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1"/>
  </p:notesMasterIdLst>
  <p:sldIdLst>
    <p:sldId id="256" r:id="rId2"/>
    <p:sldId id="257" r:id="rId3"/>
    <p:sldId id="304" r:id="rId4"/>
    <p:sldId id="258" r:id="rId5"/>
    <p:sldId id="259" r:id="rId6"/>
    <p:sldId id="261" r:id="rId7"/>
    <p:sldId id="262" r:id="rId8"/>
    <p:sldId id="260" r:id="rId9"/>
    <p:sldId id="26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263" r:id="rId25"/>
    <p:sldId id="265" r:id="rId26"/>
    <p:sldId id="266" r:id="rId27"/>
    <p:sldId id="268" r:id="rId28"/>
    <p:sldId id="267" r:id="rId29"/>
    <p:sldId id="295" r:id="rId30"/>
    <p:sldId id="296" r:id="rId31"/>
    <p:sldId id="297" r:id="rId32"/>
    <p:sldId id="298" r:id="rId33"/>
    <p:sldId id="299" r:id="rId34"/>
    <p:sldId id="300" r:id="rId35"/>
    <p:sldId id="320" r:id="rId36"/>
    <p:sldId id="303" r:id="rId37"/>
    <p:sldId id="301" r:id="rId38"/>
    <p:sldId id="302" r:id="rId39"/>
    <p:sldId id="31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6" autoAdjust="0"/>
    <p:restoredTop sz="94627" autoAdjust="0"/>
  </p:normalViewPr>
  <p:slideViewPr>
    <p:cSldViewPr>
      <p:cViewPr varScale="1">
        <p:scale>
          <a:sx n="73" d="100"/>
          <a:sy n="73" d="100"/>
        </p:scale>
        <p:origin x="-1074" y="-102"/>
      </p:cViewPr>
      <p:guideLst>
        <p:guide orient="horz" pos="2160"/>
        <p:guide pos="2880"/>
      </p:guideLst>
    </p:cSldViewPr>
  </p:slideViewPr>
  <p:outlineViewPr>
    <p:cViewPr>
      <p:scale>
        <a:sx n="33" d="100"/>
        <a:sy n="33" d="100"/>
      </p:scale>
      <p:origin x="0" y="1637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6A37C9-D5C7-47FF-8A6D-6FFF373817FB}" type="datetimeFigureOut">
              <a:rPr lang="en-US" smtClean="0"/>
              <a:pPr/>
              <a:t>5/3/2011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0761C5-1921-46B6-99DC-44CF041571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0761C5-1921-46B6-99DC-44CF0415719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EB1CC3-D61D-4312-B327-B4174DA7D44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EB1CC3-D61D-4312-B327-B4174DA7D44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0761C5-1921-46B6-99DC-44CF0415719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0761C5-1921-46B6-99DC-44CF0415719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0761C5-1921-46B6-99DC-44CF0415719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EB1CC3-D61D-4312-B327-B4174DA7D44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0761C5-1921-46B6-99DC-44CF0415719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0761C5-1921-46B6-99DC-44CF0415719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0761C5-1921-46B6-99DC-44CF0415719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0761C5-1921-46B6-99DC-44CF0415719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0761C5-1921-46B6-99DC-44CF0415719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0761C5-1921-46B6-99DC-44CF0415719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0761C5-1921-46B6-99DC-44CF0415719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0761C5-1921-46B6-99DC-44CF0415719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0761C5-1921-46B6-99DC-44CF0415719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0761C5-1921-46B6-99DC-44CF0415719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0761C5-1921-46B6-99DC-44CF0415719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0761C5-1921-46B6-99DC-44CF0415719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0761C5-1921-46B6-99DC-44CF0415719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0761C5-1921-46B6-99DC-44CF0415719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77F3E4-AFCC-4B75-AD62-1E5E4E3092A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0761C5-1921-46B6-99DC-44CF0415719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77F3E4-AFCC-4B75-AD62-1E5E4E3092A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77F3E4-AFCC-4B75-AD62-1E5E4E3092A4}"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77F3E4-AFCC-4B75-AD62-1E5E4E3092A4}"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77F3E4-AFCC-4B75-AD62-1E5E4E3092A4}"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77F3E4-AFCC-4B75-AD62-1E5E4E3092A4}"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0761C5-1921-46B6-99DC-44CF04157190}"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C01291-3EAF-4C45-806C-93C2831DC697}"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77F3E4-AFCC-4B75-AD62-1E5E4E3092A4}"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77F3E4-AFCC-4B75-AD62-1E5E4E3092A4}"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0761C5-1921-46B6-99DC-44CF04157190}"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0761C5-1921-46B6-99DC-44CF0415719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0761C5-1921-46B6-99DC-44CF0415719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0761C5-1921-46B6-99DC-44CF0415719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0761C5-1921-46B6-99DC-44CF0415719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0761C5-1921-46B6-99DC-44CF0415719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0761C5-1921-46B6-99DC-44CF0415719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3E8050E-044B-410F-BA06-7EA86EF7A58E}" type="datetimeFigureOut">
              <a:rPr lang="en-US" smtClean="0"/>
              <a:pPr/>
              <a:t>5/3/2011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14CDBD7-3167-4EE8-AD6F-2B62D2530F8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E8050E-044B-410F-BA06-7EA86EF7A58E}" type="datetimeFigureOut">
              <a:rPr lang="en-US" smtClean="0"/>
              <a:pPr/>
              <a:t>5/3/2011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CDBD7-3167-4EE8-AD6F-2B62D2530F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3E8050E-044B-410F-BA06-7EA86EF7A58E}" type="datetimeFigureOut">
              <a:rPr lang="en-US" smtClean="0"/>
              <a:pPr/>
              <a:t>5/3/2011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14CDBD7-3167-4EE8-AD6F-2B62D2530F8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3E8050E-044B-410F-BA06-7EA86EF7A58E}" type="datetimeFigureOut">
              <a:rPr lang="en-US" smtClean="0"/>
              <a:pPr/>
              <a:t>5/3/2011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14CDBD7-3167-4EE8-AD6F-2B62D2530F8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3E8050E-044B-410F-BA06-7EA86EF7A58E}" type="datetimeFigureOut">
              <a:rPr lang="en-US" smtClean="0"/>
              <a:pPr/>
              <a:t>5/3/2011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14CDBD7-3167-4EE8-AD6F-2B62D2530F8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3E8050E-044B-410F-BA06-7EA86EF7A58E}" type="datetimeFigureOut">
              <a:rPr lang="en-US" smtClean="0"/>
              <a:pPr/>
              <a:t>5/3/2011</a:t>
            </a:fld>
            <a:endParaRPr lang="en-US"/>
          </a:p>
        </p:txBody>
      </p:sp>
      <p:sp>
        <p:nvSpPr>
          <p:cNvPr id="10" name="Slide Number Placeholder 9"/>
          <p:cNvSpPr>
            <a:spLocks noGrp="1"/>
          </p:cNvSpPr>
          <p:nvPr>
            <p:ph type="sldNum" sz="quarter" idx="16"/>
          </p:nvPr>
        </p:nvSpPr>
        <p:spPr/>
        <p:txBody>
          <a:bodyPr rtlCol="0"/>
          <a:lstStyle/>
          <a:p>
            <a:fld id="{814CDBD7-3167-4EE8-AD6F-2B62D2530F8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3E8050E-044B-410F-BA06-7EA86EF7A58E}" type="datetimeFigureOut">
              <a:rPr lang="en-US" smtClean="0"/>
              <a:pPr/>
              <a:t>5/3/2011</a:t>
            </a:fld>
            <a:endParaRPr lang="en-US"/>
          </a:p>
        </p:txBody>
      </p:sp>
      <p:sp>
        <p:nvSpPr>
          <p:cNvPr id="12" name="Slide Number Placeholder 11"/>
          <p:cNvSpPr>
            <a:spLocks noGrp="1"/>
          </p:cNvSpPr>
          <p:nvPr>
            <p:ph type="sldNum" sz="quarter" idx="16"/>
          </p:nvPr>
        </p:nvSpPr>
        <p:spPr/>
        <p:txBody>
          <a:bodyPr rtlCol="0"/>
          <a:lstStyle/>
          <a:p>
            <a:fld id="{814CDBD7-3167-4EE8-AD6F-2B62D2530F8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3E8050E-044B-410F-BA06-7EA86EF7A58E}" type="datetimeFigureOut">
              <a:rPr lang="en-US" smtClean="0"/>
              <a:pPr/>
              <a:t>5/3/2011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14CDBD7-3167-4EE8-AD6F-2B62D2530F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E8050E-044B-410F-BA06-7EA86EF7A58E}" type="datetimeFigureOut">
              <a:rPr lang="en-US" smtClean="0"/>
              <a:pPr/>
              <a:t>5/3/2011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14CDBD7-3167-4EE8-AD6F-2B62D2530F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3E8050E-044B-410F-BA06-7EA86EF7A58E}" type="datetimeFigureOut">
              <a:rPr lang="en-US" smtClean="0"/>
              <a:pPr/>
              <a:t>5/3/2011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14CDBD7-3167-4EE8-AD6F-2B62D2530F8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3E8050E-044B-410F-BA06-7EA86EF7A58E}" type="datetimeFigureOut">
              <a:rPr lang="en-US" smtClean="0"/>
              <a:pPr/>
              <a:t>5/3/2011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14CDBD7-3167-4EE8-AD6F-2B62D2530F8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3E8050E-044B-410F-BA06-7EA86EF7A58E}" type="datetimeFigureOut">
              <a:rPr lang="en-US" smtClean="0"/>
              <a:pPr/>
              <a:t>5/3/2011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14CDBD7-3167-4EE8-AD6F-2B62D2530F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4038600"/>
            <a:ext cx="6858000" cy="1828800"/>
          </a:xfrm>
        </p:spPr>
        <p:txBody>
          <a:bodyPr>
            <a:normAutofit/>
          </a:bodyPr>
          <a:lstStyle/>
          <a:p>
            <a:pPr algn="ctr"/>
            <a:r>
              <a:rPr lang="en-US" sz="3400" dirty="0" err="1" smtClean="0"/>
              <a:t>ABu</a:t>
            </a:r>
            <a:r>
              <a:rPr lang="en-US" sz="3400" dirty="0" smtClean="0"/>
              <a:t> </a:t>
            </a:r>
            <a:r>
              <a:rPr lang="en-US" sz="3400" dirty="0" err="1" smtClean="0"/>
              <a:t>Jafar</a:t>
            </a:r>
            <a:r>
              <a:rPr lang="en-US" sz="3400" dirty="0" smtClean="0"/>
              <a:t> Muhammad </a:t>
            </a:r>
            <a:br>
              <a:rPr lang="en-US" sz="3400" dirty="0" smtClean="0"/>
            </a:br>
            <a:r>
              <a:rPr lang="en-US" sz="3400" dirty="0" err="1" smtClean="0"/>
              <a:t>ibn</a:t>
            </a:r>
            <a:r>
              <a:rPr lang="en-US" sz="3400" dirty="0" smtClean="0"/>
              <a:t> </a:t>
            </a:r>
            <a:r>
              <a:rPr lang="en-US" sz="3400" dirty="0" err="1" smtClean="0"/>
              <a:t>Mus</a:t>
            </a:r>
            <a:r>
              <a:rPr lang="en-US" sz="3400" dirty="0" smtClean="0"/>
              <a:t> al-Khwarizmi </a:t>
            </a:r>
            <a:endParaRPr lang="en-US" sz="3400" dirty="0"/>
          </a:p>
        </p:txBody>
      </p:sp>
      <p:sp>
        <p:nvSpPr>
          <p:cNvPr id="3" name="Subtitle 2"/>
          <p:cNvSpPr>
            <a:spLocks noGrp="1"/>
          </p:cNvSpPr>
          <p:nvPr>
            <p:ph type="subTitle" idx="1"/>
          </p:nvPr>
        </p:nvSpPr>
        <p:spPr/>
        <p:txBody>
          <a:bodyPr/>
          <a:lstStyle/>
          <a:p>
            <a:r>
              <a:rPr lang="en-US" dirty="0" smtClean="0"/>
              <a:t>The Inventor of Algebra</a:t>
            </a:r>
            <a:endParaRPr lang="en-US" dirty="0"/>
          </a:p>
        </p:txBody>
      </p:sp>
      <p:pic>
        <p:nvPicPr>
          <p:cNvPr id="12290" name="Picture 2"/>
          <p:cNvPicPr>
            <a:picLocks noChangeAspect="1" noChangeArrowheads="1"/>
          </p:cNvPicPr>
          <p:nvPr/>
        </p:nvPicPr>
        <p:blipFill>
          <a:blip r:embed="rId3" cstate="print"/>
          <a:srcRect t="26516" r="29824" b="6650"/>
          <a:stretch>
            <a:fillRect/>
          </a:stretch>
        </p:blipFill>
        <p:spPr bwMode="auto">
          <a:xfrm>
            <a:off x="609600" y="914400"/>
            <a:ext cx="2689412" cy="3581400"/>
          </a:xfrm>
          <a:prstGeom prst="rect">
            <a:avLst/>
          </a:prstGeom>
          <a:noFill/>
          <a:ln w="9525">
            <a:noFill/>
            <a:miter lim="800000"/>
            <a:headEnd/>
            <a:tailEnd/>
          </a:ln>
        </p:spPr>
      </p:pic>
      <p:sp>
        <p:nvSpPr>
          <p:cNvPr id="5" name="Rectangle 4"/>
          <p:cNvSpPr/>
          <p:nvPr/>
        </p:nvSpPr>
        <p:spPr>
          <a:xfrm>
            <a:off x="3581400" y="1447800"/>
            <a:ext cx="5562600" cy="2523768"/>
          </a:xfrm>
          <a:prstGeom prst="rect">
            <a:avLst/>
          </a:prstGeom>
        </p:spPr>
        <p:txBody>
          <a:bodyPr wrap="square">
            <a:spAutoFit/>
          </a:bodyPr>
          <a:lstStyle/>
          <a:p>
            <a:r>
              <a:rPr lang="en-US" i="1" dirty="0" smtClean="0">
                <a:latin typeface="Papyrus" pitchFamily="66" charset="0"/>
                <a:cs typeface="Shonar Bangla" pitchFamily="34" charset="0"/>
              </a:rPr>
              <a:t>“</a:t>
            </a:r>
            <a:r>
              <a:rPr lang="en-US" sz="3000" i="1" dirty="0" smtClean="0">
                <a:latin typeface="Papyrus" pitchFamily="66" charset="0"/>
                <a:cs typeface="Shonar Bangla" pitchFamily="34" charset="0"/>
              </a:rPr>
              <a:t>When I considered what people generally want in calculating, I found that it always is a number</a:t>
            </a:r>
            <a:r>
              <a:rPr lang="en-US" sz="3000" i="1" dirty="0" smtClean="0">
                <a:latin typeface="Papyrus" pitchFamily="66" charset="0"/>
                <a:cs typeface="Shonar Bangla" pitchFamily="34" charset="0"/>
              </a:rPr>
              <a:t>”</a:t>
            </a:r>
          </a:p>
          <a:p>
            <a:pPr algn="r"/>
            <a:r>
              <a:rPr lang="en-US" sz="1400" dirty="0" smtClean="0">
                <a:latin typeface="Shonar Bangla" pitchFamily="34" charset="0"/>
                <a:cs typeface="Shonar Bangla" pitchFamily="34" charset="0"/>
              </a:rPr>
              <a:t>	-</a:t>
            </a:r>
            <a:r>
              <a:rPr lang="en-US" sz="1400" dirty="0" smtClean="0"/>
              <a:t>Calculation </a:t>
            </a:r>
            <a:r>
              <a:rPr lang="en-US" sz="1400" dirty="0" smtClean="0"/>
              <a:t>by Restoration and </a:t>
            </a:r>
            <a:r>
              <a:rPr lang="en-US" sz="1400" dirty="0" smtClean="0"/>
              <a:t>Reduction</a:t>
            </a:r>
            <a:endParaRPr lang="en-US" sz="1400" dirty="0" smtClean="0"/>
          </a:p>
          <a:p>
            <a:endParaRPr lang="en-US" sz="2400" dirty="0" smtClean="0">
              <a:latin typeface="Shonar Bangla" pitchFamily="34" charset="0"/>
              <a:cs typeface="Shonar Bangla" pitchFamily="34" charset="0"/>
            </a:endParaRPr>
          </a:p>
          <a:p>
            <a:endParaRPr lang="en-US" sz="3000" i="1"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Mathematics</a:t>
            </a:r>
            <a:endParaRPr lang="en-US" dirty="0"/>
          </a:p>
        </p:txBody>
      </p:sp>
      <p:sp>
        <p:nvSpPr>
          <p:cNvPr id="3" name="Content Placeholder 2"/>
          <p:cNvSpPr>
            <a:spLocks noGrp="1"/>
          </p:cNvSpPr>
          <p:nvPr>
            <p:ph sz="quarter" idx="1"/>
          </p:nvPr>
        </p:nvSpPr>
        <p:spPr/>
        <p:txBody>
          <a:bodyPr>
            <a:normAutofit fontScale="92500"/>
          </a:bodyPr>
          <a:lstStyle/>
          <a:p>
            <a:r>
              <a:rPr lang="en-US" i="1" dirty="0" err="1" smtClean="0"/>
              <a:t>Zij</a:t>
            </a:r>
            <a:r>
              <a:rPr lang="en-US" dirty="0" smtClean="0"/>
              <a:t> al-</a:t>
            </a:r>
            <a:r>
              <a:rPr lang="en-US" dirty="0" err="1" smtClean="0"/>
              <a:t>Sindhind</a:t>
            </a:r>
            <a:endParaRPr lang="en-US" dirty="0" smtClean="0"/>
          </a:p>
          <a:p>
            <a:pPr lvl="1"/>
            <a:r>
              <a:rPr lang="en-US" dirty="0" smtClean="0"/>
              <a:t>Earliest extent knowledge of Islamic Astronomy</a:t>
            </a:r>
          </a:p>
          <a:p>
            <a:pPr lvl="1"/>
            <a:r>
              <a:rPr lang="en-US" dirty="0" smtClean="0"/>
              <a:t>Set of planetary table </a:t>
            </a:r>
          </a:p>
          <a:p>
            <a:pPr lvl="1"/>
            <a:r>
              <a:rPr lang="en-US" dirty="0" smtClean="0"/>
              <a:t>Used mathematics to calculate horoscopes</a:t>
            </a:r>
            <a:endParaRPr lang="en-US" i="1" dirty="0" smtClean="0"/>
          </a:p>
          <a:p>
            <a:pPr lvl="1"/>
            <a:r>
              <a:rPr lang="en-US" i="1" dirty="0" smtClean="0"/>
              <a:t>Islamic faith needed precise astronomical calendars</a:t>
            </a:r>
          </a:p>
          <a:p>
            <a:r>
              <a:rPr lang="en-US" i="1" dirty="0" smtClean="0"/>
              <a:t>Geography/Cartography</a:t>
            </a:r>
          </a:p>
          <a:p>
            <a:pPr lvl="1"/>
            <a:r>
              <a:rPr lang="en-US" i="1" dirty="0" smtClean="0"/>
              <a:t>Mapped city locations of Asia and Africa</a:t>
            </a:r>
          </a:p>
          <a:p>
            <a:pPr lvl="1"/>
            <a:r>
              <a:rPr lang="en-US" i="1" dirty="0" smtClean="0"/>
              <a:t>Improved previous approximations of locations based on latitude and longitude</a:t>
            </a:r>
          </a:p>
          <a:p>
            <a:pPr lvl="1"/>
            <a:r>
              <a:rPr lang="en-US" i="1" dirty="0" smtClean="0"/>
              <a:t>The direction of Mecca for the use of prayer</a:t>
            </a:r>
          </a:p>
          <a:p>
            <a:endParaRPr lang="en-US" i="1" dirty="0" smtClean="0"/>
          </a:p>
          <a:p>
            <a:endParaRPr lang="en-US"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err="1" smtClean="0"/>
              <a:t>Hisab</a:t>
            </a:r>
            <a:r>
              <a:rPr lang="en-US" i="1" dirty="0" smtClean="0"/>
              <a:t> al-</a:t>
            </a:r>
            <a:r>
              <a:rPr lang="en-US" i="1" dirty="0" err="1" smtClean="0"/>
              <a:t>jabr</a:t>
            </a:r>
            <a:r>
              <a:rPr lang="en-US" i="1" dirty="0" smtClean="0"/>
              <a:t> </a:t>
            </a:r>
            <a:r>
              <a:rPr lang="en-US" i="1" dirty="0" err="1" smtClean="0"/>
              <a:t>w’al-muqabala</a:t>
            </a:r>
            <a:r>
              <a:rPr lang="en-US" i="1" dirty="0" smtClean="0"/>
              <a:t> </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solidFill>
                  <a:schemeClr val="tx1"/>
                </a:solidFill>
              </a:rPr>
              <a:t>“Calculation by Restoration and Reduction”</a:t>
            </a:r>
          </a:p>
          <a:p>
            <a:r>
              <a:rPr lang="en-US" i="1" dirty="0" smtClean="0"/>
              <a:t>813-833 CE</a:t>
            </a:r>
            <a:endParaRPr lang="en-US" dirty="0" smtClean="0"/>
          </a:p>
          <a:p>
            <a:r>
              <a:rPr lang="en-US" dirty="0" smtClean="0"/>
              <a:t>Dedicated to Caliph al-</a:t>
            </a:r>
            <a:r>
              <a:rPr lang="en-US" dirty="0" err="1" smtClean="0"/>
              <a:t>Ma’mun</a:t>
            </a:r>
            <a:endParaRPr lang="en-US" dirty="0" smtClean="0"/>
          </a:p>
          <a:p>
            <a:r>
              <a:rPr lang="en-US" i="1" dirty="0" smtClean="0"/>
              <a:t>“the first systematic treatment of the general subject of algebra as distinct from the theory of numbers” </a:t>
            </a:r>
            <a:endParaRPr lang="en-US" i="1" dirty="0" smtClean="0"/>
          </a:p>
          <a:p>
            <a:r>
              <a:rPr lang="en-US" dirty="0" smtClean="0"/>
              <a:t>No symbols or written equations throughout his work</a:t>
            </a:r>
          </a:p>
          <a:p>
            <a:r>
              <a:rPr lang="en-US" dirty="0" smtClean="0"/>
              <a:t>Mathematical processes are expressed using words</a:t>
            </a:r>
          </a:p>
          <a:p>
            <a:r>
              <a:rPr lang="en-US" dirty="0" smtClean="0"/>
              <a:t>3 sections; Theoretical, </a:t>
            </a:r>
            <a:r>
              <a:rPr lang="en-US" dirty="0" err="1" smtClean="0"/>
              <a:t>Mensuration</a:t>
            </a:r>
            <a:r>
              <a:rPr lang="en-US" dirty="0" smtClean="0"/>
              <a:t>, Legacies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a:t>
            </a:r>
            <a:endParaRPr lang="en-US" dirty="0"/>
          </a:p>
        </p:txBody>
      </p:sp>
      <p:sp>
        <p:nvSpPr>
          <p:cNvPr id="3" name="Content Placeholder 2"/>
          <p:cNvSpPr>
            <a:spLocks noGrp="1"/>
          </p:cNvSpPr>
          <p:nvPr>
            <p:ph sz="quarter" idx="1"/>
          </p:nvPr>
        </p:nvSpPr>
        <p:spPr/>
        <p:txBody>
          <a:bodyPr>
            <a:normAutofit/>
          </a:bodyPr>
          <a:lstStyle/>
          <a:p>
            <a:r>
              <a:rPr lang="en-US" dirty="0" smtClean="0"/>
              <a:t>Explained </a:t>
            </a:r>
            <a:r>
              <a:rPr lang="en-US" dirty="0" smtClean="0"/>
              <a:t>the theoretical methods of algebra</a:t>
            </a:r>
          </a:p>
          <a:p>
            <a:r>
              <a:rPr lang="en-US" dirty="0" smtClean="0"/>
              <a:t>It brought together common geometrical methods with a new method of algebra and arithmetic.  </a:t>
            </a:r>
          </a:p>
          <a:p>
            <a:r>
              <a:rPr lang="en-US" dirty="0" smtClean="0"/>
              <a:t>Made solving problems of inheritance much simpler and easier</a:t>
            </a:r>
          </a:p>
          <a:p>
            <a:r>
              <a:rPr lang="en-US" dirty="0" smtClean="0"/>
              <a:t>It demonstrated the multiplication of unknown numbers</a:t>
            </a:r>
            <a:r>
              <a:rPr lang="en-US" dirty="0" smtClean="0"/>
              <a:t>.</a:t>
            </a:r>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different types of equations</a:t>
            </a:r>
            <a:endParaRPr lang="en-US" dirty="0"/>
          </a:p>
        </p:txBody>
      </p:sp>
      <p:sp>
        <p:nvSpPr>
          <p:cNvPr id="3" name="Content Placeholder 2"/>
          <p:cNvSpPr>
            <a:spLocks noGrp="1"/>
          </p:cNvSpPr>
          <p:nvPr>
            <p:ph sz="quarter" idx="1"/>
          </p:nvPr>
        </p:nvSpPr>
        <p:spPr/>
        <p:txBody>
          <a:bodyPr>
            <a:normAutofit/>
          </a:bodyPr>
          <a:lstStyle/>
          <a:p>
            <a:r>
              <a:rPr lang="en-US" dirty="0" smtClean="0"/>
              <a:t>He reduced all equations to six main types</a:t>
            </a:r>
          </a:p>
          <a:p>
            <a:pPr lvl="1"/>
            <a:r>
              <a:rPr lang="en-US" dirty="0" smtClean="0"/>
              <a:t>Roots equal squares: </a:t>
            </a:r>
            <a:r>
              <a:rPr lang="en-US" dirty="0" err="1" smtClean="0"/>
              <a:t>bx</a:t>
            </a:r>
            <a:r>
              <a:rPr lang="en-US" dirty="0" smtClean="0"/>
              <a:t> = ax</a:t>
            </a:r>
            <a:r>
              <a:rPr lang="en-US" baseline="30000" dirty="0" smtClean="0"/>
              <a:t>2</a:t>
            </a:r>
          </a:p>
          <a:p>
            <a:pPr lvl="1"/>
            <a:r>
              <a:rPr lang="en-US" dirty="0" smtClean="0"/>
              <a:t>Roots equal numbers: </a:t>
            </a:r>
            <a:r>
              <a:rPr lang="en-US" dirty="0" err="1" smtClean="0"/>
              <a:t>bx</a:t>
            </a:r>
            <a:r>
              <a:rPr lang="en-US" dirty="0" smtClean="0"/>
              <a:t> = c</a:t>
            </a:r>
          </a:p>
          <a:p>
            <a:pPr lvl="1"/>
            <a:r>
              <a:rPr lang="en-US" dirty="0" smtClean="0"/>
              <a:t>Squares equal numbers: ax</a:t>
            </a:r>
            <a:r>
              <a:rPr lang="en-US" baseline="30000" dirty="0" smtClean="0"/>
              <a:t>2</a:t>
            </a:r>
            <a:r>
              <a:rPr lang="en-US" dirty="0" smtClean="0"/>
              <a:t> = c</a:t>
            </a:r>
          </a:p>
          <a:p>
            <a:pPr lvl="1"/>
            <a:r>
              <a:rPr lang="en-US" dirty="0" smtClean="0"/>
              <a:t>Squares and roots equal numbers: ax</a:t>
            </a:r>
            <a:r>
              <a:rPr lang="en-US" baseline="30000" dirty="0" smtClean="0"/>
              <a:t>2</a:t>
            </a:r>
            <a:r>
              <a:rPr lang="en-US" dirty="0" smtClean="0"/>
              <a:t> + </a:t>
            </a:r>
            <a:r>
              <a:rPr lang="en-US" dirty="0" err="1" smtClean="0"/>
              <a:t>bx</a:t>
            </a:r>
            <a:r>
              <a:rPr lang="en-US" dirty="0" smtClean="0"/>
              <a:t> = c</a:t>
            </a:r>
          </a:p>
          <a:p>
            <a:pPr lvl="1"/>
            <a:r>
              <a:rPr lang="en-US" dirty="0" smtClean="0"/>
              <a:t>Roots and numbers equal squares: </a:t>
            </a:r>
            <a:r>
              <a:rPr lang="en-US" dirty="0" err="1" smtClean="0"/>
              <a:t>bx</a:t>
            </a:r>
            <a:r>
              <a:rPr lang="en-US" dirty="0" smtClean="0"/>
              <a:t> + c = ax</a:t>
            </a:r>
            <a:r>
              <a:rPr lang="en-US" baseline="30000" dirty="0" smtClean="0"/>
              <a:t>2</a:t>
            </a:r>
          </a:p>
          <a:p>
            <a:pPr lvl="1"/>
            <a:r>
              <a:rPr lang="en-US" dirty="0" smtClean="0"/>
              <a:t>Squares and numbers equal roots: ax</a:t>
            </a:r>
            <a:r>
              <a:rPr lang="en-US" baseline="30000" dirty="0" smtClean="0"/>
              <a:t>2</a:t>
            </a:r>
            <a:r>
              <a:rPr lang="en-US" dirty="0" smtClean="0"/>
              <a:t> + c = </a:t>
            </a:r>
            <a:r>
              <a:rPr lang="en-US" dirty="0" err="1" smtClean="0"/>
              <a:t>bx</a:t>
            </a:r>
            <a:endParaRPr lang="en-US" dirty="0" smtClean="0"/>
          </a:p>
          <a:p>
            <a:pPr lvl="1"/>
            <a:r>
              <a:rPr lang="en-US" i="1" dirty="0" smtClean="0"/>
              <a:t>a, b, c all positive integers</a:t>
            </a:r>
            <a:endParaRPr lang="en-US"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sz="quarter" idx="1"/>
          </p:nvPr>
        </p:nvSpPr>
        <p:spPr/>
        <p:txBody>
          <a:bodyPr/>
          <a:lstStyle/>
          <a:p>
            <a:r>
              <a:rPr lang="en-US" dirty="0" smtClean="0"/>
              <a:t>Al-</a:t>
            </a:r>
            <a:r>
              <a:rPr lang="en-US" dirty="0" err="1" smtClean="0"/>
              <a:t>jabr</a:t>
            </a:r>
            <a:r>
              <a:rPr lang="en-US" dirty="0" smtClean="0"/>
              <a:t> </a:t>
            </a:r>
            <a:r>
              <a:rPr lang="en-US" dirty="0" smtClean="0">
                <a:sym typeface="Wingdings" pitchFamily="2" charset="2"/>
              </a:rPr>
              <a:t> 2x + 5 = 8 - 3x   5x + 5 = 8</a:t>
            </a:r>
          </a:p>
          <a:p>
            <a:r>
              <a:rPr lang="en-US" dirty="0" smtClean="0">
                <a:sym typeface="Wingdings" pitchFamily="2" charset="2"/>
              </a:rPr>
              <a:t>Al-</a:t>
            </a:r>
            <a:r>
              <a:rPr lang="en-US" dirty="0" err="1" smtClean="0">
                <a:sym typeface="Wingdings" pitchFamily="2" charset="2"/>
              </a:rPr>
              <a:t>muqabala</a:t>
            </a:r>
            <a:r>
              <a:rPr lang="en-US" dirty="0" smtClean="0">
                <a:sym typeface="Wingdings" pitchFamily="2" charset="2"/>
              </a:rPr>
              <a:t> 5x + 5 = 8</a:t>
            </a:r>
          </a:p>
          <a:p>
            <a:r>
              <a:rPr lang="en-US" dirty="0" smtClean="0">
                <a:sym typeface="Wingdings" pitchFamily="2" charset="2"/>
              </a:rPr>
              <a:t>5x + 5 – 5 = 8 – 5  5x = 3 (</a:t>
            </a:r>
            <a:r>
              <a:rPr lang="en-US" sz="2700" dirty="0" smtClean="0">
                <a:sym typeface="Wingdings" pitchFamily="2" charset="2"/>
              </a:rPr>
              <a:t>Roots equal numbers</a:t>
            </a:r>
            <a:r>
              <a:rPr lang="en-US" sz="2800" dirty="0" smtClean="0">
                <a:sym typeface="Wingdings" pitchFamily="2" charset="2"/>
              </a:rPr>
              <a:t>)</a:t>
            </a:r>
            <a:endParaRPr lang="en-US" dirty="0" smtClean="0">
              <a:sym typeface="Wingdings" pitchFamily="2" charset="2"/>
            </a:endParaRPr>
          </a:p>
          <a:p>
            <a:pPr>
              <a:buNone/>
            </a:pPr>
            <a:endParaRPr lang="en-US" dirty="0" smtClean="0">
              <a:sym typeface="Wingdings" pitchFamily="2" charset="2"/>
            </a:endParaRPr>
          </a:p>
          <a:p>
            <a:r>
              <a:rPr lang="en-US" sz="2400" dirty="0" smtClean="0">
                <a:sym typeface="Wingdings" pitchFamily="2" charset="2"/>
              </a:rPr>
              <a:t>Al-</a:t>
            </a:r>
            <a:r>
              <a:rPr lang="en-US" sz="2400" dirty="0" err="1" smtClean="0">
                <a:sym typeface="Wingdings" pitchFamily="2" charset="2"/>
              </a:rPr>
              <a:t>jabr</a:t>
            </a:r>
            <a:r>
              <a:rPr lang="en-US" sz="2400" dirty="0" smtClean="0">
                <a:sym typeface="Wingdings" pitchFamily="2" charset="2"/>
              </a:rPr>
              <a:t>  (9/4)x +1/8 = 3 + (5/8)x  18x + 1 = 24 + 15x</a:t>
            </a:r>
          </a:p>
          <a:p>
            <a:r>
              <a:rPr lang="en-US" sz="2400" dirty="0" smtClean="0">
                <a:sym typeface="Wingdings" pitchFamily="2" charset="2"/>
              </a:rPr>
              <a:t>Al-</a:t>
            </a:r>
            <a:r>
              <a:rPr lang="en-US" sz="2400" dirty="0" err="1" smtClean="0">
                <a:sym typeface="Wingdings" pitchFamily="2" charset="2"/>
              </a:rPr>
              <a:t>muqabala</a:t>
            </a:r>
            <a:r>
              <a:rPr lang="en-US" sz="2400" dirty="0" smtClean="0">
                <a:sym typeface="Wingdings" pitchFamily="2" charset="2"/>
              </a:rPr>
              <a:t>   18x + 1 = 24 + 15x</a:t>
            </a:r>
          </a:p>
          <a:p>
            <a:r>
              <a:rPr lang="en-US" sz="2400" dirty="0" smtClean="0">
                <a:sym typeface="Wingdings" pitchFamily="2" charset="2"/>
              </a:rPr>
              <a:t>18x - 15x  + 1 – 1 = 24 – 1 + 15x – 15x  3x = 23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Al-Khwarizmi’s Solution</a:t>
            </a:r>
            <a:endParaRPr lang="en-US" dirty="0"/>
          </a:p>
        </p:txBody>
      </p:sp>
      <p:sp>
        <p:nvSpPr>
          <p:cNvPr id="3" name="Content Placeholder 2"/>
          <p:cNvSpPr>
            <a:spLocks noGrp="1"/>
          </p:cNvSpPr>
          <p:nvPr>
            <p:ph sz="quarter" idx="1"/>
          </p:nvPr>
        </p:nvSpPr>
        <p:spPr>
          <a:xfrm>
            <a:off x="612648" y="1600200"/>
            <a:ext cx="8153400" cy="4648200"/>
          </a:xfrm>
        </p:spPr>
        <p:txBody>
          <a:bodyPr>
            <a:normAutofit fontScale="85000" lnSpcReduction="10000"/>
          </a:bodyPr>
          <a:lstStyle/>
          <a:p>
            <a:pPr algn="ctr">
              <a:buNone/>
            </a:pPr>
            <a:r>
              <a:rPr lang="en-US" dirty="0" smtClean="0"/>
              <a:t>X</a:t>
            </a:r>
            <a:r>
              <a:rPr lang="en-US" baseline="30000" dirty="0" smtClean="0"/>
              <a:t>2 </a:t>
            </a:r>
            <a:r>
              <a:rPr lang="en-US" dirty="0" smtClean="0"/>
              <a:t>+ 10X = 39</a:t>
            </a:r>
          </a:p>
          <a:p>
            <a:r>
              <a:rPr lang="en-US" dirty="0" smtClean="0"/>
              <a:t>“</a:t>
            </a:r>
            <a:r>
              <a:rPr lang="en-US" i="1" dirty="0" smtClean="0"/>
              <a:t>One square, and ten roots of the same, amount to thirty-nine </a:t>
            </a:r>
            <a:r>
              <a:rPr lang="en-US" i="1" dirty="0" err="1" smtClean="0"/>
              <a:t>dirhams</a:t>
            </a:r>
            <a:r>
              <a:rPr lang="en-US" i="1" dirty="0" smtClean="0"/>
              <a:t>”; that is to say, what must be the square which, when increased by ten of its own roots, amounts to thirty-nine? The solution is this: you halve the number of the roots, which in the present instance yields five. This you multiply by itself; the product is twenty-five. Add this to thirty-nine; the sum is sixty-four. Now take the root of this, which is eight, and subtract from half the number of the roots, which is five; the remained is three. This is the root of the square which you sought for; the square itself is nine.”</a:t>
            </a:r>
            <a:endParaRPr lang="en-US"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Modern Algebraic solution</a:t>
            </a:r>
            <a:endParaRPr lang="en-US" dirty="0"/>
          </a:p>
        </p:txBody>
      </p:sp>
      <p:sp>
        <p:nvSpPr>
          <p:cNvPr id="3" name="Content Placeholder 2"/>
          <p:cNvSpPr>
            <a:spLocks noGrp="1"/>
          </p:cNvSpPr>
          <p:nvPr>
            <p:ph sz="quarter" idx="1"/>
          </p:nvPr>
        </p:nvSpPr>
        <p:spPr/>
        <p:txBody>
          <a:bodyPr>
            <a:normAutofit/>
          </a:bodyPr>
          <a:lstStyle/>
          <a:p>
            <a:pPr algn="ctr">
              <a:buNone/>
            </a:pPr>
            <a:r>
              <a:rPr lang="en-US" dirty="0" smtClean="0"/>
              <a:t>X</a:t>
            </a:r>
            <a:r>
              <a:rPr lang="en-US" baseline="30000" dirty="0" smtClean="0"/>
              <a:t>2 </a:t>
            </a:r>
            <a:r>
              <a:rPr lang="en-US" dirty="0" smtClean="0"/>
              <a:t>+ 10X = 39</a:t>
            </a:r>
          </a:p>
          <a:p>
            <a:pPr marL="514350" indent="-514350">
              <a:buNone/>
            </a:pPr>
            <a:r>
              <a:rPr lang="en-US" dirty="0" smtClean="0"/>
              <a:t>1. 10/2 </a:t>
            </a:r>
            <a:r>
              <a:rPr lang="en-US" dirty="0" smtClean="0">
                <a:sym typeface="Wingdings" pitchFamily="2" charset="2"/>
              </a:rPr>
              <a:t> 5</a:t>
            </a:r>
          </a:p>
          <a:p>
            <a:pPr marL="514350" indent="-514350">
              <a:buNone/>
            </a:pPr>
            <a:r>
              <a:rPr lang="en-US" dirty="0" smtClean="0">
                <a:sym typeface="Wingdings" pitchFamily="2" charset="2"/>
              </a:rPr>
              <a:t>2. 5</a:t>
            </a:r>
            <a:r>
              <a:rPr lang="en-US" baseline="30000" dirty="0" smtClean="0">
                <a:sym typeface="Wingdings" pitchFamily="2" charset="2"/>
              </a:rPr>
              <a:t>2</a:t>
            </a:r>
            <a:r>
              <a:rPr lang="en-US" dirty="0" smtClean="0">
                <a:sym typeface="Wingdings" pitchFamily="2" charset="2"/>
              </a:rPr>
              <a:t>  25</a:t>
            </a:r>
            <a:endParaRPr lang="en-US" dirty="0" smtClean="0"/>
          </a:p>
          <a:p>
            <a:pPr>
              <a:buNone/>
            </a:pPr>
            <a:r>
              <a:rPr lang="en-US" dirty="0" smtClean="0"/>
              <a:t>3. (X+5)</a:t>
            </a:r>
            <a:r>
              <a:rPr lang="en-US" baseline="30000" dirty="0" smtClean="0"/>
              <a:t>2</a:t>
            </a:r>
            <a:r>
              <a:rPr lang="en-US" dirty="0" smtClean="0"/>
              <a:t> = 39 + 25 = 64</a:t>
            </a:r>
          </a:p>
          <a:p>
            <a:pPr>
              <a:buNone/>
            </a:pPr>
            <a:r>
              <a:rPr lang="en-US" dirty="0" smtClean="0"/>
              <a:t>4. X + 5 = 8</a:t>
            </a:r>
          </a:p>
          <a:p>
            <a:pPr>
              <a:buNone/>
            </a:pPr>
            <a:r>
              <a:rPr lang="en-US" dirty="0" smtClean="0"/>
              <a:t>5. X = 3</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Geometric Solution</a:t>
            </a:r>
            <a:endParaRPr lang="en-US" dirty="0"/>
          </a:p>
        </p:txBody>
      </p:sp>
      <p:pic>
        <p:nvPicPr>
          <p:cNvPr id="4" name="Content Placeholder 3" descr="scan0017.jpg"/>
          <p:cNvPicPr>
            <a:picLocks noGrp="1" noChangeAspect="1"/>
          </p:cNvPicPr>
          <p:nvPr>
            <p:ph sz="quarter" idx="1"/>
          </p:nvPr>
        </p:nvPicPr>
        <p:blipFill>
          <a:blip r:embed="rId3" cstate="print"/>
          <a:stretch>
            <a:fillRect/>
          </a:stretch>
        </p:blipFill>
        <p:spPr>
          <a:xfrm>
            <a:off x="685800" y="1676400"/>
            <a:ext cx="7467600" cy="48006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Mensuration</a:t>
            </a:r>
            <a:endParaRPr lang="en-US" dirty="0"/>
          </a:p>
        </p:txBody>
      </p:sp>
      <p:sp>
        <p:nvSpPr>
          <p:cNvPr id="3" name="Content Placeholder 2"/>
          <p:cNvSpPr>
            <a:spLocks noGrp="1"/>
          </p:cNvSpPr>
          <p:nvPr>
            <p:ph sz="quarter" idx="1"/>
          </p:nvPr>
        </p:nvSpPr>
        <p:spPr/>
        <p:txBody>
          <a:bodyPr>
            <a:normAutofit/>
          </a:bodyPr>
          <a:lstStyle/>
          <a:p>
            <a:r>
              <a:rPr lang="en-US" dirty="0" smtClean="0"/>
              <a:t>Al-Khwarizmi gave equation for finding the area and circumference of a circle. He also gave a fairly accurate estimate of </a:t>
            </a:r>
            <a:r>
              <a:rPr lang="el-GR" dirty="0" smtClean="0"/>
              <a:t>π</a:t>
            </a:r>
            <a:endParaRPr lang="en-US" dirty="0" smtClean="0"/>
          </a:p>
          <a:p>
            <a:r>
              <a:rPr lang="en-US" dirty="0" smtClean="0"/>
              <a:t>He also gives equations for computing volumes of cones, pyramids, and truncated pyramids. </a:t>
            </a:r>
          </a:p>
          <a:p>
            <a:r>
              <a:rPr lang="en-US" dirty="0" smtClean="0"/>
              <a:t>Pythagorean theorem: The theorem states that for a right triangle, the square of the hypotenuse c is equal to the sum of the squares of the two short sides a and b.</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Legacies and Inheritances</a:t>
            </a:r>
            <a:endParaRPr lang="en-US" dirty="0"/>
          </a:p>
        </p:txBody>
      </p:sp>
      <p:sp>
        <p:nvSpPr>
          <p:cNvPr id="3" name="Content Placeholder 2"/>
          <p:cNvSpPr>
            <a:spLocks noGrp="1"/>
          </p:cNvSpPr>
          <p:nvPr>
            <p:ph sz="quarter" idx="1"/>
          </p:nvPr>
        </p:nvSpPr>
        <p:spPr/>
        <p:txBody>
          <a:bodyPr>
            <a:normAutofit/>
          </a:bodyPr>
          <a:lstStyle/>
          <a:p>
            <a:r>
              <a:rPr lang="en-US" dirty="0" smtClean="0"/>
              <a:t>In Islamic law it is straightforward on how an estate is distributed among family members.</a:t>
            </a:r>
          </a:p>
          <a:p>
            <a:r>
              <a:rPr lang="en-US" dirty="0" smtClean="0"/>
              <a:t>It becomes complicated;</a:t>
            </a:r>
          </a:p>
          <a:p>
            <a:pPr lvl="1"/>
            <a:r>
              <a:rPr lang="en-US" dirty="0" smtClean="0"/>
              <a:t>When a certain amount is bestowed to a stranger.</a:t>
            </a:r>
          </a:p>
          <a:p>
            <a:pPr lvl="1"/>
            <a:r>
              <a:rPr lang="en-US" dirty="0" smtClean="0"/>
              <a:t>When the deceased has debt.</a:t>
            </a:r>
          </a:p>
          <a:p>
            <a:pPr lvl="1"/>
            <a:r>
              <a:rPr lang="en-US" dirty="0" smtClean="0"/>
              <a:t>When the deceased has bestowed some land to a mother, spouse, sisters, brothers, and a stranger.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al-Khwarizmi</a:t>
            </a:r>
            <a:endParaRPr lang="en-US" dirty="0"/>
          </a:p>
        </p:txBody>
      </p:sp>
      <p:sp>
        <p:nvSpPr>
          <p:cNvPr id="3" name="Content Placeholder 2"/>
          <p:cNvSpPr>
            <a:spLocks noGrp="1"/>
          </p:cNvSpPr>
          <p:nvPr>
            <p:ph sz="quarter" idx="1"/>
          </p:nvPr>
        </p:nvSpPr>
        <p:spPr/>
        <p:txBody>
          <a:bodyPr/>
          <a:lstStyle/>
          <a:p>
            <a:pPr algn="ctr">
              <a:buNone/>
            </a:pPr>
            <a:r>
              <a:rPr lang="en-US" dirty="0" smtClean="0"/>
              <a:t>Abu </a:t>
            </a:r>
            <a:r>
              <a:rPr lang="en-US" dirty="0" err="1"/>
              <a:t>Jafar</a:t>
            </a:r>
            <a:r>
              <a:rPr lang="en-US" dirty="0"/>
              <a:t> Muhammad  </a:t>
            </a:r>
            <a:r>
              <a:rPr lang="en-US" dirty="0" err="1"/>
              <a:t>ibn</a:t>
            </a:r>
            <a:r>
              <a:rPr lang="en-US" dirty="0"/>
              <a:t> </a:t>
            </a:r>
            <a:r>
              <a:rPr lang="en-US" dirty="0" err="1"/>
              <a:t>Mus</a:t>
            </a:r>
            <a:r>
              <a:rPr lang="en-US" dirty="0"/>
              <a:t> al-Khwarizmi amassed mathematical knowledge from diverse cultures during his studies at the House of Wisdom to develop the </a:t>
            </a:r>
            <a:r>
              <a:rPr lang="en-US" dirty="0" smtClean="0"/>
              <a:t>techniques </a:t>
            </a:r>
            <a:r>
              <a:rPr lang="en-US" dirty="0" smtClean="0"/>
              <a:t>and practicality of Algebra, </a:t>
            </a:r>
            <a:r>
              <a:rPr lang="en-US" dirty="0"/>
              <a:t>which in turn revolutionized mathematical thinking throughout the world.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990600"/>
          </a:xfrm>
        </p:spPr>
        <p:txBody>
          <a:bodyPr>
            <a:noAutofit/>
          </a:bodyPr>
          <a:lstStyle/>
          <a:p>
            <a:r>
              <a:rPr lang="en-US" sz="3600" dirty="0" smtClean="0"/>
              <a:t>Example of Legacies Problem</a:t>
            </a:r>
            <a:endParaRPr lang="en-US" sz="3600" dirty="0"/>
          </a:p>
        </p:txBody>
      </p:sp>
      <p:sp>
        <p:nvSpPr>
          <p:cNvPr id="3" name="Content Placeholder 2"/>
          <p:cNvSpPr>
            <a:spLocks noGrp="1"/>
          </p:cNvSpPr>
          <p:nvPr>
            <p:ph sz="quarter" idx="1"/>
          </p:nvPr>
        </p:nvSpPr>
        <p:spPr/>
        <p:txBody>
          <a:bodyPr>
            <a:normAutofit/>
          </a:bodyPr>
          <a:lstStyle/>
          <a:p>
            <a:r>
              <a:rPr lang="en-US" dirty="0" smtClean="0"/>
              <a:t>A man dies, leaving his mother, his wife, and two brothers and two sisters by the same father and mother with himself; and he bequeaths to a stranger one-ninth of his capital.</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Autofit/>
          </a:bodyPr>
          <a:lstStyle/>
          <a:p>
            <a:r>
              <a:rPr lang="en-US" sz="3100" i="1" dirty="0" smtClean="0"/>
              <a:t>Treatise on Hindu </a:t>
            </a:r>
            <a:br>
              <a:rPr lang="en-US" sz="3100" i="1" dirty="0" smtClean="0"/>
            </a:br>
            <a:r>
              <a:rPr lang="en-US" sz="3100" i="1" dirty="0" smtClean="0"/>
              <a:t>Reckoning Arithmetic</a:t>
            </a:r>
            <a:endParaRPr lang="en-US" sz="3100" i="1" dirty="0"/>
          </a:p>
        </p:txBody>
      </p:sp>
      <p:sp>
        <p:nvSpPr>
          <p:cNvPr id="3" name="Content Placeholder 2"/>
          <p:cNvSpPr>
            <a:spLocks noGrp="1"/>
          </p:cNvSpPr>
          <p:nvPr>
            <p:ph sz="quarter" idx="1"/>
          </p:nvPr>
        </p:nvSpPr>
        <p:spPr>
          <a:xfrm>
            <a:off x="457200" y="1600200"/>
            <a:ext cx="4648200" cy="4525963"/>
          </a:xfrm>
        </p:spPr>
        <p:txBody>
          <a:bodyPr/>
          <a:lstStyle/>
          <a:p>
            <a:r>
              <a:rPr lang="en-US" dirty="0" smtClean="0"/>
              <a:t>Also called </a:t>
            </a:r>
            <a:r>
              <a:rPr lang="en-US" i="1" dirty="0" err="1" smtClean="0"/>
              <a:t>Algorithmi</a:t>
            </a:r>
            <a:r>
              <a:rPr lang="en-US" i="1" dirty="0" smtClean="0"/>
              <a:t> de </a:t>
            </a:r>
            <a:r>
              <a:rPr lang="en-US" i="1" dirty="0" err="1" smtClean="0"/>
              <a:t>numero</a:t>
            </a:r>
            <a:r>
              <a:rPr lang="en-US" i="1" dirty="0" smtClean="0"/>
              <a:t> </a:t>
            </a:r>
            <a:r>
              <a:rPr lang="en-US" i="1" dirty="0" err="1" smtClean="0"/>
              <a:t>indorum</a:t>
            </a:r>
            <a:r>
              <a:rPr lang="en-US" i="1" dirty="0" smtClean="0"/>
              <a:t> </a:t>
            </a:r>
            <a:r>
              <a:rPr lang="en-US" i="1" dirty="0" smtClean="0"/>
              <a:t>(Calculation </a:t>
            </a:r>
            <a:r>
              <a:rPr lang="en-US" i="1" dirty="0" smtClean="0"/>
              <a:t>with Indian Numerals)</a:t>
            </a:r>
          </a:p>
          <a:p>
            <a:r>
              <a:rPr lang="en-US" dirty="0" smtClean="0"/>
              <a:t>Written around 825 CE after Algebra.</a:t>
            </a:r>
          </a:p>
          <a:p>
            <a:r>
              <a:rPr lang="en-US" dirty="0" smtClean="0"/>
              <a:t>No extant text left, only Latin translations.</a:t>
            </a:r>
          </a:p>
          <a:p>
            <a:endParaRPr lang="en-US" dirty="0" smtClean="0"/>
          </a:p>
        </p:txBody>
      </p:sp>
      <p:pic>
        <p:nvPicPr>
          <p:cNvPr id="1026" name="Picture 2"/>
          <p:cNvPicPr>
            <a:picLocks noChangeAspect="1" noChangeArrowheads="1"/>
          </p:cNvPicPr>
          <p:nvPr/>
        </p:nvPicPr>
        <p:blipFill>
          <a:blip r:embed="rId3" cstate="print"/>
          <a:srcRect/>
          <a:stretch>
            <a:fillRect/>
          </a:stretch>
        </p:blipFill>
        <p:spPr bwMode="auto">
          <a:xfrm>
            <a:off x="5638800" y="1752600"/>
            <a:ext cx="24384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he write this?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i="1" dirty="0" smtClean="0"/>
              <a:t>“Concerning the numbering of the Indians by means of IX symbols in their universal system of numbering, for the sake of its ease and brevity, so that this work, to be sure, might as the smallest, and whatever there is in its as result of multiplication and division, also addition and subtraction, etc.”</a:t>
            </a:r>
          </a:p>
          <a:p>
            <a:r>
              <a:rPr lang="en-US" dirty="0" smtClean="0"/>
              <a:t>He wanted to make practical mathematics as easy as possible, and Hindu numerals offered a much easier way to solve problems in comparison with previous methods.</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Hindu Numerals cont..</a:t>
            </a:r>
            <a:endParaRPr lang="en-US" dirty="0"/>
          </a:p>
        </p:txBody>
      </p:sp>
      <p:sp>
        <p:nvSpPr>
          <p:cNvPr id="3" name="Content Placeholder 2"/>
          <p:cNvSpPr>
            <a:spLocks noGrp="1"/>
          </p:cNvSpPr>
          <p:nvPr>
            <p:ph sz="quarter" idx="1"/>
          </p:nvPr>
        </p:nvSpPr>
        <p:spPr>
          <a:xfrm>
            <a:off x="612648" y="1600200"/>
            <a:ext cx="7921752" cy="2590800"/>
          </a:xfrm>
        </p:spPr>
        <p:txBody>
          <a:bodyPr>
            <a:normAutofit fontScale="85000" lnSpcReduction="20000"/>
          </a:bodyPr>
          <a:lstStyle/>
          <a:p>
            <a:r>
              <a:rPr lang="en-US" dirty="0" smtClean="0"/>
              <a:t>Introduced Hindu numerals 1,2,3,4,5,6,7,8,9 and 0</a:t>
            </a:r>
          </a:p>
          <a:p>
            <a:r>
              <a:rPr lang="en-US" dirty="0" smtClean="0"/>
              <a:t>Introduced the positional value system </a:t>
            </a:r>
            <a:endParaRPr lang="en-US" dirty="0" smtClean="0"/>
          </a:p>
          <a:p>
            <a:pPr lvl="1"/>
            <a:r>
              <a:rPr lang="en-US" dirty="0" smtClean="0"/>
              <a:t>But not </a:t>
            </a:r>
            <a:r>
              <a:rPr lang="en-US" dirty="0" smtClean="0"/>
              <a:t>decimal </a:t>
            </a:r>
            <a:r>
              <a:rPr lang="en-US" dirty="0" smtClean="0"/>
              <a:t>fraction</a:t>
            </a:r>
            <a:endParaRPr lang="en-US" dirty="0" smtClean="0"/>
          </a:p>
          <a:p>
            <a:r>
              <a:rPr lang="en-US" dirty="0" smtClean="0"/>
              <a:t>He showed how easy it was to write large numbers with zero instead of the previous method.</a:t>
            </a:r>
          </a:p>
          <a:p>
            <a:r>
              <a:rPr lang="en-US" dirty="0" smtClean="0"/>
              <a:t>Showed how to add, subtract, multiply, and divide with these new </a:t>
            </a:r>
            <a:r>
              <a:rPr lang="en-US" dirty="0" smtClean="0"/>
              <a:t>numerals</a:t>
            </a:r>
            <a:r>
              <a:rPr lang="en-US" dirty="0" smtClean="0"/>
              <a:t> </a:t>
            </a:r>
            <a:r>
              <a:rPr lang="en-US" dirty="0" smtClean="0"/>
              <a:t>and fractions.</a:t>
            </a:r>
            <a:endParaRPr lang="en-US" dirty="0" smtClean="0"/>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209800" y="4114800"/>
            <a:ext cx="5029200" cy="25146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Controversy</a:t>
            </a:r>
            <a:endParaRPr lang="en-US" dirty="0"/>
          </a:p>
        </p:txBody>
      </p:sp>
      <p:sp>
        <p:nvSpPr>
          <p:cNvPr id="3" name="Content Placeholder 2"/>
          <p:cNvSpPr>
            <a:spLocks noGrp="1"/>
          </p:cNvSpPr>
          <p:nvPr>
            <p:ph sz="quarter" idx="1"/>
          </p:nvPr>
        </p:nvSpPr>
        <p:spPr>
          <a:xfrm>
            <a:off x="457200" y="1600200"/>
            <a:ext cx="5943600" cy="4525963"/>
          </a:xfrm>
        </p:spPr>
        <p:txBody>
          <a:bodyPr>
            <a:normAutofit/>
          </a:bodyPr>
          <a:lstStyle/>
          <a:p>
            <a:r>
              <a:rPr lang="en-US" dirty="0" smtClean="0"/>
              <a:t>Scholars question the originality of Al-Khwarizmi’s work </a:t>
            </a:r>
          </a:p>
          <a:p>
            <a:r>
              <a:rPr lang="en-US" dirty="0" smtClean="0"/>
              <a:t>Argue </a:t>
            </a:r>
            <a:r>
              <a:rPr lang="en-US" dirty="0" smtClean="0"/>
              <a:t>that Al-Khwarizmi merely complied and organized the principles of algebra from the mathematic work of other cultures </a:t>
            </a:r>
          </a:p>
          <a:p>
            <a:r>
              <a:rPr lang="en-US" dirty="0" smtClean="0"/>
              <a:t>Exposure to Influences at House of wisdom</a:t>
            </a:r>
            <a:endParaRPr lang="en-US" dirty="0"/>
          </a:p>
        </p:txBody>
      </p:sp>
      <p:pic>
        <p:nvPicPr>
          <p:cNvPr id="4099" name="Picture 3"/>
          <p:cNvPicPr>
            <a:picLocks noChangeAspect="1" noChangeArrowheads="1"/>
          </p:cNvPicPr>
          <p:nvPr/>
        </p:nvPicPr>
        <p:blipFill>
          <a:blip r:embed="rId3" cstate="print"/>
          <a:srcRect/>
          <a:stretch>
            <a:fillRect/>
          </a:stretch>
        </p:blipFill>
        <p:spPr bwMode="auto">
          <a:xfrm>
            <a:off x="6477000" y="2057400"/>
            <a:ext cx="1943100" cy="2362200"/>
          </a:xfrm>
          <a:prstGeom prst="rect">
            <a:avLst/>
          </a:prstGeom>
          <a:noFill/>
          <a:ln w="25400">
            <a:solidFill>
              <a:schemeClr val="tx1"/>
            </a:solid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Greek Geometrical Influences</a:t>
            </a:r>
            <a:endParaRPr lang="en-US" dirty="0"/>
          </a:p>
        </p:txBody>
      </p:sp>
      <p:sp>
        <p:nvSpPr>
          <p:cNvPr id="3" name="Content Placeholder 2"/>
          <p:cNvSpPr>
            <a:spLocks noGrp="1"/>
          </p:cNvSpPr>
          <p:nvPr>
            <p:ph sz="quarter" idx="1"/>
          </p:nvPr>
        </p:nvSpPr>
        <p:spPr>
          <a:xfrm>
            <a:off x="457200" y="1600200"/>
            <a:ext cx="5943600" cy="4525963"/>
          </a:xfrm>
        </p:spPr>
        <p:txBody>
          <a:bodyPr>
            <a:normAutofit fontScale="77500" lnSpcReduction="20000"/>
          </a:bodyPr>
          <a:lstStyle/>
          <a:p>
            <a:r>
              <a:rPr lang="en-US" dirty="0" smtClean="0"/>
              <a:t>He had access to </a:t>
            </a:r>
            <a:r>
              <a:rPr lang="en-US" dirty="0"/>
              <a:t>G</a:t>
            </a:r>
            <a:r>
              <a:rPr lang="en-US" dirty="0" smtClean="0"/>
              <a:t>reek texts in the House of Wisdom</a:t>
            </a:r>
          </a:p>
          <a:p>
            <a:r>
              <a:rPr lang="en-US" dirty="0" smtClean="0"/>
              <a:t>Scholars argue that first 10 proofs in Book II  of the elements were proved independent of each other</a:t>
            </a:r>
          </a:p>
          <a:p>
            <a:r>
              <a:rPr lang="en-US" dirty="0" smtClean="0"/>
              <a:t>This emphasizes the </a:t>
            </a:r>
            <a:r>
              <a:rPr lang="en-US" dirty="0"/>
              <a:t>“the power of the method of geometrical algebra” </a:t>
            </a:r>
            <a:endParaRPr lang="en-US" dirty="0" smtClean="0"/>
          </a:p>
          <a:p>
            <a:r>
              <a:rPr lang="en-US" dirty="0" smtClean="0"/>
              <a:t>However, lack of evidence that algebra was directly influenced by Greek geometry</a:t>
            </a:r>
          </a:p>
          <a:p>
            <a:r>
              <a:rPr lang="en-US" dirty="0" smtClean="0"/>
              <a:t>Al-Khwarizmi’s technique </a:t>
            </a:r>
            <a:r>
              <a:rPr lang="en-US" dirty="0"/>
              <a:t>for a geometrical solution prove that Al-Khwarizmi “remained outside the sphere of Greek influence” </a:t>
            </a:r>
          </a:p>
        </p:txBody>
      </p:sp>
      <p:pic>
        <p:nvPicPr>
          <p:cNvPr id="8194" name="Picture 2"/>
          <p:cNvPicPr>
            <a:picLocks noChangeAspect="1" noChangeArrowheads="1"/>
          </p:cNvPicPr>
          <p:nvPr/>
        </p:nvPicPr>
        <p:blipFill>
          <a:blip r:embed="rId3" cstate="print"/>
          <a:srcRect/>
          <a:stretch>
            <a:fillRect/>
          </a:stretch>
        </p:blipFill>
        <p:spPr bwMode="auto">
          <a:xfrm>
            <a:off x="6248400" y="1524000"/>
            <a:ext cx="2181225" cy="2343150"/>
          </a:xfrm>
          <a:prstGeom prst="rect">
            <a:avLst/>
          </a:prstGeom>
          <a:noFill/>
          <a:ln w="9525">
            <a:noFill/>
            <a:miter lim="800000"/>
            <a:headEnd/>
            <a:tailEnd/>
          </a:ln>
        </p:spPr>
      </p:pic>
      <p:pic>
        <p:nvPicPr>
          <p:cNvPr id="8197" name="Picture 5"/>
          <p:cNvPicPr>
            <a:picLocks noChangeAspect="1" noChangeArrowheads="1"/>
          </p:cNvPicPr>
          <p:nvPr/>
        </p:nvPicPr>
        <p:blipFill>
          <a:blip r:embed="rId4" cstate="print"/>
          <a:srcRect/>
          <a:stretch>
            <a:fillRect/>
          </a:stretch>
        </p:blipFill>
        <p:spPr bwMode="auto">
          <a:xfrm>
            <a:off x="6629400" y="4114800"/>
            <a:ext cx="1885950" cy="22479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Mesopotamian Influences</a:t>
            </a:r>
            <a:endParaRPr lang="en-US" dirty="0"/>
          </a:p>
        </p:txBody>
      </p:sp>
      <p:sp>
        <p:nvSpPr>
          <p:cNvPr id="3" name="Content Placeholder 2"/>
          <p:cNvSpPr>
            <a:spLocks noGrp="1"/>
          </p:cNvSpPr>
          <p:nvPr>
            <p:ph sz="quarter" idx="1"/>
          </p:nvPr>
        </p:nvSpPr>
        <p:spPr>
          <a:xfrm>
            <a:off x="457200" y="1600200"/>
            <a:ext cx="6172200" cy="4525963"/>
          </a:xfrm>
        </p:spPr>
        <p:txBody>
          <a:bodyPr>
            <a:normAutofit fontScale="77500" lnSpcReduction="20000"/>
          </a:bodyPr>
          <a:lstStyle/>
          <a:p>
            <a:r>
              <a:rPr lang="en-US" dirty="0" smtClean="0"/>
              <a:t>Exposed Mesopotamian influences at the House of Wisdom</a:t>
            </a:r>
          </a:p>
          <a:p>
            <a:r>
              <a:rPr lang="en-US" dirty="0" smtClean="0"/>
              <a:t>No concrete evidence to connect Indian or Babylonian texts with al-Khwarizmi</a:t>
            </a:r>
          </a:p>
          <a:p>
            <a:r>
              <a:rPr lang="en-US" dirty="0" smtClean="0"/>
              <a:t>Mathematicians ruled out the direct influence from Indian algebra based on distinct differences in quadratic bases</a:t>
            </a:r>
          </a:p>
          <a:p>
            <a:r>
              <a:rPr lang="en-US" dirty="0" smtClean="0"/>
              <a:t>Scholars argue a connection between </a:t>
            </a:r>
            <a:r>
              <a:rPr lang="en-US" dirty="0"/>
              <a:t>Babylonian  equations that used geometry and </a:t>
            </a:r>
            <a:r>
              <a:rPr lang="en-US" dirty="0" smtClean="0"/>
              <a:t>al-Khwarizmi’s </a:t>
            </a:r>
            <a:r>
              <a:rPr lang="en-US" dirty="0"/>
              <a:t>second degree </a:t>
            </a:r>
            <a:r>
              <a:rPr lang="en-US" dirty="0" smtClean="0"/>
              <a:t>equations</a:t>
            </a:r>
          </a:p>
          <a:p>
            <a:pPr lvl="1"/>
            <a:r>
              <a:rPr lang="en-US" dirty="0" smtClean="0"/>
              <a:t>Like the cuneiform tablets we looked at in class</a:t>
            </a:r>
          </a:p>
          <a:p>
            <a:r>
              <a:rPr lang="en-US" dirty="0" smtClean="0"/>
              <a:t>Only hypothetical speculation of a link between Babylonian mathematics and al-Khwarizmi</a:t>
            </a:r>
            <a:endParaRPr lang="en-US" dirty="0"/>
          </a:p>
        </p:txBody>
      </p:sp>
      <p:pic>
        <p:nvPicPr>
          <p:cNvPr id="9220" name="Picture 4"/>
          <p:cNvPicPr>
            <a:picLocks noChangeAspect="1" noChangeArrowheads="1"/>
          </p:cNvPicPr>
          <p:nvPr/>
        </p:nvPicPr>
        <p:blipFill>
          <a:blip r:embed="rId3" cstate="print"/>
          <a:srcRect/>
          <a:stretch>
            <a:fillRect/>
          </a:stretch>
        </p:blipFill>
        <p:spPr bwMode="auto">
          <a:xfrm>
            <a:off x="6705600" y="1524000"/>
            <a:ext cx="1676400" cy="2243575"/>
          </a:xfrm>
          <a:prstGeom prst="rect">
            <a:avLst/>
          </a:prstGeom>
          <a:noFill/>
          <a:ln w="9525">
            <a:noFill/>
            <a:miter lim="800000"/>
            <a:headEnd/>
            <a:tailEnd/>
          </a:ln>
        </p:spPr>
      </p:pic>
      <p:pic>
        <p:nvPicPr>
          <p:cNvPr id="9221" name="Picture 5"/>
          <p:cNvPicPr>
            <a:picLocks noChangeAspect="1" noChangeArrowheads="1"/>
          </p:cNvPicPr>
          <p:nvPr/>
        </p:nvPicPr>
        <p:blipFill>
          <a:blip r:embed="rId4" cstate="print"/>
          <a:srcRect/>
          <a:stretch>
            <a:fillRect/>
          </a:stretch>
        </p:blipFill>
        <p:spPr bwMode="auto">
          <a:xfrm>
            <a:off x="6858000" y="3886200"/>
            <a:ext cx="1427257" cy="22764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Arabic Culture</a:t>
            </a:r>
            <a:endParaRPr lang="en-US" dirty="0"/>
          </a:p>
        </p:txBody>
      </p:sp>
      <p:sp>
        <p:nvSpPr>
          <p:cNvPr id="3" name="Content Placeholder 2"/>
          <p:cNvSpPr>
            <a:spLocks noGrp="1"/>
          </p:cNvSpPr>
          <p:nvPr>
            <p:ph sz="quarter" idx="1"/>
          </p:nvPr>
        </p:nvSpPr>
        <p:spPr>
          <a:xfrm>
            <a:off x="457200" y="1600201"/>
            <a:ext cx="8229600" cy="3352800"/>
          </a:xfrm>
        </p:spPr>
        <p:txBody>
          <a:bodyPr>
            <a:normAutofit fontScale="77500" lnSpcReduction="20000"/>
          </a:bodyPr>
          <a:lstStyle/>
          <a:p>
            <a:r>
              <a:rPr lang="en-US" dirty="0" smtClean="0"/>
              <a:t>Influenced by texts of Greek, Indian, local Arabic </a:t>
            </a:r>
            <a:r>
              <a:rPr lang="en-US" dirty="0" smtClean="0"/>
              <a:t>mathematics</a:t>
            </a:r>
            <a:endParaRPr lang="en-US" dirty="0" smtClean="0"/>
          </a:p>
          <a:p>
            <a:r>
              <a:rPr lang="en-US" dirty="0" smtClean="0"/>
              <a:t>Development of Arabic sciences lead to demand for comprehensive translations from ancient texts</a:t>
            </a:r>
          </a:p>
          <a:p>
            <a:r>
              <a:rPr lang="en-US" dirty="0" smtClean="0"/>
              <a:t>Arab mathematicians and scientists were not directly searching for ideas </a:t>
            </a:r>
            <a:r>
              <a:rPr lang="en-US" dirty="0" err="1" smtClean="0"/>
              <a:t>to“steal</a:t>
            </a:r>
            <a:r>
              <a:rPr lang="en-US" dirty="0" smtClean="0"/>
              <a:t> </a:t>
            </a:r>
            <a:r>
              <a:rPr lang="en-US" dirty="0" smtClean="0"/>
              <a:t>from ancient texts</a:t>
            </a:r>
          </a:p>
          <a:p>
            <a:r>
              <a:rPr lang="en-US" dirty="0"/>
              <a:t>A discovery within mathematics would return Arab scholar back to ancient Greek texts, which were then translated, edited and </a:t>
            </a:r>
            <a:r>
              <a:rPr lang="en-US" dirty="0" smtClean="0"/>
              <a:t>improved </a:t>
            </a:r>
            <a:r>
              <a:rPr lang="en-US" dirty="0" smtClean="0"/>
              <a:t>upon</a:t>
            </a:r>
          </a:p>
          <a:p>
            <a:r>
              <a:rPr lang="en-US" dirty="0" smtClean="0"/>
              <a:t>Different perspective about originality</a:t>
            </a:r>
            <a:endParaRPr lang="en-US" dirty="0"/>
          </a:p>
        </p:txBody>
      </p:sp>
      <p:pic>
        <p:nvPicPr>
          <p:cNvPr id="10242" name="Picture 2"/>
          <p:cNvPicPr>
            <a:picLocks noChangeAspect="1" noChangeArrowheads="1"/>
          </p:cNvPicPr>
          <p:nvPr/>
        </p:nvPicPr>
        <p:blipFill>
          <a:blip r:embed="rId3" cstate="print"/>
          <a:srcRect/>
          <a:stretch>
            <a:fillRect/>
          </a:stretch>
        </p:blipFill>
        <p:spPr bwMode="auto">
          <a:xfrm>
            <a:off x="1143000" y="4648200"/>
            <a:ext cx="2667000" cy="1880235"/>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4953000" y="4648200"/>
            <a:ext cx="2581275" cy="17716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Controversy </a:t>
            </a:r>
            <a:r>
              <a:rPr lang="en-US" dirty="0"/>
              <a:t>C</a:t>
            </a:r>
            <a:r>
              <a:rPr lang="en-US" dirty="0" smtClean="0"/>
              <a:t>onclusion</a:t>
            </a:r>
            <a:endParaRPr lang="en-US" dirty="0"/>
          </a:p>
        </p:txBody>
      </p:sp>
      <p:sp>
        <p:nvSpPr>
          <p:cNvPr id="3" name="Content Placeholder 2"/>
          <p:cNvSpPr>
            <a:spLocks noGrp="1"/>
          </p:cNvSpPr>
          <p:nvPr>
            <p:ph sz="quarter" idx="1"/>
          </p:nvPr>
        </p:nvSpPr>
        <p:spPr>
          <a:xfrm>
            <a:off x="457200" y="1600200"/>
            <a:ext cx="5867400" cy="4648200"/>
          </a:xfrm>
        </p:spPr>
        <p:txBody>
          <a:bodyPr>
            <a:normAutofit fontScale="85000" lnSpcReduction="20000"/>
          </a:bodyPr>
          <a:lstStyle/>
          <a:p>
            <a:r>
              <a:rPr lang="en-US" dirty="0" smtClean="0"/>
              <a:t>Scholars agree:  It was “the first </a:t>
            </a:r>
            <a:r>
              <a:rPr lang="en-US" dirty="0"/>
              <a:t>systematic treatment of the general subject of algebra as distinct from the theory of numbers</a:t>
            </a:r>
            <a:r>
              <a:rPr lang="en-US" dirty="0" smtClean="0"/>
              <a:t>”</a:t>
            </a:r>
          </a:p>
          <a:p>
            <a:r>
              <a:rPr lang="en-US" dirty="0" smtClean="0"/>
              <a:t>Al-Khwarizmi was definitely influenced </a:t>
            </a:r>
            <a:r>
              <a:rPr lang="en-US" dirty="0"/>
              <a:t>by </a:t>
            </a:r>
            <a:r>
              <a:rPr lang="en-US" dirty="0" smtClean="0"/>
              <a:t>previous cultures mathematic texts</a:t>
            </a:r>
            <a:endParaRPr lang="en-US" dirty="0" smtClean="0"/>
          </a:p>
          <a:p>
            <a:r>
              <a:rPr lang="en-US" dirty="0" smtClean="0"/>
              <a:t>He independently </a:t>
            </a:r>
            <a:r>
              <a:rPr lang="en-US" dirty="0"/>
              <a:t>possessed the creativity and genesis to fuse diverse aspects from multiple cultures of mathematics to establish the foundation of </a:t>
            </a:r>
            <a:r>
              <a:rPr lang="en-US" dirty="0" smtClean="0"/>
              <a:t>algebra</a:t>
            </a:r>
          </a:p>
          <a:p>
            <a:r>
              <a:rPr lang="en-US" dirty="0" smtClean="0"/>
              <a:t>Foundation </a:t>
            </a:r>
            <a:r>
              <a:rPr lang="en-US" dirty="0" smtClean="0"/>
              <a:t>for future developments in mathematics</a:t>
            </a:r>
          </a:p>
          <a:p>
            <a:endParaRPr lang="en-US" dirty="0" smtClean="0"/>
          </a:p>
          <a:p>
            <a:endParaRPr lang="en-US" dirty="0" smtClean="0"/>
          </a:p>
          <a:p>
            <a:endParaRPr lang="en-US" dirty="0" smtClean="0"/>
          </a:p>
          <a:p>
            <a:endParaRPr lang="en-US" dirty="0"/>
          </a:p>
        </p:txBody>
      </p:sp>
      <p:pic>
        <p:nvPicPr>
          <p:cNvPr id="6147" name="Picture 3"/>
          <p:cNvPicPr>
            <a:picLocks noChangeAspect="1" noChangeArrowheads="1"/>
          </p:cNvPicPr>
          <p:nvPr/>
        </p:nvPicPr>
        <p:blipFill>
          <a:blip r:embed="rId3" cstate="print"/>
          <a:srcRect/>
          <a:stretch>
            <a:fillRect/>
          </a:stretch>
        </p:blipFill>
        <p:spPr bwMode="auto">
          <a:xfrm>
            <a:off x="6515100" y="1981201"/>
            <a:ext cx="2183567" cy="1447800"/>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6172200" y="4038600"/>
            <a:ext cx="2533650" cy="18002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 Khwarizmi’s Influences</a:t>
            </a:r>
            <a:endParaRPr lang="en-US" dirty="0"/>
          </a:p>
        </p:txBody>
      </p:sp>
      <p:sp>
        <p:nvSpPr>
          <p:cNvPr id="3" name="Content Placeholder 2"/>
          <p:cNvSpPr>
            <a:spLocks noGrp="1"/>
          </p:cNvSpPr>
          <p:nvPr>
            <p:ph sz="quarter" idx="1"/>
          </p:nvPr>
        </p:nvSpPr>
        <p:spPr/>
        <p:txBody>
          <a:bodyPr/>
          <a:lstStyle/>
          <a:p>
            <a:r>
              <a:rPr lang="en-US" dirty="0" smtClean="0"/>
              <a:t>Al- Khwarizmi’s work revolutionized future mathematical thinking</a:t>
            </a:r>
          </a:p>
          <a:p>
            <a:r>
              <a:rPr lang="en-US" dirty="0" smtClean="0"/>
              <a:t>Algebra, Hindu numerals, and astronomical theories</a:t>
            </a:r>
          </a:p>
          <a:p>
            <a:r>
              <a:rPr lang="en-US" dirty="0" smtClean="0"/>
              <a:t>People were able to use Al-Khwarizmi’s past works and combine them with different cultures to develop new ideas</a:t>
            </a:r>
          </a:p>
          <a:p>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Background </a:t>
            </a:r>
            <a:endParaRPr lang="en-US" dirty="0"/>
          </a:p>
        </p:txBody>
      </p:sp>
      <p:sp>
        <p:nvSpPr>
          <p:cNvPr id="3" name="Content Placeholder 2"/>
          <p:cNvSpPr>
            <a:spLocks noGrp="1"/>
          </p:cNvSpPr>
          <p:nvPr>
            <p:ph sz="quarter" idx="1"/>
          </p:nvPr>
        </p:nvSpPr>
        <p:spPr/>
        <p:txBody>
          <a:bodyPr/>
          <a:lstStyle/>
          <a:p>
            <a:r>
              <a:rPr lang="en-US" dirty="0" smtClean="0"/>
              <a:t>al-Khwarizmi relied heavily on mathematical texts from other </a:t>
            </a:r>
            <a:r>
              <a:rPr lang="en-US" dirty="0" smtClean="0"/>
              <a:t>cultures and regions</a:t>
            </a:r>
            <a:endParaRPr lang="en-US" dirty="0" smtClean="0"/>
          </a:p>
          <a:p>
            <a:r>
              <a:rPr lang="en-US" dirty="0" smtClean="0"/>
              <a:t>The </a:t>
            </a:r>
            <a:r>
              <a:rPr lang="en-US" dirty="0" smtClean="0"/>
              <a:t>pre-existing network </a:t>
            </a:r>
            <a:r>
              <a:rPr lang="en-US" dirty="0" smtClean="0"/>
              <a:t>of </a:t>
            </a:r>
            <a:r>
              <a:rPr lang="en-US" dirty="0" smtClean="0"/>
              <a:t>knowledge within the Islamic Empire</a:t>
            </a:r>
            <a:endParaRPr lang="en-US" dirty="0" smtClean="0"/>
          </a:p>
          <a:p>
            <a:r>
              <a:rPr lang="en-US" dirty="0" smtClean="0"/>
              <a:t>Islamic </a:t>
            </a:r>
            <a:r>
              <a:rPr lang="en-US" dirty="0" smtClean="0"/>
              <a:t>culture united distant regions which </a:t>
            </a:r>
            <a:r>
              <a:rPr lang="en-US" dirty="0" smtClean="0"/>
              <a:t>created a melting pot of </a:t>
            </a:r>
            <a:r>
              <a:rPr lang="en-US" dirty="0" smtClean="0"/>
              <a:t>new ideas</a:t>
            </a:r>
            <a:endParaRPr lang="en-US" dirty="0"/>
          </a:p>
        </p:txBody>
      </p:sp>
      <p:pic>
        <p:nvPicPr>
          <p:cNvPr id="5" name="Picture 3"/>
          <p:cNvPicPr>
            <a:picLocks noChangeAspect="1" noChangeArrowheads="1"/>
          </p:cNvPicPr>
          <p:nvPr/>
        </p:nvPicPr>
        <p:blipFill>
          <a:blip r:embed="rId3" cstate="print"/>
          <a:srcRect/>
          <a:stretch>
            <a:fillRect/>
          </a:stretch>
        </p:blipFill>
        <p:spPr bwMode="auto">
          <a:xfrm>
            <a:off x="3756053" y="4495800"/>
            <a:ext cx="1654147" cy="16764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t>
            </a:r>
            <a:endParaRPr lang="en-US" dirty="0"/>
          </a:p>
        </p:txBody>
      </p:sp>
      <p:sp>
        <p:nvSpPr>
          <p:cNvPr id="3" name="Content Placeholder 2"/>
          <p:cNvSpPr>
            <a:spLocks noGrp="1"/>
          </p:cNvSpPr>
          <p:nvPr>
            <p:ph sz="quarter" idx="1"/>
          </p:nvPr>
        </p:nvSpPr>
        <p:spPr/>
        <p:txBody>
          <a:bodyPr/>
          <a:lstStyle/>
          <a:p>
            <a:r>
              <a:rPr lang="en-US" dirty="0" err="1" smtClean="0"/>
              <a:t>Kitab</a:t>
            </a:r>
            <a:r>
              <a:rPr lang="en-US" dirty="0" smtClean="0"/>
              <a:t> al-</a:t>
            </a:r>
            <a:r>
              <a:rPr lang="en-US" dirty="0" err="1" smtClean="0"/>
              <a:t>Jabr</a:t>
            </a:r>
            <a:r>
              <a:rPr lang="en-US" dirty="0" smtClean="0"/>
              <a:t> </a:t>
            </a:r>
            <a:r>
              <a:rPr lang="en-US" dirty="0" err="1" smtClean="0"/>
              <a:t>wa’l</a:t>
            </a:r>
            <a:r>
              <a:rPr lang="en-US" dirty="0" smtClean="0"/>
              <a:t> </a:t>
            </a:r>
            <a:r>
              <a:rPr lang="en-US" dirty="0" err="1" smtClean="0"/>
              <a:t>Muqabalah</a:t>
            </a:r>
            <a:endParaRPr lang="en-US" dirty="0" smtClean="0"/>
          </a:p>
          <a:p>
            <a:r>
              <a:rPr lang="en-US" dirty="0" smtClean="0"/>
              <a:t>“It was from this work that Europe later learned the branch of mathematics known as algebra”</a:t>
            </a:r>
          </a:p>
          <a:p>
            <a:r>
              <a:rPr lang="en-US" dirty="0" smtClean="0"/>
              <a:t>Caliph al-</a:t>
            </a:r>
            <a:r>
              <a:rPr lang="en-US" dirty="0" err="1" smtClean="0"/>
              <a:t>Ma’mun</a:t>
            </a:r>
            <a:endParaRPr lang="en-US" dirty="0" smtClean="0"/>
          </a:p>
          <a:p>
            <a:r>
              <a:rPr lang="en-US" dirty="0" smtClean="0"/>
              <a:t>“Encouraged me to compose a work on algebra confining it to the fine and important parts of its calculation for practical purposes”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Hindu-Arabic Numerals</a:t>
            </a:r>
            <a:endParaRPr lang="en-US" dirty="0"/>
          </a:p>
        </p:txBody>
      </p:sp>
      <p:sp>
        <p:nvSpPr>
          <p:cNvPr id="3" name="Content Placeholder 2"/>
          <p:cNvSpPr>
            <a:spLocks noGrp="1"/>
          </p:cNvSpPr>
          <p:nvPr>
            <p:ph sz="quarter" idx="1"/>
          </p:nvPr>
        </p:nvSpPr>
        <p:spPr>
          <a:xfrm>
            <a:off x="457201" y="1600200"/>
            <a:ext cx="4536012" cy="4525963"/>
          </a:xfrm>
        </p:spPr>
        <p:txBody>
          <a:bodyPr>
            <a:normAutofit fontScale="77500" lnSpcReduction="20000"/>
          </a:bodyPr>
          <a:lstStyle/>
          <a:p>
            <a:r>
              <a:rPr lang="en-US" i="1" dirty="0" smtClean="0"/>
              <a:t>De </a:t>
            </a:r>
            <a:r>
              <a:rPr lang="en-US" i="1" dirty="0" err="1" smtClean="0"/>
              <a:t>Numero</a:t>
            </a:r>
            <a:r>
              <a:rPr lang="en-US" i="1" dirty="0" smtClean="0"/>
              <a:t> </a:t>
            </a:r>
            <a:r>
              <a:rPr lang="en-US" i="1" dirty="0" err="1" smtClean="0"/>
              <a:t>Indorum</a:t>
            </a:r>
            <a:endParaRPr lang="en-US" i="1" dirty="0" smtClean="0"/>
          </a:p>
          <a:p>
            <a:r>
              <a:rPr lang="en-US" dirty="0" smtClean="0"/>
              <a:t>Al-</a:t>
            </a:r>
            <a:r>
              <a:rPr lang="en-US" dirty="0"/>
              <a:t>K</a:t>
            </a:r>
            <a:r>
              <a:rPr lang="en-US" dirty="0" smtClean="0"/>
              <a:t>hwarizmi’s Hindu-Arabic numerals “became digits of the western world”</a:t>
            </a:r>
          </a:p>
          <a:p>
            <a:r>
              <a:rPr lang="en-US" dirty="0" smtClean="0"/>
              <a:t>Europe adopted the Hindu-Arabic numerals as they were used in Spain</a:t>
            </a:r>
          </a:p>
          <a:p>
            <a:r>
              <a:rPr lang="en-US" dirty="0" smtClean="0"/>
              <a:t>Western Europe adopted the numerals including the zero sign from </a:t>
            </a:r>
            <a:r>
              <a:rPr lang="en-US" dirty="0"/>
              <a:t>M</a:t>
            </a:r>
            <a:r>
              <a:rPr lang="en-US" dirty="0" smtClean="0"/>
              <a:t>uslim </a:t>
            </a:r>
            <a:r>
              <a:rPr lang="en-US" dirty="0" smtClean="0"/>
              <a:t>Spain and Norther</a:t>
            </a:r>
            <a:r>
              <a:rPr lang="en-US" dirty="0" smtClean="0"/>
              <a:t>n Africa</a:t>
            </a:r>
            <a:endParaRPr lang="en-US" dirty="0" smtClean="0"/>
          </a:p>
          <a:p>
            <a:r>
              <a:rPr lang="en-US" dirty="0" smtClean="0"/>
              <a:t>Landed in Italy</a:t>
            </a:r>
            <a:endParaRPr lang="en-US" dirty="0" smtClean="0"/>
          </a:p>
          <a:p>
            <a:r>
              <a:rPr lang="en-US" dirty="0" smtClean="0"/>
              <a:t>New notation came to be known as that of Al- Khwarizmi</a:t>
            </a:r>
          </a:p>
          <a:p>
            <a:endParaRPr lang="en-US" dirty="0" smtClean="0"/>
          </a:p>
        </p:txBody>
      </p:sp>
      <p:pic>
        <p:nvPicPr>
          <p:cNvPr id="4" name="Picture 3"/>
          <p:cNvPicPr>
            <a:picLocks noChangeAspect="1"/>
          </p:cNvPicPr>
          <p:nvPr/>
        </p:nvPicPr>
        <p:blipFill>
          <a:blip r:embed="rId3" cstate="print"/>
          <a:stretch>
            <a:fillRect/>
          </a:stretch>
        </p:blipFill>
        <p:spPr>
          <a:xfrm>
            <a:off x="4993212" y="1600199"/>
            <a:ext cx="4150788" cy="401318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 of the Names </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Treatise on Hindi Numerals translated in Latin to </a:t>
            </a:r>
            <a:r>
              <a:rPr lang="en-US" i="1" dirty="0" err="1" smtClean="0"/>
              <a:t>Algoritmi</a:t>
            </a:r>
            <a:r>
              <a:rPr lang="en-US" i="1" dirty="0" smtClean="0"/>
              <a:t> de </a:t>
            </a:r>
            <a:r>
              <a:rPr lang="en-US" i="1" dirty="0" err="1" smtClean="0"/>
              <a:t>Numero</a:t>
            </a:r>
            <a:r>
              <a:rPr lang="en-US" i="1" dirty="0" smtClean="0"/>
              <a:t> </a:t>
            </a:r>
            <a:r>
              <a:rPr lang="en-US" i="1" dirty="0" err="1" smtClean="0"/>
              <a:t>Indorum</a:t>
            </a:r>
            <a:r>
              <a:rPr lang="en-US" i="1" dirty="0" smtClean="0"/>
              <a:t> </a:t>
            </a:r>
            <a:r>
              <a:rPr lang="en-US" dirty="0" smtClean="0"/>
              <a:t>(Al- Khwarizmi Concerning the Indian Art of Reckoning)</a:t>
            </a:r>
            <a:endParaRPr lang="en-US" i="1" dirty="0" smtClean="0"/>
          </a:p>
          <a:p>
            <a:r>
              <a:rPr lang="en-US" dirty="0" smtClean="0"/>
              <a:t>Al- Khwarizmi </a:t>
            </a:r>
            <a:r>
              <a:rPr lang="en-US" dirty="0" smtClean="0">
                <a:sym typeface="Wingdings" pitchFamily="2" charset="2"/>
              </a:rPr>
              <a:t></a:t>
            </a:r>
            <a:r>
              <a:rPr lang="en-US" i="1" dirty="0" smtClean="0"/>
              <a:t> </a:t>
            </a:r>
            <a:r>
              <a:rPr lang="en-US" i="1" dirty="0" err="1" smtClean="0"/>
              <a:t>Alchoarismi</a:t>
            </a:r>
            <a:r>
              <a:rPr lang="en-US" dirty="0" smtClean="0">
                <a:sym typeface="Wingdings" pitchFamily="2" charset="2"/>
              </a:rPr>
              <a:t> </a:t>
            </a:r>
            <a:r>
              <a:rPr lang="en-US" dirty="0" err="1" smtClean="0">
                <a:sym typeface="Wingdings" pitchFamily="2" charset="2"/>
              </a:rPr>
              <a:t>Algorismi</a:t>
            </a:r>
            <a:r>
              <a:rPr lang="en-US" dirty="0" smtClean="0">
                <a:sym typeface="Wingdings" pitchFamily="2" charset="2"/>
              </a:rPr>
              <a:t> </a:t>
            </a:r>
            <a:r>
              <a:rPr lang="en-US" dirty="0" err="1" smtClean="0">
                <a:sym typeface="Wingdings" pitchFamily="2" charset="2"/>
              </a:rPr>
              <a:t>algorismus</a:t>
            </a:r>
            <a:r>
              <a:rPr lang="en-US" dirty="0" smtClean="0">
                <a:sym typeface="Wingdings" pitchFamily="2" charset="2"/>
              </a:rPr>
              <a:t> </a:t>
            </a:r>
            <a:r>
              <a:rPr lang="en-US" dirty="0" err="1" smtClean="0">
                <a:sym typeface="Wingdings" pitchFamily="2" charset="2"/>
              </a:rPr>
              <a:t>Algorisme</a:t>
            </a:r>
            <a:r>
              <a:rPr lang="en-US" dirty="0" smtClean="0">
                <a:sym typeface="Wingdings" pitchFamily="2" charset="2"/>
              </a:rPr>
              <a:t> </a:t>
            </a:r>
            <a:r>
              <a:rPr lang="en-US" dirty="0" err="1" smtClean="0">
                <a:sym typeface="Wingdings" pitchFamily="2" charset="2"/>
              </a:rPr>
              <a:t>Algoritmi</a:t>
            </a:r>
            <a:r>
              <a:rPr lang="en-US" dirty="0" smtClean="0">
                <a:sym typeface="Wingdings" pitchFamily="2" charset="2"/>
              </a:rPr>
              <a:t> Algorism Algorithm</a:t>
            </a:r>
          </a:p>
          <a:p>
            <a:pPr marL="342900" lvl="4" indent="-342900">
              <a:buFont typeface="Arial"/>
              <a:buChar char="•"/>
            </a:pPr>
            <a:r>
              <a:rPr lang="en-US" sz="3200" dirty="0" smtClean="0">
                <a:sym typeface="Wingdings" pitchFamily="2" charset="2"/>
              </a:rPr>
              <a:t>Algorithm – </a:t>
            </a:r>
            <a:r>
              <a:rPr lang="en-US" sz="3200" dirty="0" smtClean="0">
                <a:sym typeface="Wingdings" pitchFamily="2" charset="2"/>
              </a:rPr>
              <a:t>“</a:t>
            </a:r>
            <a:r>
              <a:rPr lang="en-US" sz="3200" i="1" dirty="0" smtClean="0"/>
              <a:t>A </a:t>
            </a:r>
            <a:r>
              <a:rPr lang="en-US" sz="3200" i="1" dirty="0"/>
              <a:t>procedure for solving a mathematical problem in a finite number of steps that often involves repetition of an </a:t>
            </a:r>
            <a:r>
              <a:rPr lang="en-US" sz="3200" i="1" dirty="0" smtClean="0"/>
              <a:t>operation” </a:t>
            </a:r>
            <a:endParaRPr lang="en-US" sz="3200" i="1" dirty="0"/>
          </a:p>
          <a:p>
            <a:endParaRPr lang="en-US" dirty="0" smtClean="0">
              <a:sym typeface="Wingdings" pitchFamily="2" charset="2"/>
            </a:endParaRPr>
          </a:p>
          <a:p>
            <a:endParaRPr lang="en-US" dirty="0" smtClean="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of the </a:t>
            </a:r>
            <a:r>
              <a:rPr lang="en-US" dirty="0" err="1" smtClean="0"/>
              <a:t>Zij</a:t>
            </a:r>
            <a:endParaRPr lang="en-US" dirty="0"/>
          </a:p>
        </p:txBody>
      </p:sp>
      <p:sp>
        <p:nvSpPr>
          <p:cNvPr id="3" name="Content Placeholder 2"/>
          <p:cNvSpPr>
            <a:spLocks noGrp="1"/>
          </p:cNvSpPr>
          <p:nvPr>
            <p:ph sz="quarter" idx="1"/>
          </p:nvPr>
        </p:nvSpPr>
        <p:spPr>
          <a:xfrm>
            <a:off x="457200" y="1600200"/>
            <a:ext cx="8229600" cy="5257800"/>
          </a:xfrm>
        </p:spPr>
        <p:txBody>
          <a:bodyPr>
            <a:normAutofit lnSpcReduction="10000"/>
          </a:bodyPr>
          <a:lstStyle/>
          <a:p>
            <a:r>
              <a:rPr lang="en-US" dirty="0" smtClean="0"/>
              <a:t>Ibn Mu’adh al-Jayyani</a:t>
            </a:r>
          </a:p>
          <a:p>
            <a:r>
              <a:rPr lang="en-US" dirty="0" smtClean="0"/>
              <a:t>The leading Andalusian astronomer</a:t>
            </a:r>
          </a:p>
          <a:p>
            <a:r>
              <a:rPr lang="en-US" dirty="0" smtClean="0"/>
              <a:t>Tabulae Jahenen</a:t>
            </a:r>
          </a:p>
          <a:p>
            <a:r>
              <a:rPr lang="en-US" dirty="0" smtClean="0"/>
              <a:t>Set of astronomical tables directly based on Al-Khwarizmi’s Zij al-Sindhind</a:t>
            </a:r>
          </a:p>
          <a:p>
            <a:r>
              <a:rPr lang="en-US" dirty="0" smtClean="0"/>
              <a:t>Able to take Khwarizmi’s work and further developed mathematical thinking for practical purposes</a:t>
            </a:r>
          </a:p>
          <a:p>
            <a:r>
              <a:rPr lang="en-US" dirty="0" smtClean="0"/>
              <a:t>Adapted </a:t>
            </a:r>
            <a:r>
              <a:rPr lang="en-US" dirty="0"/>
              <a:t>Z</a:t>
            </a:r>
            <a:r>
              <a:rPr lang="en-US" dirty="0" smtClean="0"/>
              <a:t>ij for the longitude of Jaen, his hometown, and he took into account the equinoxes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Hisab</a:t>
            </a:r>
            <a:r>
              <a:rPr lang="en-US" dirty="0" smtClean="0"/>
              <a:t> al-</a:t>
            </a:r>
            <a:r>
              <a:rPr lang="en-US" dirty="0" err="1" smtClean="0"/>
              <a:t>Khataayn</a:t>
            </a:r>
            <a:endParaRPr lang="en-US" dirty="0"/>
          </a:p>
        </p:txBody>
      </p:sp>
      <p:sp>
        <p:nvSpPr>
          <p:cNvPr id="3" name="Content Placeholder 2"/>
          <p:cNvSpPr>
            <a:spLocks noGrp="1"/>
          </p:cNvSpPr>
          <p:nvPr>
            <p:ph sz="quarter" idx="1"/>
          </p:nvPr>
        </p:nvSpPr>
        <p:spPr>
          <a:xfrm>
            <a:off x="612648" y="1600200"/>
            <a:ext cx="5026152" cy="4495800"/>
          </a:xfrm>
        </p:spPr>
        <p:txBody>
          <a:bodyPr>
            <a:normAutofit/>
          </a:bodyPr>
          <a:lstStyle/>
          <a:p>
            <a:r>
              <a:rPr lang="en-US" i="1" dirty="0" smtClean="0"/>
              <a:t>“Rule of Double false position”</a:t>
            </a:r>
          </a:p>
          <a:p>
            <a:r>
              <a:rPr lang="en-US" dirty="0" smtClean="0"/>
              <a:t>Popular method when solutions to linear equations were difficult</a:t>
            </a:r>
          </a:p>
          <a:p>
            <a:r>
              <a:rPr lang="en-US" dirty="0" smtClean="0"/>
              <a:t>Rule </a:t>
            </a:r>
            <a:r>
              <a:rPr lang="en-US" dirty="0"/>
              <a:t>brought to Europe by the Arabs and is found in the</a:t>
            </a:r>
            <a:r>
              <a:rPr lang="en-US" dirty="0" smtClean="0"/>
              <a:t> earlier works of Al</a:t>
            </a:r>
            <a:r>
              <a:rPr lang="en-US" dirty="0"/>
              <a:t>-Khwarizmi </a:t>
            </a:r>
          </a:p>
        </p:txBody>
      </p:sp>
      <p:pic>
        <p:nvPicPr>
          <p:cNvPr id="4" name="Picture 3"/>
          <p:cNvPicPr>
            <a:picLocks noChangeAspect="1"/>
          </p:cNvPicPr>
          <p:nvPr/>
        </p:nvPicPr>
        <p:blipFill>
          <a:blip r:embed="rId3" cstate="print"/>
          <a:stretch>
            <a:fillRect/>
          </a:stretch>
        </p:blipFill>
        <p:spPr>
          <a:xfrm>
            <a:off x="5638800" y="1600200"/>
            <a:ext cx="2809780" cy="445089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Arabic Influences</a:t>
            </a:r>
            <a:endParaRPr lang="en-US" dirty="0"/>
          </a:p>
        </p:txBody>
      </p:sp>
      <p:sp>
        <p:nvSpPr>
          <p:cNvPr id="3" name="Content Placeholder 2"/>
          <p:cNvSpPr>
            <a:spLocks noGrp="1"/>
          </p:cNvSpPr>
          <p:nvPr>
            <p:ph sz="quarter" idx="1"/>
          </p:nvPr>
        </p:nvSpPr>
        <p:spPr>
          <a:xfrm>
            <a:off x="612648" y="1600200"/>
            <a:ext cx="7921752" cy="1828800"/>
          </a:xfrm>
        </p:spPr>
        <p:txBody>
          <a:bodyPr>
            <a:normAutofit fontScale="92500" lnSpcReduction="20000"/>
          </a:bodyPr>
          <a:lstStyle/>
          <a:p>
            <a:r>
              <a:rPr lang="en-US" dirty="0" smtClean="0"/>
              <a:t>Abu </a:t>
            </a:r>
            <a:r>
              <a:rPr lang="en-US" dirty="0" err="1" smtClean="0"/>
              <a:t>Kamil</a:t>
            </a:r>
            <a:r>
              <a:rPr lang="en-US" dirty="0" smtClean="0"/>
              <a:t> </a:t>
            </a:r>
            <a:r>
              <a:rPr lang="en-US" dirty="0" err="1" smtClean="0"/>
              <a:t>ibn</a:t>
            </a:r>
            <a:r>
              <a:rPr lang="en-US" dirty="0" smtClean="0"/>
              <a:t> </a:t>
            </a:r>
            <a:r>
              <a:rPr lang="en-US" dirty="0" err="1" smtClean="0"/>
              <a:t>Aslam</a:t>
            </a:r>
            <a:endParaRPr lang="en-US" dirty="0" smtClean="0"/>
          </a:p>
          <a:p>
            <a:r>
              <a:rPr lang="en-US" dirty="0" smtClean="0"/>
              <a:t>850-930 AD</a:t>
            </a:r>
          </a:p>
          <a:p>
            <a:r>
              <a:rPr lang="en-US" dirty="0" smtClean="0"/>
              <a:t>Quotes directly from Al-Khwarizmi’s works</a:t>
            </a:r>
          </a:p>
          <a:p>
            <a:r>
              <a:rPr lang="en-US" dirty="0" smtClean="0"/>
              <a:t>Copies many of his problems and examples</a:t>
            </a:r>
          </a:p>
        </p:txBody>
      </p:sp>
      <p:pic>
        <p:nvPicPr>
          <p:cNvPr id="2050" name="Picture 2"/>
          <p:cNvPicPr>
            <a:picLocks noChangeAspect="1" noChangeArrowheads="1"/>
          </p:cNvPicPr>
          <p:nvPr/>
        </p:nvPicPr>
        <p:blipFill>
          <a:blip r:embed="rId3" cstate="print"/>
          <a:srcRect b="7750"/>
          <a:stretch>
            <a:fillRect/>
          </a:stretch>
        </p:blipFill>
        <p:spPr bwMode="auto">
          <a:xfrm>
            <a:off x="5181600" y="3429000"/>
            <a:ext cx="2362200" cy="2721212"/>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2286000" y="3260361"/>
            <a:ext cx="1981200" cy="2988039"/>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Hebrew</a:t>
            </a:r>
            <a:endParaRPr lang="en-US" dirty="0"/>
          </a:p>
        </p:txBody>
      </p:sp>
      <p:sp>
        <p:nvSpPr>
          <p:cNvPr id="3" name="Content Placeholder 2"/>
          <p:cNvSpPr>
            <a:spLocks noGrp="1"/>
          </p:cNvSpPr>
          <p:nvPr>
            <p:ph idx="1"/>
          </p:nvPr>
        </p:nvSpPr>
        <p:spPr>
          <a:xfrm>
            <a:off x="457200" y="1600200"/>
            <a:ext cx="5638799" cy="4724400"/>
          </a:xfrm>
        </p:spPr>
        <p:txBody>
          <a:bodyPr>
            <a:normAutofit fontScale="77500" lnSpcReduction="20000"/>
          </a:bodyPr>
          <a:lstStyle/>
          <a:p>
            <a:r>
              <a:rPr lang="en-US" sz="3100" dirty="0" err="1" smtClean="0"/>
              <a:t>Mishnat</a:t>
            </a:r>
            <a:r>
              <a:rPr lang="en-US" sz="3100" dirty="0" smtClean="0"/>
              <a:t> </a:t>
            </a:r>
            <a:r>
              <a:rPr lang="en-US" sz="3100" dirty="0" smtClean="0"/>
              <a:t>ha-</a:t>
            </a:r>
            <a:r>
              <a:rPr lang="en-US" sz="3100" dirty="0" err="1" smtClean="0"/>
              <a:t>Middol</a:t>
            </a:r>
            <a:endParaRPr lang="en-US" sz="3100" dirty="0" smtClean="0"/>
          </a:p>
          <a:p>
            <a:r>
              <a:rPr lang="en-US" sz="3100" dirty="0" smtClean="0"/>
              <a:t>1092-1145 AD</a:t>
            </a:r>
          </a:p>
          <a:p>
            <a:r>
              <a:rPr lang="en-US" sz="3100" dirty="0" smtClean="0"/>
              <a:t>Abraham bar </a:t>
            </a:r>
            <a:r>
              <a:rPr lang="en-US" sz="3100" dirty="0" err="1" smtClean="0"/>
              <a:t>Hiyya</a:t>
            </a:r>
            <a:r>
              <a:rPr lang="en-US" sz="3100" dirty="0" smtClean="0"/>
              <a:t> and Abraham </a:t>
            </a:r>
            <a:r>
              <a:rPr lang="en-US" sz="3100" dirty="0" err="1" smtClean="0"/>
              <a:t>ibn</a:t>
            </a:r>
            <a:r>
              <a:rPr lang="en-US" sz="3100" dirty="0" smtClean="0"/>
              <a:t> Ezra</a:t>
            </a:r>
          </a:p>
          <a:p>
            <a:r>
              <a:rPr lang="en-US" sz="3100" dirty="0" smtClean="0"/>
              <a:t>Oldest </a:t>
            </a:r>
            <a:r>
              <a:rPr lang="en-US" sz="3100" dirty="0" smtClean="0"/>
              <a:t>mathematical text in Hebrew</a:t>
            </a:r>
          </a:p>
          <a:p>
            <a:r>
              <a:rPr lang="en-US" sz="3100" dirty="0" smtClean="0"/>
              <a:t>Gives practical rules for mensuration</a:t>
            </a:r>
          </a:p>
          <a:p>
            <a:r>
              <a:rPr lang="en-US" sz="3100" dirty="0" smtClean="0"/>
              <a:t>Section on the solution of quadratic equations with geometric analogues</a:t>
            </a:r>
          </a:p>
          <a:p>
            <a:r>
              <a:rPr lang="en-US" sz="3100" dirty="0" smtClean="0"/>
              <a:t>This section “was strongly influenced by al-Khwarizmi’s algebra”</a:t>
            </a:r>
          </a:p>
          <a:p>
            <a:endParaRPr lang="en-US" dirty="0" smtClean="0"/>
          </a:p>
          <a:p>
            <a:endParaRPr lang="en-US" dirty="0" smtClean="0"/>
          </a:p>
        </p:txBody>
      </p:sp>
      <p:pic>
        <p:nvPicPr>
          <p:cNvPr id="4" name="Picture 3"/>
          <p:cNvPicPr>
            <a:picLocks noChangeAspect="1"/>
          </p:cNvPicPr>
          <p:nvPr/>
        </p:nvPicPr>
        <p:blipFill>
          <a:blip r:embed="rId3" cstate="print"/>
          <a:stretch>
            <a:fillRect/>
          </a:stretch>
        </p:blipFill>
        <p:spPr>
          <a:xfrm>
            <a:off x="6019800" y="1082273"/>
            <a:ext cx="2788473" cy="524232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Descartes</a:t>
            </a:r>
            <a:endParaRPr lang="en-US" dirty="0"/>
          </a:p>
        </p:txBody>
      </p:sp>
      <p:sp>
        <p:nvSpPr>
          <p:cNvPr id="3" name="Content Placeholder 2"/>
          <p:cNvSpPr>
            <a:spLocks noGrp="1"/>
          </p:cNvSpPr>
          <p:nvPr>
            <p:ph sz="quarter" idx="1"/>
          </p:nvPr>
        </p:nvSpPr>
        <p:spPr>
          <a:xfrm>
            <a:off x="457200" y="1600200"/>
            <a:ext cx="8229600" cy="5257800"/>
          </a:xfrm>
        </p:spPr>
        <p:txBody>
          <a:bodyPr>
            <a:normAutofit/>
          </a:bodyPr>
          <a:lstStyle/>
          <a:p>
            <a:r>
              <a:rPr lang="en-US" dirty="0" smtClean="0"/>
              <a:t>“</a:t>
            </a:r>
            <a:r>
              <a:rPr lang="en-US" sz="2800" dirty="0" smtClean="0"/>
              <a:t>Geometry” was inspired by what Descartes called the “true mathematics”</a:t>
            </a:r>
          </a:p>
          <a:p>
            <a:r>
              <a:rPr lang="en-US" sz="2800" dirty="0" smtClean="0"/>
              <a:t>He proved geometric basis for algebraic operations</a:t>
            </a:r>
          </a:p>
          <a:p>
            <a:r>
              <a:rPr lang="en-US" sz="2800" dirty="0" smtClean="0"/>
              <a:t>This technique had already been done by Al-Khwarizmi</a:t>
            </a:r>
          </a:p>
          <a:p>
            <a:r>
              <a:rPr lang="en-US" sz="2800" dirty="0" smtClean="0"/>
              <a:t>Descartes work “produced great progress in algebra and other mathematics”</a:t>
            </a:r>
          </a:p>
          <a:p>
            <a:r>
              <a:rPr lang="en-US" sz="2800" dirty="0" smtClean="0"/>
              <a:t>Work gave rise to a new branch of mathematics called analytical geometry</a:t>
            </a:r>
          </a:p>
          <a:p>
            <a:pPr lvl="1">
              <a:buNone/>
            </a:pPr>
            <a:endParaRPr lang="en-US"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Fibonacci</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Considered one of the greatest mathematicians of all time</a:t>
            </a:r>
          </a:p>
          <a:p>
            <a:r>
              <a:rPr lang="en-US" dirty="0" smtClean="0"/>
              <a:t>Wrote </a:t>
            </a:r>
            <a:r>
              <a:rPr lang="en-US" i="1" dirty="0" smtClean="0"/>
              <a:t>The Book on Calculation, </a:t>
            </a:r>
            <a:r>
              <a:rPr lang="en-US" dirty="0" smtClean="0"/>
              <a:t>the first work in Christian Europe on algebra and geometry</a:t>
            </a:r>
          </a:p>
          <a:p>
            <a:r>
              <a:rPr lang="en-US" dirty="0" smtClean="0"/>
              <a:t>The fifteenth and final chapter of Fibonacci’s influential book, </a:t>
            </a:r>
            <a:r>
              <a:rPr lang="en-US" i="1" dirty="0" smtClean="0"/>
              <a:t>Liber Abbaci</a:t>
            </a:r>
            <a:r>
              <a:rPr lang="en-US" dirty="0" smtClean="0"/>
              <a:t>, depended heavily on ideas of al-Khwarizmi</a:t>
            </a:r>
          </a:p>
          <a:p>
            <a:r>
              <a:rPr lang="en-US" dirty="0" smtClean="0"/>
              <a:t>Spread the numerals of Khwarizmi through </a:t>
            </a:r>
            <a:r>
              <a:rPr lang="en-US" dirty="0"/>
              <a:t>E</a:t>
            </a:r>
            <a:r>
              <a:rPr lang="en-US" dirty="0" smtClean="0"/>
              <a:t>urope with his statement, </a:t>
            </a:r>
            <a:r>
              <a:rPr lang="en-US" i="1" dirty="0" smtClean="0"/>
              <a:t>“The nine Indian numerals are 9,8,7,6,5,4,3,2,1. With these nine and 0, any desired number can be written.”</a:t>
            </a:r>
            <a:endParaRPr lang="en-US" i="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Islamic Empire</a:t>
            </a:r>
            <a:endParaRPr lang="en-US" dirty="0"/>
          </a:p>
        </p:txBody>
      </p:sp>
      <p:sp>
        <p:nvSpPr>
          <p:cNvPr id="3" name="Content Placeholder 2"/>
          <p:cNvSpPr>
            <a:spLocks noGrp="1"/>
          </p:cNvSpPr>
          <p:nvPr>
            <p:ph sz="quarter" idx="1"/>
          </p:nvPr>
        </p:nvSpPr>
        <p:spPr>
          <a:xfrm>
            <a:off x="457200" y="1600200"/>
            <a:ext cx="6172200" cy="4525963"/>
          </a:xfrm>
        </p:spPr>
        <p:txBody>
          <a:bodyPr>
            <a:normAutofit fontScale="92500" lnSpcReduction="10000"/>
          </a:bodyPr>
          <a:lstStyle/>
          <a:p>
            <a:r>
              <a:rPr lang="en-US" dirty="0" smtClean="0"/>
              <a:t>622 AD Prophet Muhammad ignited the spread of Islam religion</a:t>
            </a:r>
          </a:p>
          <a:p>
            <a:r>
              <a:rPr lang="en-US" dirty="0" smtClean="0"/>
              <a:t>He attracted pilgrim followers as he fled from Mecca</a:t>
            </a:r>
          </a:p>
          <a:p>
            <a:r>
              <a:rPr lang="en-US" dirty="0" smtClean="0"/>
              <a:t>Emphasized of toleration and equality</a:t>
            </a:r>
          </a:p>
          <a:p>
            <a:r>
              <a:rPr lang="en-US" i="1" dirty="0" smtClean="0"/>
              <a:t>“</a:t>
            </a:r>
            <a:r>
              <a:rPr lang="en-US" i="1" dirty="0" smtClean="0"/>
              <a:t>The passion and egalitarian character of early Islam fired the imagination and won the devotion of  many who came across it for the first time</a:t>
            </a:r>
            <a:r>
              <a:rPr lang="en-US" i="1" dirty="0" smtClean="0"/>
              <a:t>”</a:t>
            </a:r>
          </a:p>
        </p:txBody>
      </p:sp>
      <p:pic>
        <p:nvPicPr>
          <p:cNvPr id="11266" name="Picture 2"/>
          <p:cNvPicPr>
            <a:picLocks noChangeAspect="1" noChangeArrowheads="1"/>
          </p:cNvPicPr>
          <p:nvPr/>
        </p:nvPicPr>
        <p:blipFill>
          <a:blip r:embed="rId3" cstate="print"/>
          <a:srcRect/>
          <a:stretch>
            <a:fillRect/>
          </a:stretch>
        </p:blipFill>
        <p:spPr bwMode="auto">
          <a:xfrm>
            <a:off x="6629400" y="2286000"/>
            <a:ext cx="2060111" cy="27432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Umayyad Dynasty</a:t>
            </a:r>
            <a:endParaRPr lang="en-US" dirty="0"/>
          </a:p>
        </p:txBody>
      </p:sp>
      <p:sp>
        <p:nvSpPr>
          <p:cNvPr id="3" name="Content Placeholder 2"/>
          <p:cNvSpPr>
            <a:spLocks noGrp="1"/>
          </p:cNvSpPr>
          <p:nvPr>
            <p:ph sz="quarter" idx="1"/>
          </p:nvPr>
        </p:nvSpPr>
        <p:spPr>
          <a:xfrm>
            <a:off x="457200" y="1600201"/>
            <a:ext cx="8229600" cy="1981199"/>
          </a:xfrm>
        </p:spPr>
        <p:txBody>
          <a:bodyPr>
            <a:normAutofit fontScale="77500" lnSpcReduction="20000"/>
          </a:bodyPr>
          <a:lstStyle/>
          <a:p>
            <a:r>
              <a:rPr lang="en-US" dirty="0" smtClean="0"/>
              <a:t>Controlled empire between 661 and 750</a:t>
            </a:r>
          </a:p>
          <a:p>
            <a:r>
              <a:rPr lang="en-US" dirty="0" smtClean="0"/>
              <a:t>Encouraged </a:t>
            </a:r>
            <a:r>
              <a:rPr lang="en-US" dirty="0" smtClean="0"/>
              <a:t>a degree of religious tolerance</a:t>
            </a:r>
          </a:p>
          <a:p>
            <a:r>
              <a:rPr lang="en-US" dirty="0" smtClean="0"/>
              <a:t>Non-Muslims </a:t>
            </a:r>
            <a:r>
              <a:rPr lang="en-US" dirty="0" smtClean="0"/>
              <a:t>were discriminated and lacked social </a:t>
            </a:r>
            <a:r>
              <a:rPr lang="en-US" dirty="0" smtClean="0"/>
              <a:t>mobility</a:t>
            </a:r>
          </a:p>
          <a:p>
            <a:r>
              <a:rPr lang="en-US" dirty="0" smtClean="0"/>
              <a:t>Expanded </a:t>
            </a:r>
            <a:r>
              <a:rPr lang="en-US" dirty="0" smtClean="0"/>
              <a:t>the Islamic empire into central Asia and India, Spain and Northern African</a:t>
            </a:r>
          </a:p>
          <a:p>
            <a:endParaRPr lang="en-US" dirty="0" smtClean="0"/>
          </a:p>
          <a:p>
            <a:endParaRPr lang="en-US" dirty="0" smtClean="0"/>
          </a:p>
          <a:p>
            <a:endParaRPr lang="en-US" dirty="0"/>
          </a:p>
        </p:txBody>
      </p:sp>
      <p:pic>
        <p:nvPicPr>
          <p:cNvPr id="1026" name="Picture 2"/>
          <p:cNvPicPr>
            <a:picLocks noChangeAspect="1" noChangeArrowheads="1"/>
          </p:cNvPicPr>
          <p:nvPr/>
        </p:nvPicPr>
        <p:blipFill>
          <a:blip r:embed="rId3" cstate="print"/>
          <a:srcRect t="14634"/>
          <a:stretch>
            <a:fillRect/>
          </a:stretch>
        </p:blipFill>
        <p:spPr bwMode="auto">
          <a:xfrm>
            <a:off x="1066800" y="3886200"/>
            <a:ext cx="6469974" cy="2667000"/>
          </a:xfrm>
          <a:prstGeom prst="rect">
            <a:avLst/>
          </a:prstGeom>
          <a:noFill/>
          <a:ln w="9525">
            <a:solidFill>
              <a:schemeClr val="tx1"/>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Abbasid Dynasty</a:t>
            </a:r>
            <a:endParaRPr lang="en-US" dirty="0"/>
          </a:p>
        </p:txBody>
      </p:sp>
      <p:sp>
        <p:nvSpPr>
          <p:cNvPr id="3" name="Content Placeholder 2"/>
          <p:cNvSpPr>
            <a:spLocks noGrp="1"/>
          </p:cNvSpPr>
          <p:nvPr>
            <p:ph sz="quarter" idx="1"/>
          </p:nvPr>
        </p:nvSpPr>
        <p:spPr>
          <a:xfrm>
            <a:off x="457200" y="1600200"/>
            <a:ext cx="6400800" cy="4525963"/>
          </a:xfrm>
        </p:spPr>
        <p:txBody>
          <a:bodyPr>
            <a:normAutofit/>
          </a:bodyPr>
          <a:lstStyle/>
          <a:p>
            <a:r>
              <a:rPr lang="en-US" dirty="0" smtClean="0"/>
              <a:t>Took over in AD 750</a:t>
            </a:r>
          </a:p>
          <a:p>
            <a:r>
              <a:rPr lang="en-US" dirty="0" smtClean="0"/>
              <a:t>Strongly encouraged </a:t>
            </a:r>
            <a:r>
              <a:rPr lang="en-US" dirty="0" smtClean="0"/>
              <a:t>religious tolerance and cultural diversity</a:t>
            </a:r>
          </a:p>
          <a:p>
            <a:r>
              <a:rPr lang="en-US" dirty="0" smtClean="0"/>
              <a:t>The Abbasid empire “restored </a:t>
            </a:r>
            <a:r>
              <a:rPr lang="en-US" dirty="0"/>
              <a:t>ancient ties among historic centers of civilization across a huge </a:t>
            </a:r>
            <a:r>
              <a:rPr lang="en-US" dirty="0" smtClean="0"/>
              <a:t>landmass</a:t>
            </a:r>
            <a:r>
              <a:rPr lang="en-US" dirty="0" smtClean="0"/>
              <a:t>”</a:t>
            </a:r>
          </a:p>
          <a:p>
            <a:r>
              <a:rPr lang="en-US" dirty="0" smtClean="0"/>
              <a:t>United regions of Islamic empire</a:t>
            </a:r>
            <a:endParaRPr lang="en-US" dirty="0" smtClean="0"/>
          </a:p>
        </p:txBody>
      </p:sp>
      <p:pic>
        <p:nvPicPr>
          <p:cNvPr id="7171" name="Picture 3"/>
          <p:cNvPicPr>
            <a:picLocks noChangeAspect="1" noChangeArrowheads="1"/>
          </p:cNvPicPr>
          <p:nvPr/>
        </p:nvPicPr>
        <p:blipFill>
          <a:blip r:embed="rId3" cstate="print"/>
          <a:srcRect/>
          <a:stretch>
            <a:fillRect/>
          </a:stretch>
        </p:blipFill>
        <p:spPr bwMode="auto">
          <a:xfrm>
            <a:off x="6705600" y="1295400"/>
            <a:ext cx="1933575" cy="2371725"/>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6705600" y="3962400"/>
            <a:ext cx="2152650" cy="21240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Baghdad</a:t>
            </a:r>
            <a:endParaRPr lang="en-US" dirty="0"/>
          </a:p>
        </p:txBody>
      </p:sp>
      <p:sp>
        <p:nvSpPr>
          <p:cNvPr id="3" name="Content Placeholder 2"/>
          <p:cNvSpPr>
            <a:spLocks noGrp="1"/>
          </p:cNvSpPr>
          <p:nvPr>
            <p:ph sz="quarter" idx="1"/>
          </p:nvPr>
        </p:nvSpPr>
        <p:spPr>
          <a:xfrm>
            <a:off x="457200" y="1600200"/>
            <a:ext cx="6172200" cy="4724400"/>
          </a:xfrm>
        </p:spPr>
        <p:txBody>
          <a:bodyPr>
            <a:normAutofit lnSpcReduction="10000"/>
          </a:bodyPr>
          <a:lstStyle/>
          <a:p>
            <a:r>
              <a:rPr lang="en-US" dirty="0" smtClean="0"/>
              <a:t>Established in 752 </a:t>
            </a:r>
            <a:endParaRPr lang="en-US" dirty="0" smtClean="0"/>
          </a:p>
          <a:p>
            <a:r>
              <a:rPr lang="en-US" dirty="0" smtClean="0"/>
              <a:t>New </a:t>
            </a:r>
            <a:r>
              <a:rPr lang="en-US" dirty="0" smtClean="0"/>
              <a:t>capital of </a:t>
            </a:r>
            <a:r>
              <a:rPr lang="en-US" dirty="0" smtClean="0"/>
              <a:t>under Abbasid Dynasty</a:t>
            </a:r>
            <a:endParaRPr lang="en-US" dirty="0" smtClean="0"/>
          </a:p>
          <a:p>
            <a:r>
              <a:rPr lang="en-US" dirty="0" smtClean="0"/>
              <a:t>Located along Tigris River </a:t>
            </a:r>
          </a:p>
          <a:p>
            <a:pPr lvl="1"/>
            <a:r>
              <a:rPr lang="en-US" dirty="0" smtClean="0"/>
              <a:t>Access </a:t>
            </a:r>
            <a:r>
              <a:rPr lang="en-US" dirty="0" smtClean="0"/>
              <a:t>to trade routes</a:t>
            </a:r>
          </a:p>
          <a:p>
            <a:pPr lvl="1"/>
            <a:r>
              <a:rPr lang="en-US" dirty="0" smtClean="0"/>
              <a:t>Vibrant </a:t>
            </a:r>
            <a:r>
              <a:rPr lang="en-US" dirty="0" smtClean="0"/>
              <a:t>multi-cultural center</a:t>
            </a:r>
          </a:p>
          <a:p>
            <a:r>
              <a:rPr lang="en-US" dirty="0" smtClean="0"/>
              <a:t>Demand for intellectual and scientific exchange</a:t>
            </a:r>
          </a:p>
          <a:p>
            <a:r>
              <a:rPr lang="en-US" dirty="0" smtClean="0"/>
              <a:t>Knowledge of papermaking from China in 751</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6477000" y="1752600"/>
            <a:ext cx="2273968" cy="16002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l="4938" r="3704" b="6017"/>
          <a:stretch>
            <a:fillRect/>
          </a:stretch>
        </p:blipFill>
        <p:spPr bwMode="auto">
          <a:xfrm>
            <a:off x="6629400" y="3657600"/>
            <a:ext cx="1994210" cy="2209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 of Wisdom</a:t>
            </a:r>
            <a:endParaRPr lang="en-US" dirty="0"/>
          </a:p>
        </p:txBody>
      </p:sp>
      <p:sp>
        <p:nvSpPr>
          <p:cNvPr id="3" name="Content Placeholder 2"/>
          <p:cNvSpPr>
            <a:spLocks noGrp="1"/>
          </p:cNvSpPr>
          <p:nvPr>
            <p:ph sz="quarter" idx="1"/>
          </p:nvPr>
        </p:nvSpPr>
        <p:spPr>
          <a:xfrm>
            <a:off x="457200" y="1600200"/>
            <a:ext cx="8305800" cy="3200399"/>
          </a:xfrm>
        </p:spPr>
        <p:txBody>
          <a:bodyPr>
            <a:normAutofit fontScale="85000" lnSpcReduction="20000"/>
          </a:bodyPr>
          <a:lstStyle/>
          <a:p>
            <a:r>
              <a:rPr lang="en-US" dirty="0" smtClean="0"/>
              <a:t>Founded between 813–833</a:t>
            </a:r>
            <a:r>
              <a:rPr lang="en-US" dirty="0" smtClean="0"/>
              <a:t> in Baghdad</a:t>
            </a:r>
            <a:endParaRPr lang="en-US" dirty="0" smtClean="0"/>
          </a:p>
          <a:p>
            <a:r>
              <a:rPr lang="en-US" dirty="0" smtClean="0"/>
              <a:t>Made up of </a:t>
            </a:r>
            <a:r>
              <a:rPr lang="en-US" dirty="0"/>
              <a:t> translation bureau, </a:t>
            </a:r>
            <a:r>
              <a:rPr lang="en-US" dirty="0" smtClean="0"/>
              <a:t>library, </a:t>
            </a:r>
            <a:r>
              <a:rPr lang="en-US" dirty="0"/>
              <a:t>academy of </a:t>
            </a:r>
            <a:r>
              <a:rPr lang="en-US" dirty="0" smtClean="0"/>
              <a:t>scholars, </a:t>
            </a:r>
            <a:r>
              <a:rPr lang="en-US" dirty="0"/>
              <a:t>and intellects from across the </a:t>
            </a:r>
            <a:r>
              <a:rPr lang="en-US" dirty="0" smtClean="0"/>
              <a:t>empire</a:t>
            </a:r>
          </a:p>
          <a:p>
            <a:r>
              <a:rPr lang="en-US" dirty="0" smtClean="0"/>
              <a:t>Safeguard invaluable manuscripts </a:t>
            </a:r>
            <a:r>
              <a:rPr lang="en-US" dirty="0" smtClean="0"/>
              <a:t>within the empire</a:t>
            </a:r>
          </a:p>
          <a:p>
            <a:r>
              <a:rPr lang="en-US" dirty="0"/>
              <a:t>T</a:t>
            </a:r>
            <a:r>
              <a:rPr lang="en-US" dirty="0" smtClean="0"/>
              <a:t>ranslated foreign classics from Indian, Persian, and Greek scholars in Arabic</a:t>
            </a:r>
          </a:p>
          <a:p>
            <a:r>
              <a:rPr lang="en-US" dirty="0" smtClean="0"/>
              <a:t>Arabic became universal language for scientific </a:t>
            </a:r>
            <a:r>
              <a:rPr lang="en-US" dirty="0" smtClean="0"/>
              <a:t>inquiry</a:t>
            </a:r>
          </a:p>
          <a:p>
            <a:pPr lvl="1"/>
            <a:r>
              <a:rPr lang="en-US" sz="2500" dirty="0" smtClean="0"/>
              <a:t>Admiral, Alcohol, Almanac</a:t>
            </a:r>
            <a:r>
              <a:rPr lang="en-US" sz="2500" dirty="0" smtClean="0"/>
              <a:t>,</a:t>
            </a:r>
            <a:r>
              <a:rPr lang="en-US" sz="2500" dirty="0" smtClean="0"/>
              <a:t> Chemistry, Cotton, Mattress, Syrup</a:t>
            </a:r>
            <a:endParaRPr lang="en-US" sz="2500" dirty="0"/>
          </a:p>
        </p:txBody>
      </p:sp>
      <p:pic>
        <p:nvPicPr>
          <p:cNvPr id="3074" name="Picture 2"/>
          <p:cNvPicPr>
            <a:picLocks noChangeAspect="1" noChangeArrowheads="1"/>
          </p:cNvPicPr>
          <p:nvPr/>
        </p:nvPicPr>
        <p:blipFill>
          <a:blip r:embed="rId3" cstate="print"/>
          <a:srcRect/>
          <a:stretch>
            <a:fillRect/>
          </a:stretch>
        </p:blipFill>
        <p:spPr bwMode="auto">
          <a:xfrm>
            <a:off x="1295400" y="4876800"/>
            <a:ext cx="2362200" cy="1601571"/>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5257800" y="4648200"/>
            <a:ext cx="2362200" cy="196975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al-Khwarizmi’s Life</a:t>
            </a:r>
            <a:endParaRPr lang="en-US" dirty="0"/>
          </a:p>
        </p:txBody>
      </p:sp>
      <p:sp>
        <p:nvSpPr>
          <p:cNvPr id="3" name="Content Placeholder 2"/>
          <p:cNvSpPr>
            <a:spLocks noGrp="1"/>
          </p:cNvSpPr>
          <p:nvPr>
            <p:ph sz="quarter" idx="1"/>
          </p:nvPr>
        </p:nvSpPr>
        <p:spPr>
          <a:xfrm>
            <a:off x="457200" y="1600201"/>
            <a:ext cx="8153400" cy="2667000"/>
          </a:xfrm>
        </p:spPr>
        <p:txBody>
          <a:bodyPr>
            <a:normAutofit fontScale="85000" lnSpcReduction="20000"/>
          </a:bodyPr>
          <a:lstStyle/>
          <a:p>
            <a:r>
              <a:rPr lang="en-US" dirty="0" smtClean="0"/>
              <a:t>Lived </a:t>
            </a:r>
            <a:r>
              <a:rPr lang="en-US" dirty="0" smtClean="0"/>
              <a:t>between 780-850 AD</a:t>
            </a:r>
            <a:endParaRPr lang="en-US" dirty="0" smtClean="0"/>
          </a:p>
          <a:p>
            <a:r>
              <a:rPr lang="en-US" dirty="0" smtClean="0"/>
              <a:t>Family </a:t>
            </a:r>
            <a:r>
              <a:rPr lang="en-US" dirty="0" smtClean="0"/>
              <a:t>possibly originates from </a:t>
            </a:r>
            <a:r>
              <a:rPr lang="en-US" dirty="0" err="1" smtClean="0"/>
              <a:t>Khwarizm</a:t>
            </a:r>
            <a:r>
              <a:rPr lang="en-US" dirty="0" smtClean="0"/>
              <a:t> east of the Caspian sea in modern date Uzbekistan</a:t>
            </a:r>
          </a:p>
          <a:p>
            <a:r>
              <a:rPr lang="en-US" dirty="0" smtClean="0"/>
              <a:t>Evidence that he was from Zoroastrian descent</a:t>
            </a:r>
          </a:p>
          <a:p>
            <a:r>
              <a:rPr lang="en-US" dirty="0" smtClean="0"/>
              <a:t>Possibility that he converted to </a:t>
            </a:r>
            <a:r>
              <a:rPr lang="en-US" dirty="0"/>
              <a:t>I</a:t>
            </a:r>
            <a:r>
              <a:rPr lang="en-US" dirty="0" smtClean="0"/>
              <a:t>slam to improve social status</a:t>
            </a:r>
          </a:p>
          <a:p>
            <a:r>
              <a:rPr lang="en-US" dirty="0" smtClean="0"/>
              <a:t>Appointed as a member of House of Wisdom in </a:t>
            </a:r>
            <a:r>
              <a:rPr lang="en-US" dirty="0" smtClean="0"/>
              <a:t>820</a:t>
            </a:r>
            <a:endParaRPr lang="en-US" dirty="0" smtClean="0"/>
          </a:p>
        </p:txBody>
      </p:sp>
      <p:pic>
        <p:nvPicPr>
          <p:cNvPr id="5122" name="Picture 2"/>
          <p:cNvPicPr>
            <a:picLocks noChangeAspect="1" noChangeArrowheads="1"/>
          </p:cNvPicPr>
          <p:nvPr/>
        </p:nvPicPr>
        <p:blipFill>
          <a:blip r:embed="rId3" cstate="print"/>
          <a:srcRect/>
          <a:stretch>
            <a:fillRect/>
          </a:stretch>
        </p:blipFill>
        <p:spPr bwMode="auto">
          <a:xfrm>
            <a:off x="6400800" y="4191000"/>
            <a:ext cx="1594585" cy="21336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t="17978"/>
          <a:stretch>
            <a:fillRect/>
          </a:stretch>
        </p:blipFill>
        <p:spPr bwMode="auto">
          <a:xfrm>
            <a:off x="914400" y="4267200"/>
            <a:ext cx="4762500" cy="208597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2636</TotalTime>
  <Words>2060</Words>
  <Application>Microsoft Office PowerPoint</Application>
  <PresentationFormat>On-screen Show (4:3)</PresentationFormat>
  <Paragraphs>249</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Median</vt:lpstr>
      <vt:lpstr>ABu Jafar Muhammad  ibn Mus al-Khwarizmi </vt:lpstr>
      <vt:lpstr>al-Khwarizmi</vt:lpstr>
      <vt:lpstr>Historical Background </vt:lpstr>
      <vt:lpstr>Islamic Empire</vt:lpstr>
      <vt:lpstr>Umayyad Dynasty</vt:lpstr>
      <vt:lpstr>Abbasid Dynasty</vt:lpstr>
      <vt:lpstr>Baghdad</vt:lpstr>
      <vt:lpstr>House of Wisdom</vt:lpstr>
      <vt:lpstr>al-Khwarizmi’s Life</vt:lpstr>
      <vt:lpstr>Practical Mathematics</vt:lpstr>
      <vt:lpstr>Hisab al-jabr w’al-muqabala </vt:lpstr>
      <vt:lpstr>Theoretical</vt:lpstr>
      <vt:lpstr>Six different types of equations</vt:lpstr>
      <vt:lpstr>Examples</vt:lpstr>
      <vt:lpstr>Al-Khwarizmi’s Solution</vt:lpstr>
      <vt:lpstr>Modern Algebraic solution</vt:lpstr>
      <vt:lpstr>Modern Geometric Solution</vt:lpstr>
      <vt:lpstr>Mensuration</vt:lpstr>
      <vt:lpstr>Legacies and Inheritances</vt:lpstr>
      <vt:lpstr>Example of Legacies Problem</vt:lpstr>
      <vt:lpstr>Treatise on Hindu  Reckoning Arithmetic</vt:lpstr>
      <vt:lpstr>Why did he write this?</vt:lpstr>
      <vt:lpstr>Hindu Numerals cont..</vt:lpstr>
      <vt:lpstr>Controversy</vt:lpstr>
      <vt:lpstr>Greek Geometrical Influences</vt:lpstr>
      <vt:lpstr>Mesopotamian Influences</vt:lpstr>
      <vt:lpstr>Arabic Culture</vt:lpstr>
      <vt:lpstr>Controversy Conclusion</vt:lpstr>
      <vt:lpstr>Al- Khwarizmi’s Influences</vt:lpstr>
      <vt:lpstr>Europe</vt:lpstr>
      <vt:lpstr>Hindu-Arabic Numerals</vt:lpstr>
      <vt:lpstr>Origins of the Names </vt:lpstr>
      <vt:lpstr>Influence of the Zij</vt:lpstr>
      <vt:lpstr>Hisab al-Khataayn</vt:lpstr>
      <vt:lpstr>Arabic Influences</vt:lpstr>
      <vt:lpstr>Hebrew</vt:lpstr>
      <vt:lpstr>Descartes</vt:lpstr>
      <vt:lpstr>Fibonacci</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dc:creator>
  <cp:lastModifiedBy>Andrew</cp:lastModifiedBy>
  <cp:revision>83</cp:revision>
  <dcterms:created xsi:type="dcterms:W3CDTF">2011-04-30T17:36:33Z</dcterms:created>
  <dcterms:modified xsi:type="dcterms:W3CDTF">2011-05-04T04:56:21Z</dcterms:modified>
</cp:coreProperties>
</file>