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sldIdLst>
    <p:sldId id="282" r:id="rId2"/>
    <p:sldId id="283" r:id="rId3"/>
    <p:sldId id="286" r:id="rId4"/>
    <p:sldId id="284" r:id="rId5"/>
    <p:sldId id="285" r:id="rId6"/>
    <p:sldId id="263" r:id="rId7"/>
    <p:sldId id="266" r:id="rId8"/>
    <p:sldId id="265" r:id="rId9"/>
    <p:sldId id="267" r:id="rId10"/>
    <p:sldId id="259" r:id="rId11"/>
    <p:sldId id="260" r:id="rId12"/>
    <p:sldId id="278" r:id="rId13"/>
    <p:sldId id="268" r:id="rId14"/>
    <p:sldId id="269" r:id="rId15"/>
    <p:sldId id="281"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576" autoAdjust="0"/>
  </p:normalViewPr>
  <p:slideViewPr>
    <p:cSldViewPr>
      <p:cViewPr varScale="1">
        <p:scale>
          <a:sx n="73" d="100"/>
          <a:sy n="73" d="100"/>
        </p:scale>
        <p:origin x="-1122" y="-102"/>
      </p:cViewPr>
      <p:guideLst>
        <p:guide orient="horz" pos="2160"/>
        <p:guide pos="2880"/>
      </p:guideLst>
    </p:cSldViewPr>
  </p:slideViewPr>
  <p:outlineViewPr>
    <p:cViewPr>
      <p:scale>
        <a:sx n="33" d="100"/>
        <a:sy n="33" d="100"/>
      </p:scale>
      <p:origin x="42" y="50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5E8D4-F97A-496E-805B-6253902AA340}" type="datetimeFigureOut">
              <a:rPr lang="en-US" smtClean="0"/>
              <a:pPr/>
              <a:t>5/5/2011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0F1EE-C659-410B-A665-39ED88D06E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endParaRPr lang="en-US" dirty="0"/>
          </a:p>
        </p:txBody>
      </p:sp>
      <p:sp>
        <p:nvSpPr>
          <p:cNvPr id="4" name="Slide Number Placeholder 3"/>
          <p:cNvSpPr>
            <a:spLocks noGrp="1"/>
          </p:cNvSpPr>
          <p:nvPr>
            <p:ph type="sldNum" sz="quarter" idx="10"/>
          </p:nvPr>
        </p:nvSpPr>
        <p:spPr/>
        <p:txBody>
          <a:bodyPr/>
          <a:lstStyle/>
          <a:p>
            <a:fld id="{CE52F4A0-2C2E-4247-8B27-84801D707A9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941C39-9D70-4DBD-94C2-A3BC632EEF93}" type="datetimeFigureOut">
              <a:rPr lang="en-US" smtClean="0"/>
              <a:pPr/>
              <a:t>5/5/2011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BFA2E9C-FAF6-4871-873E-F1AD26793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A2E9C-FAF6-4871-873E-F1AD26793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A2E9C-FAF6-4871-873E-F1AD267935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A2E9C-FAF6-4871-873E-F1AD267935E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A2E9C-FAF6-4871-873E-F1AD267935E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BFA2E9C-FAF6-4871-873E-F1AD267935E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BFA2E9C-FAF6-4871-873E-F1AD26793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BFA2E9C-FAF6-4871-873E-F1AD267935E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941C39-9D70-4DBD-94C2-A3BC632EEF93}" type="datetimeFigureOut">
              <a:rPr lang="en-US" smtClean="0"/>
              <a:pPr/>
              <a:t>5/5/2011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BFA2E9C-FAF6-4871-873E-F1AD26793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941C39-9D70-4DBD-94C2-A3BC632EEF93}" type="datetimeFigureOut">
              <a:rPr lang="en-US" smtClean="0"/>
              <a:pPr/>
              <a:t>5/5/2011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BFA2E9C-FAF6-4871-873E-F1AD26793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941C39-9D70-4DBD-94C2-A3BC632EEF93}" type="datetimeFigureOut">
              <a:rPr lang="en-US" smtClean="0"/>
              <a:pPr/>
              <a:t>5/5/2011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BFA2E9C-FAF6-4871-873E-F1AD267935E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941C39-9D70-4DBD-94C2-A3BC632EEF93}" type="datetimeFigureOut">
              <a:rPr lang="en-US" smtClean="0"/>
              <a:pPr/>
              <a:t>5/5/2011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BFA2E9C-FAF6-4871-873E-F1AD267935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Convex_and_Concave.JP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Escher_Puddle.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gbwebmedia.com/web_pages/wine_page/images/MC_Escher_-_Eye.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209800"/>
          </a:xfrm>
        </p:spPr>
        <p:txBody>
          <a:bodyPr>
            <a:normAutofit/>
          </a:bodyPr>
          <a:lstStyle/>
          <a:p>
            <a:r>
              <a:rPr lang="en-US" dirty="0" smtClean="0"/>
              <a:t>M.C. Escher: Art and  Mathematics </a:t>
            </a:r>
            <a:endParaRPr lang="en-US" dirty="0"/>
          </a:p>
        </p:txBody>
      </p:sp>
      <p:sp>
        <p:nvSpPr>
          <p:cNvPr id="3" name="Subtitle 2"/>
          <p:cNvSpPr>
            <a:spLocks noGrp="1"/>
          </p:cNvSpPr>
          <p:nvPr>
            <p:ph type="subTitle" idx="1"/>
          </p:nvPr>
        </p:nvSpPr>
        <p:spPr/>
        <p:txBody>
          <a:bodyPr/>
          <a:lstStyle/>
          <a:p>
            <a:r>
              <a:rPr lang="en-US" dirty="0" smtClean="0"/>
              <a:t>John, Kevin, and Kylee</a:t>
            </a:r>
            <a:endParaRPr lang="en-US" dirty="0"/>
          </a:p>
        </p:txBody>
      </p:sp>
      <p:pic>
        <p:nvPicPr>
          <p:cNvPr id="5122" name="Picture 2" descr="http://www.artistsmarket.com/files/images/MCE_signing_Spirals_0.jpg"/>
          <p:cNvPicPr>
            <a:picLocks noChangeAspect="1" noChangeArrowheads="1"/>
          </p:cNvPicPr>
          <p:nvPr/>
        </p:nvPicPr>
        <p:blipFill>
          <a:blip r:embed="rId2" cstate="print"/>
          <a:srcRect/>
          <a:stretch>
            <a:fillRect/>
          </a:stretch>
        </p:blipFill>
        <p:spPr bwMode="auto">
          <a:xfrm>
            <a:off x="838200" y="2667000"/>
            <a:ext cx="3172389" cy="35353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153400" cy="3949891"/>
          </a:xfrm>
        </p:spPr>
        <p:txBody>
          <a:bodyPr>
            <a:normAutofit fontScale="92500" lnSpcReduction="10000"/>
          </a:bodyPr>
          <a:lstStyle/>
          <a:p>
            <a:r>
              <a:rPr lang="en-US" dirty="0" smtClean="0"/>
              <a:t>Different interpretations of single lines drawn on a 2D plane</a:t>
            </a:r>
          </a:p>
          <a:p>
            <a:r>
              <a:rPr lang="en-US" b="1" dirty="0" smtClean="0">
                <a:solidFill>
                  <a:schemeClr val="bg1"/>
                </a:solidFill>
              </a:rPr>
              <a:t>Intuitive perspective</a:t>
            </a:r>
            <a:r>
              <a:rPr lang="en-US" dirty="0" smtClean="0">
                <a:solidFill>
                  <a:schemeClr val="bg1"/>
                </a:solidFill>
              </a:rPr>
              <a:t>:</a:t>
            </a:r>
            <a:r>
              <a:rPr lang="en-US" dirty="0" smtClean="0"/>
              <a:t> all lines running away from the spectator should converge at the same vanishing point. </a:t>
            </a:r>
          </a:p>
          <a:p>
            <a:r>
              <a:rPr lang="en-US" b="1" dirty="0" smtClean="0">
                <a:solidFill>
                  <a:schemeClr val="bg1"/>
                </a:solidFill>
              </a:rPr>
              <a:t>Nadir</a:t>
            </a:r>
            <a:r>
              <a:rPr lang="en-US" dirty="0">
                <a:solidFill>
                  <a:schemeClr val="bg1"/>
                </a:solidFill>
              </a:rPr>
              <a:t>: </a:t>
            </a:r>
            <a:r>
              <a:rPr lang="en-US" dirty="0"/>
              <a:t>the single point at which all vertical lines converge</a:t>
            </a:r>
          </a:p>
          <a:p>
            <a:r>
              <a:rPr lang="en-US" b="1" dirty="0">
                <a:solidFill>
                  <a:schemeClr val="bg1"/>
                </a:solidFill>
              </a:rPr>
              <a:t>Zenith</a:t>
            </a:r>
            <a:r>
              <a:rPr lang="en-US" dirty="0">
                <a:solidFill>
                  <a:schemeClr val="bg1"/>
                </a:solidFill>
              </a:rPr>
              <a:t>:</a:t>
            </a:r>
            <a:r>
              <a:rPr lang="en-US" dirty="0"/>
              <a:t> the point of intersection all horizontal </a:t>
            </a:r>
            <a:r>
              <a:rPr lang="en-US" dirty="0" smtClean="0"/>
              <a:t>lines</a:t>
            </a:r>
          </a:p>
          <a:p>
            <a:r>
              <a:rPr lang="en-US" dirty="0" smtClean="0"/>
              <a:t>Arabic Influence and al-Khwarizmi </a:t>
            </a:r>
            <a:endParaRPr lang="en-US" dirty="0"/>
          </a:p>
          <a:p>
            <a:pPr>
              <a:buNone/>
            </a:pPr>
            <a:endParaRPr lang="en-US" dirty="0"/>
          </a:p>
          <a:p>
            <a:endParaRPr lang="en-US" dirty="0"/>
          </a:p>
        </p:txBody>
      </p:sp>
      <p:sp>
        <p:nvSpPr>
          <p:cNvPr id="2" name="Title 1"/>
          <p:cNvSpPr>
            <a:spLocks noGrp="1"/>
          </p:cNvSpPr>
          <p:nvPr>
            <p:ph type="title"/>
          </p:nvPr>
        </p:nvSpPr>
        <p:spPr/>
        <p:txBody>
          <a:bodyPr/>
          <a:lstStyle/>
          <a:p>
            <a:r>
              <a:rPr lang="en-US" dirty="0" smtClean="0"/>
              <a:t>Converging Lines</a:t>
            </a:r>
            <a:endParaRPr lang="en-US" dirty="0"/>
          </a:p>
        </p:txBody>
      </p:sp>
      <p:pic>
        <p:nvPicPr>
          <p:cNvPr id="4" name="Picture 3" descr="http://www.websters-online-dictionary.org/images/wiki/wikipedia/commons/thumb/4/47/Zenith-Nadir-Horizon.svg/180px-Zenith-Nadir-Horizon.svg.png"/>
          <p:cNvPicPr/>
          <p:nvPr/>
        </p:nvPicPr>
        <p:blipFill>
          <a:blip r:embed="rId2" cstate="print"/>
          <a:srcRect/>
          <a:stretch>
            <a:fillRect/>
          </a:stretch>
        </p:blipFill>
        <p:spPr bwMode="auto">
          <a:xfrm>
            <a:off x="5638800" y="228600"/>
            <a:ext cx="2438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Horizontal and vertical lines running parallel to the picture are to be depicted as horizontal and vertical lines, respectively. Like distances along these lines in reality </a:t>
            </a:r>
            <a:r>
              <a:rPr lang="en-US" dirty="0" smtClean="0"/>
              <a:t>are </a:t>
            </a:r>
            <a:r>
              <a:rPr lang="en-US" dirty="0"/>
              <a:t>to be shown as like distances in the picture</a:t>
            </a:r>
          </a:p>
          <a:p>
            <a:pPr lvl="0"/>
            <a:r>
              <a:rPr lang="en-US" dirty="0"/>
              <a:t>Parallel lines that recede from us are to be depicted as lines passing through a single point. For example, a vanishing point. Like distances along these lines are not to be depicted as like distances in the picture</a:t>
            </a:r>
          </a:p>
          <a:p>
            <a:endParaRPr lang="en-US" dirty="0"/>
          </a:p>
        </p:txBody>
      </p:sp>
      <p:sp>
        <p:nvSpPr>
          <p:cNvPr id="2" name="Title 1"/>
          <p:cNvSpPr>
            <a:spLocks noGrp="1"/>
          </p:cNvSpPr>
          <p:nvPr>
            <p:ph type="title"/>
          </p:nvPr>
        </p:nvSpPr>
        <p:spPr/>
        <p:txBody>
          <a:bodyPr/>
          <a:lstStyle/>
          <a:p>
            <a:r>
              <a:rPr lang="en-US" dirty="0" smtClean="0"/>
              <a:t>Parallel Lines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In classical perspective: sets of parallel lines also running parallel with the picture are to be depicted as parallel lines themselves. As a result, there is no vanishing point. Instead, the point of intersection is at infinity. This is because the picture is no longer interpreted as perpendicular to the ground</a:t>
            </a:r>
          </a:p>
          <a:p>
            <a:endParaRPr lang="en-US" dirty="0"/>
          </a:p>
        </p:txBody>
      </p:sp>
      <p:sp>
        <p:nvSpPr>
          <p:cNvPr id="3" name="Title 2"/>
          <p:cNvSpPr>
            <a:spLocks noGrp="1"/>
          </p:cNvSpPr>
          <p:nvPr>
            <p:ph type="title"/>
          </p:nvPr>
        </p:nvSpPr>
        <p:spPr/>
        <p:txBody>
          <a:bodyPr/>
          <a:lstStyle/>
          <a:p>
            <a:r>
              <a:rPr lang="en-US" dirty="0" smtClean="0"/>
              <a:t>Parallel Lines Cont. </a:t>
            </a:r>
            <a:endParaRPr lang="en-US" dirty="0"/>
          </a:p>
        </p:txBody>
      </p:sp>
      <p:pic>
        <p:nvPicPr>
          <p:cNvPr id="13314" name="Picture 2" descr="http://faculty.evansville.edu/rl29/art105/img/linear.gif"/>
          <p:cNvPicPr>
            <a:picLocks noChangeAspect="1" noChangeArrowheads="1"/>
          </p:cNvPicPr>
          <p:nvPr/>
        </p:nvPicPr>
        <p:blipFill>
          <a:blip r:embed="rId2" cstate="print"/>
          <a:srcRect/>
          <a:stretch>
            <a:fillRect/>
          </a:stretch>
        </p:blipFill>
        <p:spPr bwMode="auto">
          <a:xfrm>
            <a:off x="2895600" y="4419600"/>
            <a:ext cx="3724604" cy="20002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Occurs whenever, by movement upwards or downwards through the levels of some hierarchal system, we unexpectedly find ourselves right back where we started </a:t>
            </a:r>
          </a:p>
          <a:p>
            <a:r>
              <a:rPr lang="en-US" dirty="0" smtClean="0"/>
              <a:t>A strange loop categorizes a pattern and outputs its essence, so that as you get closer and closer to your essence the further you get down your strange loop</a:t>
            </a:r>
          </a:p>
          <a:p>
            <a:r>
              <a:rPr lang="en-US" dirty="0" smtClean="0"/>
              <a:t>In Escher's artwork his images lead us further into, and then back out of, a particular scene </a:t>
            </a:r>
          </a:p>
          <a:p>
            <a:pPr>
              <a:buNone/>
            </a:pPr>
            <a:r>
              <a:rPr lang="en-US" dirty="0" smtClean="0"/>
              <a:t> </a:t>
            </a:r>
          </a:p>
          <a:p>
            <a:pPr>
              <a:buNone/>
            </a:pPr>
            <a:endParaRPr lang="en-US" dirty="0"/>
          </a:p>
        </p:txBody>
      </p:sp>
      <p:sp>
        <p:nvSpPr>
          <p:cNvPr id="2" name="Title 1"/>
          <p:cNvSpPr>
            <a:spLocks noGrp="1"/>
          </p:cNvSpPr>
          <p:nvPr>
            <p:ph type="title"/>
          </p:nvPr>
        </p:nvSpPr>
        <p:spPr/>
        <p:txBody>
          <a:bodyPr/>
          <a:lstStyle/>
          <a:p>
            <a:r>
              <a:rPr lang="en-US" dirty="0" smtClean="0"/>
              <a:t>Strange Loops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s3.mm.bing.net/images/thumbnail.aspx?q=878269370750&amp;id=e60c24e3a904a4f7d4b672972d068165&amp;url=http%3a%2f%2foutthink.co.za%2fwp-content%2fuploads%2f2009%2f08%2fhands.jpg"/>
          <p:cNvPicPr>
            <a:picLocks noGrp="1"/>
          </p:cNvPicPr>
          <p:nvPr>
            <p:ph idx="1"/>
          </p:nvPr>
        </p:nvPicPr>
        <p:blipFill>
          <a:blip r:embed="rId2" cstate="print"/>
          <a:srcRect/>
          <a:stretch>
            <a:fillRect/>
          </a:stretch>
        </p:blipFill>
        <p:spPr bwMode="auto">
          <a:xfrm>
            <a:off x="1524000" y="1676400"/>
            <a:ext cx="6400800" cy="4038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“Drawing Hands”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“Reptiles” </a:t>
            </a:r>
            <a:endParaRPr lang="en-US" dirty="0"/>
          </a:p>
        </p:txBody>
      </p:sp>
      <p:pic>
        <p:nvPicPr>
          <p:cNvPr id="4" name="Content Placeholder 3" descr="http://www.pollsb.com/photos/o/22719-reptiles.jpg"/>
          <p:cNvPicPr>
            <a:picLocks noGrp="1"/>
          </p:cNvPicPr>
          <p:nvPr>
            <p:ph idx="1"/>
          </p:nvPr>
        </p:nvPicPr>
        <p:blipFill>
          <a:blip r:embed="rId2" cstate="print"/>
          <a:srcRect/>
          <a:stretch>
            <a:fillRect/>
          </a:stretch>
        </p:blipFill>
        <p:spPr bwMode="auto">
          <a:xfrm>
            <a:off x="2133600" y="1447800"/>
            <a:ext cx="4818884" cy="415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64291"/>
          </a:xfrm>
        </p:spPr>
        <p:txBody>
          <a:bodyPr/>
          <a:lstStyle/>
          <a:p>
            <a:r>
              <a:rPr lang="en-US" sz="2000" dirty="0" smtClean="0"/>
              <a:t>Many times the complexity of Escher’s visual labyrinths allow the spectator to view his artwork in more than one way</a:t>
            </a:r>
          </a:p>
          <a:p>
            <a:r>
              <a:rPr lang="en-US" sz="2000" dirty="0" smtClean="0"/>
              <a:t>A single surface in the painting may simultaneously be a floor, a wall, or a ceiling</a:t>
            </a:r>
          </a:p>
          <a:p>
            <a:endParaRPr lang="en-US" dirty="0"/>
          </a:p>
        </p:txBody>
      </p:sp>
      <p:sp>
        <p:nvSpPr>
          <p:cNvPr id="2" name="Title 1"/>
          <p:cNvSpPr>
            <a:spLocks noGrp="1"/>
          </p:cNvSpPr>
          <p:nvPr>
            <p:ph type="title"/>
          </p:nvPr>
        </p:nvSpPr>
        <p:spPr/>
        <p:txBody>
          <a:bodyPr/>
          <a:lstStyle/>
          <a:p>
            <a:r>
              <a:rPr lang="en-US" dirty="0" smtClean="0"/>
              <a:t>“Concave and Convex”</a:t>
            </a:r>
            <a:endParaRPr lang="en-US" dirty="0"/>
          </a:p>
        </p:txBody>
      </p:sp>
      <p:pic>
        <p:nvPicPr>
          <p:cNvPr id="4" name="Picture 3" descr="http://upload.wikimedia.org/wikipedia/en/thumb/4/4e/Convex_and_Concave.JPG/300px-Convex_and_Concave.JPG">
            <a:hlinkClick r:id="rId2"/>
          </p:cNvPr>
          <p:cNvPicPr/>
          <p:nvPr/>
        </p:nvPicPr>
        <p:blipFill>
          <a:blip r:embed="rId3" cstate="print"/>
          <a:srcRect/>
          <a:stretch>
            <a:fillRect/>
          </a:stretch>
        </p:blipFill>
        <p:spPr bwMode="auto">
          <a:xfrm>
            <a:off x="609600" y="2667000"/>
            <a:ext cx="3429000" cy="2438400"/>
          </a:xfrm>
          <a:prstGeom prst="rect">
            <a:avLst/>
          </a:prstGeom>
          <a:noFill/>
          <a:ln w="9525">
            <a:noFill/>
            <a:miter lim="800000"/>
            <a:headEnd/>
            <a:tailEnd/>
          </a:ln>
        </p:spPr>
      </p:pic>
      <p:pic>
        <p:nvPicPr>
          <p:cNvPr id="5" name="Content Placeholder 6" descr="http://www.stanprokopenko.com/blog/images/draweyes/concave-convex.jpg"/>
          <p:cNvPicPr>
            <a:picLocks/>
          </p:cNvPicPr>
          <p:nvPr/>
        </p:nvPicPr>
        <p:blipFill>
          <a:blip r:embed="rId4" cstate="print"/>
          <a:srcRect/>
          <a:stretch>
            <a:fillRect/>
          </a:stretch>
        </p:blipFill>
        <p:spPr bwMode="auto">
          <a:xfrm>
            <a:off x="4343400" y="2590800"/>
            <a:ext cx="4038600" cy="1784327"/>
          </a:xfrm>
          <a:prstGeom prst="rect">
            <a:avLst/>
          </a:prstGeom>
          <a:noFill/>
          <a:ln w="9525">
            <a:noFill/>
            <a:miter lim="800000"/>
            <a:headEnd/>
            <a:tailEnd/>
          </a:ln>
        </p:spPr>
      </p:pic>
      <p:sp>
        <p:nvSpPr>
          <p:cNvPr id="6" name="TextBox 5"/>
          <p:cNvSpPr txBox="1"/>
          <p:nvPr/>
        </p:nvSpPr>
        <p:spPr>
          <a:xfrm>
            <a:off x="4191000" y="4572000"/>
            <a:ext cx="4648200" cy="2308324"/>
          </a:xfrm>
          <a:prstGeom prst="rect">
            <a:avLst/>
          </a:prstGeom>
          <a:noFill/>
        </p:spPr>
        <p:txBody>
          <a:bodyPr wrap="square" rtlCol="0">
            <a:spAutoFit/>
          </a:bodyPr>
          <a:lstStyle/>
          <a:p>
            <a:r>
              <a:rPr lang="en-US" dirty="0" smtClean="0"/>
              <a:t>*If the direction of light is changed then the interpretation of the object can also be changed </a:t>
            </a:r>
          </a:p>
          <a:p>
            <a:r>
              <a:rPr lang="en-US" dirty="0" smtClean="0"/>
              <a:t>*Light coming from the right creates the illusion of convex out</a:t>
            </a:r>
          </a:p>
          <a:p>
            <a:r>
              <a:rPr lang="en-US" dirty="0" smtClean="0"/>
              <a:t>*Light coming from the left creates the illusion of concave in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06963"/>
          </a:xfrm>
        </p:spPr>
        <p:txBody>
          <a:bodyPr/>
          <a:lstStyle/>
          <a:p>
            <a:r>
              <a:rPr lang="en-US" dirty="0" smtClean="0"/>
              <a:t>Often contain elements of dreams and infinity in his strange loops</a:t>
            </a:r>
          </a:p>
          <a:p>
            <a:endParaRPr lang="en-US" dirty="0"/>
          </a:p>
        </p:txBody>
      </p:sp>
      <p:sp>
        <p:nvSpPr>
          <p:cNvPr id="2" name="Title 1"/>
          <p:cNvSpPr>
            <a:spLocks noGrp="1"/>
          </p:cNvSpPr>
          <p:nvPr>
            <p:ph type="title"/>
          </p:nvPr>
        </p:nvSpPr>
        <p:spPr/>
        <p:txBody>
          <a:bodyPr/>
          <a:lstStyle/>
          <a:p>
            <a:r>
              <a:rPr lang="en-US" dirty="0" smtClean="0"/>
              <a:t>“Encounter”</a:t>
            </a:r>
            <a:endParaRPr lang="en-US" dirty="0"/>
          </a:p>
        </p:txBody>
      </p:sp>
      <p:pic>
        <p:nvPicPr>
          <p:cNvPr id="4" name="Picture 3" descr="http://ts2.mm.bing.net/images/thumbnail.aspx?q=873525808285&amp;id=0af3042b04eb63220ba1a9146e7987eb&amp;url=http%3a%2f%2fwww.sena.co.za%2fimages%2fart%2fescher-encounter.jpg"/>
          <p:cNvPicPr/>
          <p:nvPr/>
        </p:nvPicPr>
        <p:blipFill>
          <a:blip r:embed="rId2" cstate="print"/>
          <a:srcRect/>
          <a:stretch>
            <a:fillRect/>
          </a:stretch>
        </p:blipFill>
        <p:spPr bwMode="auto">
          <a:xfrm>
            <a:off x="1828800" y="2438400"/>
            <a:ext cx="5791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Strange in that it goes against our own values of perception </a:t>
            </a:r>
          </a:p>
          <a:p>
            <a:r>
              <a:rPr lang="en-US" dirty="0"/>
              <a:t>A</a:t>
            </a:r>
            <a:r>
              <a:rPr lang="en-US" dirty="0" smtClean="0"/>
              <a:t>utomatically engrained in our minds that moving from the origin makes you father away from the origin</a:t>
            </a:r>
          </a:p>
          <a:p>
            <a:r>
              <a:rPr lang="en-US" dirty="0" smtClean="0"/>
              <a:t>Moreover, goes against our step by step through process as seen for, for example, in The Elements</a:t>
            </a:r>
          </a:p>
          <a:p>
            <a:r>
              <a:rPr lang="en-US" dirty="0" smtClean="0"/>
              <a:t>Escher enjoyed playing around and manipulating our minds with paradoxes</a:t>
            </a:r>
          </a:p>
          <a:p>
            <a:r>
              <a:rPr lang="en-US" dirty="0" smtClean="0"/>
              <a:t>Similar to Gödel's Incompleteness Theorem, Escher forced the spectators of his art to step back and think outside the realms of what our world thinks of as normal and what we presume to </a:t>
            </a:r>
            <a:r>
              <a:rPr lang="en-US" smtClean="0"/>
              <a:t>be true </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Why So Strange?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Escher used his dreams and linkage of reality and unreality in order to draw his viewers in </a:t>
            </a:r>
          </a:p>
          <a:p>
            <a:r>
              <a:rPr lang="en-US" dirty="0" smtClean="0"/>
              <a:t>Thus, Escher wanted to explore the ideas of infinity and yet at the same time wanted to do so in a manner that was appetizing</a:t>
            </a:r>
          </a:p>
          <a:p>
            <a:r>
              <a:rPr lang="en-US" dirty="0" smtClean="0"/>
              <a:t>One could make an argument that Escher’s incorporation of the dream world makes him more of an artist than mathematician. Portray the world</a:t>
            </a:r>
            <a:endParaRPr lang="en-US" dirty="0"/>
          </a:p>
        </p:txBody>
      </p:sp>
      <p:sp>
        <p:nvSpPr>
          <p:cNvPr id="2" name="Title 1"/>
          <p:cNvSpPr>
            <a:spLocks noGrp="1"/>
          </p:cNvSpPr>
          <p:nvPr>
            <p:ph type="title"/>
          </p:nvPr>
        </p:nvSpPr>
        <p:spPr/>
        <p:txBody>
          <a:bodyPr/>
          <a:lstStyle/>
          <a:p>
            <a:r>
              <a:rPr lang="en-US" dirty="0" smtClean="0"/>
              <a:t>Escher’s Dreams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Introductio</a:t>
            </a:r>
            <a:r>
              <a:rPr lang="en-US" dirty="0"/>
              <a:t>n</a:t>
            </a:r>
          </a:p>
        </p:txBody>
      </p:sp>
      <p:sp>
        <p:nvSpPr>
          <p:cNvPr id="3" name="Content Placeholder 2"/>
          <p:cNvSpPr>
            <a:spLocks noGrp="1"/>
          </p:cNvSpPr>
          <p:nvPr>
            <p:ph idx="1"/>
          </p:nvPr>
        </p:nvSpPr>
        <p:spPr>
          <a:xfrm>
            <a:off x="457199" y="1600201"/>
            <a:ext cx="4345029" cy="4371506"/>
          </a:xfrm>
        </p:spPr>
        <p:txBody>
          <a:bodyPr>
            <a:normAutofit fontScale="92500" lnSpcReduction="10000"/>
          </a:bodyPr>
          <a:lstStyle/>
          <a:p>
            <a:r>
              <a:rPr lang="en-US" sz="2400" dirty="0" smtClean="0"/>
              <a:t>Maurits Cornelis Escher was born on June 17, 1898</a:t>
            </a:r>
          </a:p>
          <a:p>
            <a:r>
              <a:rPr lang="en-US" sz="2400" dirty="0" smtClean="0"/>
              <a:t>Born in Leeuwarden, the Netherlands</a:t>
            </a:r>
          </a:p>
          <a:p>
            <a:r>
              <a:rPr lang="en-US" sz="2400" dirty="0" smtClean="0"/>
              <a:t>The youngest of four, his father was a civil engineer</a:t>
            </a:r>
          </a:p>
          <a:p>
            <a:r>
              <a:rPr lang="en-US" sz="2400" dirty="0" smtClean="0"/>
              <a:t>Showed mathematical and artistic skill from an early age</a:t>
            </a:r>
          </a:p>
          <a:p>
            <a:r>
              <a:rPr lang="en-US" sz="2400" dirty="0" smtClean="0"/>
              <a:t>However, he was a poor student, and failed his high school exams</a:t>
            </a:r>
          </a:p>
          <a:p>
            <a:r>
              <a:rPr lang="en-US" sz="2400" dirty="0" smtClean="0"/>
              <a:t>Died March 27, 1972</a:t>
            </a:r>
            <a:endParaRPr lang="en-US" sz="2400" dirty="0"/>
          </a:p>
        </p:txBody>
      </p:sp>
      <p:pic>
        <p:nvPicPr>
          <p:cNvPr id="4" name="Picture 3" descr="EscherSelf1929.jpg"/>
          <p:cNvPicPr>
            <a:picLocks noChangeAspect="1"/>
          </p:cNvPicPr>
          <p:nvPr/>
        </p:nvPicPr>
        <p:blipFill>
          <a:blip r:embed="rId2" cstate="print"/>
          <a:stretch>
            <a:fillRect/>
          </a:stretch>
        </p:blipFill>
        <p:spPr>
          <a:xfrm>
            <a:off x="4802229" y="1417638"/>
            <a:ext cx="2994035" cy="45540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Wanted to question the realms of reality</a:t>
            </a:r>
          </a:p>
          <a:p>
            <a:r>
              <a:rPr lang="en-US" dirty="0" smtClean="0"/>
              <a:t>In Escher’s fantasy world “even the wildest fantasy remains subject to the rules of the game…higher laws of logic and mathematics that draw the universe and all opposing elements together”</a:t>
            </a:r>
          </a:p>
          <a:p>
            <a:r>
              <a:rPr lang="en-US" dirty="0" smtClean="0"/>
              <a:t>In order to portray fantasy worlds, Escher used his dreams as a useful device to link different aspects of reality and unreality</a:t>
            </a:r>
          </a:p>
          <a:p>
            <a:endParaRPr lang="en-US" dirty="0"/>
          </a:p>
        </p:txBody>
      </p:sp>
      <p:sp>
        <p:nvSpPr>
          <p:cNvPr id="2" name="Title 1"/>
          <p:cNvSpPr>
            <a:spLocks noGrp="1"/>
          </p:cNvSpPr>
          <p:nvPr>
            <p:ph type="title"/>
          </p:nvPr>
        </p:nvSpPr>
        <p:spPr/>
        <p:txBody>
          <a:bodyPr/>
          <a:lstStyle/>
          <a:p>
            <a:r>
              <a:rPr lang="en-US" dirty="0" smtClean="0"/>
              <a:t>The Fantasy World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en/thumb/0/03/Escher_Puddle.jpg/300px-Escher_Puddle.jpg">
            <a:hlinkClick r:id="rId2"/>
          </p:cNvPr>
          <p:cNvPicPr>
            <a:picLocks noGrp="1"/>
          </p:cNvPicPr>
          <p:nvPr>
            <p:ph idx="1"/>
          </p:nvPr>
        </p:nvPicPr>
        <p:blipFill>
          <a:blip r:embed="rId3" cstate="print"/>
          <a:srcRect/>
          <a:stretch>
            <a:fillRect/>
          </a:stretch>
        </p:blipFill>
        <p:spPr bwMode="auto">
          <a:xfrm>
            <a:off x="2133600" y="1752600"/>
            <a:ext cx="5029200" cy="3886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“Puddle”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rgbwebmedia.com/web_pages/wine_page/images/MC_Escher_-_Eye.jpg">
            <a:hlinkClick r:id="rId2" tgtFrame="_blank"/>
          </p:cNvPr>
          <p:cNvPicPr>
            <a:picLocks noGrp="1"/>
          </p:cNvPicPr>
          <p:nvPr>
            <p:ph idx="1"/>
          </p:nvPr>
        </p:nvPicPr>
        <p:blipFill>
          <a:blip r:embed="rId3" cstate="print"/>
          <a:srcRect/>
          <a:stretch>
            <a:fillRect/>
          </a:stretch>
        </p:blipFill>
        <p:spPr bwMode="auto">
          <a:xfrm>
            <a:off x="1601111" y="1600201"/>
            <a:ext cx="5561689" cy="3962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“Eye”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Artists called many of his prints “too cerebral to be actual art”</a:t>
            </a:r>
          </a:p>
          <a:p>
            <a:r>
              <a:rPr lang="en-US" dirty="0" smtClean="0"/>
              <a:t>However, it is his own portrayal of the world (goal of art). Done by many artists before including Pablo Picasso (cubism)</a:t>
            </a:r>
            <a:endParaRPr lang="en-US" dirty="0"/>
          </a:p>
        </p:txBody>
      </p:sp>
      <p:sp>
        <p:nvSpPr>
          <p:cNvPr id="2" name="Title 1"/>
          <p:cNvSpPr>
            <a:spLocks noGrp="1"/>
          </p:cNvSpPr>
          <p:nvPr>
            <p:ph type="title"/>
          </p:nvPr>
        </p:nvSpPr>
        <p:spPr/>
        <p:txBody>
          <a:bodyPr/>
          <a:lstStyle/>
          <a:p>
            <a:r>
              <a:rPr lang="en-US" dirty="0" smtClean="0"/>
              <a:t>Is it Really Art? </a:t>
            </a:r>
            <a:endParaRPr lang="en-US" dirty="0"/>
          </a:p>
        </p:txBody>
      </p:sp>
      <p:cxnSp>
        <p:nvCxnSpPr>
          <p:cNvPr id="5" name="Straight Arrow Connector 4"/>
          <p:cNvCxnSpPr/>
          <p:nvPr/>
        </p:nvCxnSpPr>
        <p:spPr>
          <a:xfrm>
            <a:off x="4191000" y="46482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descr="http://upload.wikimedia.org/wikipedia/commons/b/be/Driver_tools.jpg"/>
          <p:cNvPicPr/>
          <p:nvPr/>
        </p:nvPicPr>
        <p:blipFill>
          <a:blip r:embed="rId2" cstate="print"/>
          <a:srcRect/>
          <a:stretch>
            <a:fillRect/>
          </a:stretch>
        </p:blipFill>
        <p:spPr bwMode="auto">
          <a:xfrm>
            <a:off x="838200" y="3962400"/>
            <a:ext cx="4052888" cy="1724025"/>
          </a:xfrm>
          <a:prstGeom prst="rect">
            <a:avLst/>
          </a:prstGeom>
          <a:noFill/>
          <a:ln w="9525">
            <a:noFill/>
            <a:miter lim="800000"/>
            <a:headEnd/>
            <a:tailEnd/>
          </a:ln>
        </p:spPr>
      </p:pic>
      <p:pic>
        <p:nvPicPr>
          <p:cNvPr id="15" name="Picture 14" descr="http://ts3.mm.bing.net/images/thumbnail.aspx?q=855878009098&amp;id=4900c6d84064c16e96c86de04b922d71&amp;url=http%3a%2f%2fwww.miniatura.co.uk%2fimages%2fsidcooke2.jpg"/>
          <p:cNvPicPr/>
          <p:nvPr/>
        </p:nvPicPr>
        <p:blipFill>
          <a:blip r:embed="rId3" cstate="print"/>
          <a:srcRect/>
          <a:stretch>
            <a:fillRect/>
          </a:stretch>
        </p:blipFill>
        <p:spPr bwMode="auto">
          <a:xfrm>
            <a:off x="6172200" y="3733800"/>
            <a:ext cx="187642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sz="2400" dirty="0" smtClean="0"/>
              <a:t>Went to art school to be an architect</a:t>
            </a:r>
          </a:p>
          <a:p>
            <a:r>
              <a:rPr lang="en-US" sz="2400" dirty="0" smtClean="0"/>
              <a:t>Ultimately he decided to graphic art</a:t>
            </a:r>
          </a:p>
          <a:p>
            <a:r>
              <a:rPr lang="en-US" sz="2400" dirty="0" smtClean="0"/>
              <a:t>In 1922 he visit the Alhambra in Spain</a:t>
            </a:r>
          </a:p>
          <a:p>
            <a:r>
              <a:rPr lang="en-US" sz="2400" dirty="0" smtClean="0"/>
              <a:t>The artwork there influenced his interest in tessellations</a:t>
            </a:r>
          </a:p>
          <a:p>
            <a:r>
              <a:rPr lang="en-US" sz="2400" dirty="0" smtClean="0"/>
              <a:t>From 1924-1935 he lived in Italy and travelled extensively throughout the country </a:t>
            </a:r>
          </a:p>
          <a:p>
            <a:endParaRPr lang="en-US" dirty="0"/>
          </a:p>
        </p:txBody>
      </p:sp>
      <p:sp>
        <p:nvSpPr>
          <p:cNvPr id="3" name="Title 2"/>
          <p:cNvSpPr>
            <a:spLocks noGrp="1"/>
          </p:cNvSpPr>
          <p:nvPr>
            <p:ph type="title"/>
          </p:nvPr>
        </p:nvSpPr>
        <p:spPr/>
        <p:txBody>
          <a:bodyPr/>
          <a:lstStyle/>
          <a:p>
            <a:r>
              <a:rPr lang="en-US" dirty="0" smtClean="0"/>
              <a:t>M.C. Escher</a:t>
            </a:r>
            <a:endParaRPr lang="en-US" dirty="0"/>
          </a:p>
        </p:txBody>
      </p:sp>
      <p:pic>
        <p:nvPicPr>
          <p:cNvPr id="4" name="Picture 3" descr="http://hotelanacapri.com/upload/image/alhambra-5.jpg"/>
          <p:cNvPicPr/>
          <p:nvPr/>
        </p:nvPicPr>
        <p:blipFill>
          <a:blip r:embed="rId2" cstate="print"/>
          <a:srcRect/>
          <a:stretch>
            <a:fillRect/>
          </a:stretch>
        </p:blipFill>
        <p:spPr bwMode="auto">
          <a:xfrm>
            <a:off x="2362200" y="3962400"/>
            <a:ext cx="4267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Inspirations and Features</a:t>
            </a:r>
            <a:endParaRPr lang="en-US" dirty="0"/>
          </a:p>
        </p:txBody>
      </p:sp>
      <p:sp>
        <p:nvSpPr>
          <p:cNvPr id="3" name="Content Placeholder 2"/>
          <p:cNvSpPr>
            <a:spLocks noGrp="1"/>
          </p:cNvSpPr>
          <p:nvPr>
            <p:ph idx="1"/>
          </p:nvPr>
        </p:nvSpPr>
        <p:spPr/>
        <p:txBody>
          <a:bodyPr>
            <a:normAutofit/>
          </a:bodyPr>
          <a:lstStyle/>
          <a:p>
            <a:r>
              <a:rPr lang="en-US" sz="2400" dirty="0" smtClean="0"/>
              <a:t>Escher was inspired by mathematics in creating his art</a:t>
            </a:r>
          </a:p>
          <a:p>
            <a:r>
              <a:rPr lang="en-US" sz="2400" dirty="0" smtClean="0"/>
              <a:t>He worked on lithographs, woodcuts</a:t>
            </a:r>
          </a:p>
          <a:p>
            <a:r>
              <a:rPr lang="en-US" sz="2400" dirty="0" smtClean="0"/>
              <a:t>Which featured tessellations, impossible constructions, hyperbolic patterns and labyrinths</a:t>
            </a:r>
          </a:p>
        </p:txBody>
      </p:sp>
      <p:pic>
        <p:nvPicPr>
          <p:cNvPr id="4" name="Picture 3" descr="Escher_Circle_Limit_III.jpg"/>
          <p:cNvPicPr>
            <a:picLocks noChangeAspect="1"/>
          </p:cNvPicPr>
          <p:nvPr/>
        </p:nvPicPr>
        <p:blipFill>
          <a:blip r:embed="rId2" cstate="print"/>
          <a:stretch>
            <a:fillRect/>
          </a:stretch>
        </p:blipFill>
        <p:spPr>
          <a:xfrm>
            <a:off x="5029200" y="3810000"/>
            <a:ext cx="3036085" cy="2845929"/>
          </a:xfrm>
          <a:prstGeom prst="rect">
            <a:avLst/>
          </a:prstGeom>
        </p:spPr>
      </p:pic>
      <p:pic>
        <p:nvPicPr>
          <p:cNvPr id="5" name="Picture 4" descr="alhambra01.jpg"/>
          <p:cNvPicPr>
            <a:picLocks noChangeAspect="1"/>
          </p:cNvPicPr>
          <p:nvPr/>
        </p:nvPicPr>
        <p:blipFill>
          <a:blip r:embed="rId3" cstate="print"/>
          <a:stretch>
            <a:fillRect/>
          </a:stretch>
        </p:blipFill>
        <p:spPr>
          <a:xfrm>
            <a:off x="1066800" y="3886200"/>
            <a:ext cx="2813897" cy="211042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Artwork</a:t>
            </a:r>
            <a:endParaRPr lang="en-US" dirty="0"/>
          </a:p>
        </p:txBody>
      </p:sp>
      <p:sp>
        <p:nvSpPr>
          <p:cNvPr id="3" name="Content Placeholder 2"/>
          <p:cNvSpPr>
            <a:spLocks noGrp="1"/>
          </p:cNvSpPr>
          <p:nvPr>
            <p:ph idx="1"/>
          </p:nvPr>
        </p:nvSpPr>
        <p:spPr>
          <a:xfrm>
            <a:off x="457200" y="1600200"/>
            <a:ext cx="4176825" cy="4525963"/>
          </a:xfrm>
        </p:spPr>
        <p:txBody>
          <a:bodyPr>
            <a:normAutofit fontScale="92500" lnSpcReduction="20000"/>
          </a:bodyPr>
          <a:lstStyle/>
          <a:p>
            <a:r>
              <a:rPr lang="en-US" sz="2400" dirty="0" smtClean="0"/>
              <a:t>Combination of artistic ideas and mathematics</a:t>
            </a:r>
          </a:p>
          <a:p>
            <a:r>
              <a:rPr lang="en-US" sz="2400" dirty="0" smtClean="0"/>
              <a:t>His artwork continues to amaze and be enjoyed by millions around the world</a:t>
            </a:r>
          </a:p>
          <a:p>
            <a:r>
              <a:rPr lang="en-US" sz="2400" dirty="0" smtClean="0"/>
              <a:t>He expressed his fantasies through his art</a:t>
            </a:r>
          </a:p>
          <a:p>
            <a:r>
              <a:rPr lang="en-US" sz="2400" dirty="0" smtClean="0"/>
              <a:t>Escher shows us the wonders of reality in his fascination of distorting it</a:t>
            </a:r>
          </a:p>
          <a:p>
            <a:r>
              <a:rPr lang="en-US" sz="2400" dirty="0" smtClean="0"/>
              <a:t>“Mathematicians </a:t>
            </a:r>
            <a:r>
              <a:rPr lang="en-US" sz="2400" dirty="0"/>
              <a:t>go to the garden gate but they never </a:t>
            </a:r>
            <a:r>
              <a:rPr lang="en-US" sz="2400" dirty="0" smtClean="0"/>
              <a:t>venture through to appreciate </a:t>
            </a:r>
            <a:r>
              <a:rPr lang="en-US" sz="2400" dirty="0"/>
              <a:t>the delights </a:t>
            </a:r>
            <a:r>
              <a:rPr lang="en-US" sz="2400" dirty="0" smtClean="0"/>
              <a:t>within.”- M.C. Escher</a:t>
            </a:r>
          </a:p>
          <a:p>
            <a:pPr>
              <a:buNone/>
            </a:pPr>
            <a:endParaRPr lang="en-US" dirty="0" smtClean="0"/>
          </a:p>
        </p:txBody>
      </p:sp>
      <p:pic>
        <p:nvPicPr>
          <p:cNvPr id="4" name="Picture 3" descr="escher stairs.jpg"/>
          <p:cNvPicPr>
            <a:picLocks noChangeAspect="1"/>
          </p:cNvPicPr>
          <p:nvPr/>
        </p:nvPicPr>
        <p:blipFill>
          <a:blip r:embed="rId2" cstate="print"/>
          <a:stretch>
            <a:fillRect/>
          </a:stretch>
        </p:blipFill>
        <p:spPr>
          <a:xfrm>
            <a:off x="5173260" y="1976551"/>
            <a:ext cx="2967822" cy="32045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Was captivated by the conflict between the representation of 3D pictures on a 2D plane </a:t>
            </a:r>
          </a:p>
          <a:p>
            <a:r>
              <a:rPr lang="en-US" dirty="0" smtClean="0"/>
              <a:t>Passion for creating art using tessellations, but his fans preferred his work that portrayed worlds that cannot exist </a:t>
            </a:r>
          </a:p>
          <a:p>
            <a:r>
              <a:rPr lang="en-US" dirty="0" smtClean="0"/>
              <a:t>Escher was inspired by the Italian landscapes around him and used it to create a lot of his artwork</a:t>
            </a:r>
          </a:p>
          <a:p>
            <a:endParaRPr lang="en-US" dirty="0" smtClean="0"/>
          </a:p>
          <a:p>
            <a:endParaRPr lang="en-US" dirty="0"/>
          </a:p>
        </p:txBody>
      </p:sp>
      <p:sp>
        <p:nvSpPr>
          <p:cNvPr id="2" name="Title 1"/>
          <p:cNvSpPr>
            <a:spLocks noGrp="1"/>
          </p:cNvSpPr>
          <p:nvPr>
            <p:ph type="title"/>
          </p:nvPr>
        </p:nvSpPr>
        <p:spPr/>
        <p:txBody>
          <a:bodyPr/>
          <a:lstStyle/>
          <a:p>
            <a:r>
              <a:rPr lang="en-US" dirty="0" smtClean="0"/>
              <a:t>Escher’s Artwork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lnSpcReduction="10000"/>
          </a:bodyPr>
          <a:lstStyle/>
          <a:p>
            <a:r>
              <a:rPr lang="en-US" dirty="0" smtClean="0"/>
              <a:t>The stairway is entirely in a horizontal plane whereas the rest of the building is moving upward spirally. However, the picture as a whole should only lie in horizontal planes</a:t>
            </a:r>
          </a:p>
          <a:p>
            <a:endParaRPr lang="en-US" dirty="0"/>
          </a:p>
        </p:txBody>
      </p:sp>
      <p:sp>
        <p:nvSpPr>
          <p:cNvPr id="2" name="Title 1"/>
          <p:cNvSpPr>
            <a:spLocks noGrp="1"/>
          </p:cNvSpPr>
          <p:nvPr>
            <p:ph type="title"/>
          </p:nvPr>
        </p:nvSpPr>
        <p:spPr/>
        <p:txBody>
          <a:bodyPr>
            <a:normAutofit/>
          </a:bodyPr>
          <a:lstStyle/>
          <a:p>
            <a:r>
              <a:rPr lang="en-US" dirty="0" smtClean="0"/>
              <a:t>“Ascending and Descending” </a:t>
            </a:r>
            <a:endParaRPr lang="en-US" dirty="0"/>
          </a:p>
        </p:txBody>
      </p:sp>
      <p:pic>
        <p:nvPicPr>
          <p:cNvPr id="6" name="Content Placeholder 3" descr="http://www.howlcity.com/howler/wp-content/uploads/2011/04/mc-escher-ascending-overpopulation1.jpg"/>
          <p:cNvPicPr>
            <a:picLocks noGrp="1"/>
          </p:cNvPicPr>
          <p:nvPr>
            <p:ph sz="half" idx="1"/>
          </p:nvPr>
        </p:nvPicPr>
        <p:blipFill>
          <a:blip r:embed="rId2" cstate="print"/>
          <a:stretch>
            <a:fillRect/>
          </a:stretch>
        </p:blipFill>
        <p:spPr bwMode="auto">
          <a:xfrm>
            <a:off x="647700" y="2189639"/>
            <a:ext cx="3657600" cy="3108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“Tessa” in Latin means a small stone cube. These stone cubes were used to make mosaic pictures on floor and tilling in Roman buildings AKA “</a:t>
            </a:r>
            <a:r>
              <a:rPr lang="en-US" dirty="0" err="1" smtClean="0"/>
              <a:t>tessellatas</a:t>
            </a:r>
            <a:r>
              <a:rPr lang="en-US" dirty="0" smtClean="0"/>
              <a:t>”</a:t>
            </a:r>
          </a:p>
          <a:p>
            <a:r>
              <a:rPr lang="en-US" dirty="0" smtClean="0"/>
              <a:t>A tiling of a plane that fills the whole plane without gaps or overlaps</a:t>
            </a:r>
          </a:p>
          <a:p>
            <a:r>
              <a:rPr lang="en-US" dirty="0" smtClean="0"/>
              <a:t>Escher- “the regular division of a plane”</a:t>
            </a:r>
          </a:p>
          <a:p>
            <a:r>
              <a:rPr lang="en-US" dirty="0" smtClean="0"/>
              <a:t>Inspiration from the Alhambra, </a:t>
            </a:r>
            <a:r>
              <a:rPr lang="en-US" dirty="0" err="1" smtClean="0"/>
              <a:t>Polya’s</a:t>
            </a:r>
            <a:r>
              <a:rPr lang="en-US" dirty="0" smtClean="0"/>
              <a:t> 17 wallpaper patterns, crystalline patterns and symmetry</a:t>
            </a:r>
            <a:endParaRPr lang="en-US" dirty="0"/>
          </a:p>
        </p:txBody>
      </p:sp>
      <p:sp>
        <p:nvSpPr>
          <p:cNvPr id="2" name="Title 1"/>
          <p:cNvSpPr>
            <a:spLocks noGrp="1"/>
          </p:cNvSpPr>
          <p:nvPr>
            <p:ph type="title"/>
          </p:nvPr>
        </p:nvSpPr>
        <p:spPr/>
        <p:txBody>
          <a:bodyPr/>
          <a:lstStyle/>
          <a:p>
            <a:r>
              <a:rPr lang="en-US" dirty="0" smtClean="0"/>
              <a:t>Tessellations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www.howe-two.com/nctm/images/paper_3.gif"/>
          <p:cNvPicPr>
            <a:picLocks noGrp="1"/>
          </p:cNvPicPr>
          <p:nvPr>
            <p:ph sz="half" idx="1"/>
          </p:nvPr>
        </p:nvPicPr>
        <p:blipFill>
          <a:blip r:embed="rId2" cstate="print"/>
          <a:srcRect/>
          <a:stretch>
            <a:fillRect/>
          </a:stretch>
        </p:blipFill>
        <p:spPr bwMode="auto">
          <a:xfrm>
            <a:off x="685800" y="1447800"/>
            <a:ext cx="2743200" cy="2771775"/>
          </a:xfrm>
          <a:prstGeom prst="rect">
            <a:avLst/>
          </a:prstGeom>
          <a:noFill/>
          <a:ln w="9525">
            <a:noFill/>
            <a:miter lim="800000"/>
            <a:headEnd/>
            <a:tailEnd/>
          </a:ln>
        </p:spPr>
      </p:pic>
      <p:pic>
        <p:nvPicPr>
          <p:cNvPr id="8" name="Content Placeholder 7" descr="polya.gif, 11628 bytes"/>
          <p:cNvPicPr>
            <a:picLocks noGrp="1"/>
          </p:cNvPicPr>
          <p:nvPr>
            <p:ph sz="half" idx="2"/>
          </p:nvPr>
        </p:nvPicPr>
        <p:blipFill>
          <a:blip r:embed="rId3" cstate="print"/>
          <a:srcRect/>
          <a:stretch>
            <a:fillRect/>
          </a:stretch>
        </p:blipFill>
        <p:spPr bwMode="auto">
          <a:xfrm>
            <a:off x="3886200" y="1600200"/>
            <a:ext cx="1219200" cy="26670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Tessellations Cont. </a:t>
            </a:r>
            <a:endParaRPr lang="en-US" dirty="0"/>
          </a:p>
        </p:txBody>
      </p:sp>
      <p:sp>
        <p:nvSpPr>
          <p:cNvPr id="9" name="TextBox 8"/>
          <p:cNvSpPr txBox="1"/>
          <p:nvPr/>
        </p:nvSpPr>
        <p:spPr>
          <a:xfrm>
            <a:off x="1066800" y="4267200"/>
            <a:ext cx="7391400" cy="1569660"/>
          </a:xfrm>
          <a:prstGeom prst="rect">
            <a:avLst/>
          </a:prstGeom>
          <a:noFill/>
        </p:spPr>
        <p:txBody>
          <a:bodyPr wrap="square" rtlCol="0">
            <a:spAutoFit/>
          </a:bodyPr>
          <a:lstStyle/>
          <a:p>
            <a:pPr>
              <a:buFont typeface="Arial" pitchFamily="34" charset="0"/>
              <a:buChar char="•"/>
            </a:pPr>
            <a:r>
              <a:rPr lang="en-US" sz="2400" dirty="0" smtClean="0"/>
              <a:t>Used Professor George </a:t>
            </a:r>
            <a:r>
              <a:rPr lang="en-US" sz="2400" dirty="0" err="1" smtClean="0"/>
              <a:t>Polya’s</a:t>
            </a:r>
            <a:r>
              <a:rPr lang="en-US" sz="2400" dirty="0" smtClean="0"/>
              <a:t> “17 possible wallpaper designs” </a:t>
            </a:r>
          </a:p>
          <a:p>
            <a:pPr>
              <a:buFont typeface="Arial" pitchFamily="34" charset="0"/>
              <a:buChar char="•"/>
            </a:pPr>
            <a:r>
              <a:rPr lang="en-US" sz="2400" dirty="0" smtClean="0"/>
              <a:t>1</a:t>
            </a:r>
            <a:r>
              <a:rPr lang="en-US" sz="2400" baseline="30000" dirty="0" smtClean="0"/>
              <a:t>st</a:t>
            </a:r>
            <a:r>
              <a:rPr lang="en-US" sz="2400" dirty="0" smtClean="0"/>
              <a:t> tessellation piece- “Lions” in 1925</a:t>
            </a:r>
          </a:p>
          <a:p>
            <a:pPr>
              <a:buFont typeface="Arial" pitchFamily="34" charset="0"/>
              <a:buChar char="•"/>
            </a:pPr>
            <a:r>
              <a:rPr lang="en-US" sz="2400" dirty="0" smtClean="0"/>
              <a:t>Rotational, Reflective, and translations</a:t>
            </a:r>
            <a:endParaRPr lang="en-US" sz="2400" dirty="0"/>
          </a:p>
        </p:txBody>
      </p:sp>
      <p:pic>
        <p:nvPicPr>
          <p:cNvPr id="10" name="Picture 9" descr="http://www.lizarum.com/assignments/flash/images/tessellations/lions.jpg"/>
          <p:cNvPicPr/>
          <p:nvPr/>
        </p:nvPicPr>
        <p:blipFill>
          <a:blip r:embed="rId4" cstate="print"/>
          <a:srcRect/>
          <a:stretch>
            <a:fillRect/>
          </a:stretch>
        </p:blipFill>
        <p:spPr bwMode="auto">
          <a:xfrm>
            <a:off x="5638800" y="1600200"/>
            <a:ext cx="26384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3236</TotalTime>
  <Words>1057</Words>
  <Application>Microsoft Office PowerPoint</Application>
  <PresentationFormat>On-screen Show (4:3)</PresentationFormat>
  <Paragraphs>90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M.C. Escher: Art and  Mathematics </vt:lpstr>
      <vt:lpstr> Introduction</vt:lpstr>
      <vt:lpstr>M.C. Escher</vt:lpstr>
      <vt:lpstr>Inspirations and Features</vt:lpstr>
      <vt:lpstr>Reaction to Artwork</vt:lpstr>
      <vt:lpstr>Escher’s Artwork</vt:lpstr>
      <vt:lpstr>“Ascending and Descending” </vt:lpstr>
      <vt:lpstr>Tessellations</vt:lpstr>
      <vt:lpstr>Tessellations Cont. </vt:lpstr>
      <vt:lpstr>Converging Lines</vt:lpstr>
      <vt:lpstr>Parallel Lines</vt:lpstr>
      <vt:lpstr>Parallel Lines Cont. </vt:lpstr>
      <vt:lpstr>Strange Loops</vt:lpstr>
      <vt:lpstr>“Drawing Hands”</vt:lpstr>
      <vt:lpstr>“Reptiles” </vt:lpstr>
      <vt:lpstr>“Concave and Convex”</vt:lpstr>
      <vt:lpstr>“Encounter”</vt:lpstr>
      <vt:lpstr>Why So Strange?</vt:lpstr>
      <vt:lpstr>Escher’s Dreams</vt:lpstr>
      <vt:lpstr>The Fantasy World</vt:lpstr>
      <vt:lpstr>“Puddle”</vt:lpstr>
      <vt:lpstr>“Eye”</vt:lpstr>
      <vt:lpstr>Is it Really Art?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C. Escher</dc:title>
  <dc:creator>kcsullivan</dc:creator>
  <cp:lastModifiedBy>kcsullivan</cp:lastModifiedBy>
  <cp:revision>94</cp:revision>
  <dcterms:created xsi:type="dcterms:W3CDTF">2011-05-02T04:44:51Z</dcterms:created>
  <dcterms:modified xsi:type="dcterms:W3CDTF">2011-05-06T03:32:46Z</dcterms:modified>
</cp:coreProperties>
</file>