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6" r:id="rId4"/>
    <p:sldId id="279" r:id="rId5"/>
    <p:sldId id="259" r:id="rId6"/>
    <p:sldId id="258" r:id="rId7"/>
    <p:sldId id="260" r:id="rId8"/>
    <p:sldId id="278" r:id="rId9"/>
    <p:sldId id="284" r:id="rId10"/>
    <p:sldId id="267" r:id="rId11"/>
    <p:sldId id="285" r:id="rId12"/>
    <p:sldId id="277" r:id="rId13"/>
    <p:sldId id="261" r:id="rId14"/>
    <p:sldId id="269" r:id="rId15"/>
    <p:sldId id="270" r:id="rId16"/>
    <p:sldId id="262" r:id="rId17"/>
    <p:sldId id="263" r:id="rId18"/>
    <p:sldId id="264" r:id="rId19"/>
    <p:sldId id="268" r:id="rId20"/>
    <p:sldId id="286" r:id="rId21"/>
    <p:sldId id="265" r:id="rId22"/>
    <p:sldId id="275" r:id="rId23"/>
    <p:sldId id="282" r:id="rId24"/>
    <p:sldId id="280" r:id="rId25"/>
    <p:sldId id="283" r:id="rId26"/>
    <p:sldId id="271" r:id="rId27"/>
    <p:sldId id="281" r:id="rId28"/>
    <p:sldId id="272" r:id="rId29"/>
    <p:sldId id="273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182" autoAdjust="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A3D2-9550-FE42-89CA-5713BA23C81D}" type="datetimeFigureOut">
              <a:rPr lang="en-US" smtClean="0"/>
              <a:pPr/>
              <a:t>5/4/11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80466-435A-0845-9020-7FD7E4F43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www.youtube.com/watch?v=Mfm9RsEYCs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atura MT Script Capitals"/>
              </a:rPr>
              <a:t>Al-Andalus</a:t>
            </a:r>
            <a:endParaRPr lang="en-US" dirty="0">
              <a:latin typeface="Matura MT Script Capital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Constantia"/>
              </a:rPr>
              <a:t>How an Intellectual Golden Age and A Common Scholarly Goal Triumphed During a Tumultuous Age in Muslim Spain</a:t>
            </a:r>
            <a:endParaRPr lang="en-US" sz="1800" dirty="0">
              <a:solidFill>
                <a:schemeClr val="tx1"/>
              </a:solidFill>
              <a:latin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4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Spherical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Ptolemy- spherical trigonometry </a:t>
            </a:r>
          </a:p>
          <a:p>
            <a:pPr lvl="1"/>
            <a:r>
              <a:rPr lang="en-US" dirty="0" smtClean="0"/>
              <a:t>Calculated distances between the planets</a:t>
            </a:r>
            <a:endParaRPr lang="en-US" dirty="0" smtClean="0"/>
          </a:p>
          <a:p>
            <a:r>
              <a:rPr lang="en-US" dirty="0" smtClean="0"/>
              <a:t>V </a:t>
            </a:r>
            <a:r>
              <a:rPr lang="en-US" dirty="0" smtClean="0"/>
              <a:t>is the position of the observer, and PQR are points on a sphere centered at V, the celestial sphere.</a:t>
            </a:r>
            <a:r>
              <a:rPr lang="en-US" dirty="0" smtClean="0"/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Shows </a:t>
            </a:r>
            <a:r>
              <a:rPr lang="en-US" dirty="0" smtClean="0"/>
              <a:t>how astronomy used trigonometry (sine and cosine</a:t>
            </a:r>
            <a:r>
              <a:rPr lang="en-US" dirty="0" smtClean="0"/>
              <a:t>)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Today replaced with linear algebra and plane geometry) </a:t>
            </a:r>
          </a:p>
          <a:p>
            <a:pPr marL="342900" lvl="1" indent="-342900"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28633" y="386561"/>
            <a:ext cx="6888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Spherical Geometry, Cont.</a:t>
            </a:r>
            <a:endParaRPr lang="en-US" sz="4000" dirty="0"/>
          </a:p>
        </p:txBody>
      </p:sp>
      <p:pic>
        <p:nvPicPr>
          <p:cNvPr id="5" name="Picture 4" descr="sphertrig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280" y="2001831"/>
            <a:ext cx="3934437" cy="3934437"/>
          </a:xfrm>
          <a:prstGeom prst="rect">
            <a:avLst/>
          </a:prstGeom>
        </p:spPr>
      </p:pic>
      <p:pic>
        <p:nvPicPr>
          <p:cNvPr id="6" name="Picture 5" descr="sphertrig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76827" y="2429952"/>
            <a:ext cx="3263758" cy="3263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l-</a:t>
            </a:r>
            <a:r>
              <a:rPr lang="en-US" dirty="0" err="1" smtClean="0"/>
              <a:t>Majriti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Founded a school of scholars in Cordoba, taught there</a:t>
            </a:r>
          </a:p>
          <a:p>
            <a:r>
              <a:rPr lang="en-US" dirty="0" smtClean="0"/>
              <a:t>Attended by renowned scientists and mathematicians</a:t>
            </a:r>
          </a:p>
          <a:p>
            <a:r>
              <a:rPr lang="en-US" dirty="0" smtClean="0"/>
              <a:t>Students played a critical role in spreading his </a:t>
            </a:r>
            <a:r>
              <a:rPr lang="en-US" dirty="0" smtClean="0"/>
              <a:t>knowledge</a:t>
            </a:r>
          </a:p>
          <a:p>
            <a:r>
              <a:rPr lang="en-US" dirty="0" smtClean="0"/>
              <a:t>European Christians translated his works from Arabic t</a:t>
            </a:r>
            <a:r>
              <a:rPr lang="en-US" dirty="0" smtClean="0"/>
              <a:t>o Latin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l- </a:t>
            </a:r>
            <a:r>
              <a:rPr lang="en-US" dirty="0" err="1" smtClean="0"/>
              <a:t>Zarqali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Mathematician under caliphate rule</a:t>
            </a:r>
          </a:p>
          <a:p>
            <a:r>
              <a:rPr lang="en-US" dirty="0" smtClean="0"/>
              <a:t>Born in Toledo in 1029, later moved to Cordoba</a:t>
            </a:r>
          </a:p>
          <a:p>
            <a:r>
              <a:rPr lang="en-US" dirty="0" smtClean="0"/>
              <a:t>Studied Babylonian astronomy and Ptolemy’s works</a:t>
            </a:r>
          </a:p>
          <a:p>
            <a:r>
              <a:rPr lang="en-US" dirty="0" smtClean="0"/>
              <a:t>Contributed to the </a:t>
            </a:r>
            <a:r>
              <a:rPr lang="en-US" i="1" dirty="0" smtClean="0"/>
              <a:t>Tables of Toledo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l-</a:t>
            </a:r>
            <a:r>
              <a:rPr lang="en-US" dirty="0" err="1" smtClean="0"/>
              <a:t>Zarqali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29600" cy="4525963"/>
          </a:xfrm>
        </p:spPr>
        <p:txBody>
          <a:bodyPr/>
          <a:lstStyle/>
          <a:p>
            <a:r>
              <a:rPr lang="en-US" i="1" dirty="0" smtClean="0"/>
              <a:t>Tables of Toledo</a:t>
            </a:r>
          </a:p>
          <a:p>
            <a:pPr lvl="1"/>
            <a:r>
              <a:rPr lang="en-US" dirty="0" smtClean="0"/>
              <a:t>Predicted the movements of the sun, moon, and planets relative to the fixed stars</a:t>
            </a:r>
          </a:p>
          <a:p>
            <a:pPr lvl="1"/>
            <a:r>
              <a:rPr lang="en-US" dirty="0" smtClean="0"/>
              <a:t>Predicted solar and lunar eclipses</a:t>
            </a:r>
          </a:p>
          <a:p>
            <a:pPr lvl="1"/>
            <a:r>
              <a:rPr lang="en-US" dirty="0" smtClean="0"/>
              <a:t>They were continually being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improved and revised</a:t>
            </a:r>
            <a:endParaRPr lang="en-US" dirty="0"/>
          </a:p>
        </p:txBody>
      </p:sp>
      <p:pic>
        <p:nvPicPr>
          <p:cNvPr id="4" name="Picture 3" descr="keplertables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057400"/>
            <a:ext cx="32766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al-</a:t>
            </a:r>
            <a:r>
              <a:rPr lang="en-US" dirty="0" err="1" smtClean="0"/>
              <a:t>Zarqarli’s</a:t>
            </a:r>
            <a:r>
              <a:rPr lang="en-US" dirty="0" smtClean="0"/>
              <a:t> Other Significant Developments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5410200" cy="4525963"/>
          </a:xfrm>
        </p:spPr>
        <p:txBody>
          <a:bodyPr/>
          <a:lstStyle/>
          <a:p>
            <a:r>
              <a:rPr lang="en-US" dirty="0" smtClean="0"/>
              <a:t>Water Clock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tesibius_water_c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09800"/>
            <a:ext cx="2895600" cy="4497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1447800"/>
            <a:ext cx="1981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Astrolabe</a:t>
            </a:r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6" name="Picture 5" descr="isaslabe2sm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286000"/>
            <a:ext cx="36068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Adelard</a:t>
            </a:r>
            <a:r>
              <a:rPr lang="en-US" dirty="0" smtClean="0"/>
              <a:t> of Bath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British scholar, trained in Arabic in al-</a:t>
            </a:r>
            <a:r>
              <a:rPr lang="en-US" dirty="0" err="1" smtClean="0"/>
              <a:t>Andalus</a:t>
            </a:r>
            <a:endParaRPr lang="en-US" dirty="0" smtClean="0"/>
          </a:p>
          <a:p>
            <a:r>
              <a:rPr lang="en-US" dirty="0" smtClean="0"/>
              <a:t>Translated al-Khwarizmi’s </a:t>
            </a:r>
            <a:r>
              <a:rPr lang="en-US" i="1" dirty="0" err="1" smtClean="0"/>
              <a:t>Sindhind</a:t>
            </a:r>
            <a:endParaRPr lang="en-US" i="1" dirty="0" smtClean="0"/>
          </a:p>
          <a:p>
            <a:pPr lvl="1"/>
            <a:r>
              <a:rPr lang="en-US" dirty="0" smtClean="0"/>
              <a:t>Tables on movement of sun, moon, planets</a:t>
            </a:r>
          </a:p>
          <a:p>
            <a:r>
              <a:rPr lang="en-US" dirty="0" smtClean="0"/>
              <a:t>Translated Euclid’s Elements from Arabic to Latin</a:t>
            </a:r>
          </a:p>
          <a:p>
            <a:pPr lvl="1"/>
            <a:r>
              <a:rPr lang="en-US" dirty="0" smtClean="0"/>
              <a:t>became the basis for subsequent versions of the Elements</a:t>
            </a:r>
          </a:p>
          <a:p>
            <a:r>
              <a:rPr lang="en-US" dirty="0" smtClean="0"/>
              <a:t>Used scientific reasoning over supernatural causes</a:t>
            </a:r>
          </a:p>
          <a:p>
            <a:pPr lvl="1"/>
            <a:r>
              <a:rPr lang="en-US" dirty="0" smtClean="0"/>
              <a:t>- looked to explain phenomena in terms of natural rather than supernatural causes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Gerard of Cremona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Translator of the time during Christian rule</a:t>
            </a:r>
            <a:endParaRPr lang="en-US" dirty="0" smtClean="0"/>
          </a:p>
          <a:p>
            <a:r>
              <a:rPr lang="en-US" dirty="0" smtClean="0"/>
              <a:t>Translated 71 works</a:t>
            </a:r>
            <a:r>
              <a:rPr lang="en-US" dirty="0" smtClean="0"/>
              <a:t> from Arabic into </a:t>
            </a:r>
            <a:r>
              <a:rPr lang="en-US" dirty="0" smtClean="0"/>
              <a:t>Latin</a:t>
            </a:r>
          </a:p>
          <a:p>
            <a:pPr lvl="1"/>
            <a:r>
              <a:rPr lang="en-US" dirty="0" smtClean="0"/>
              <a:t>Works included geometry, mathematics, and related sciences</a:t>
            </a:r>
          </a:p>
          <a:p>
            <a:pPr lvl="1"/>
            <a:r>
              <a:rPr lang="en-US" dirty="0" smtClean="0"/>
              <a:t>Allowed elements of ancient Greek and Arabic science</a:t>
            </a:r>
            <a:r>
              <a:rPr lang="en-US" dirty="0" smtClean="0"/>
              <a:t> </a:t>
            </a:r>
            <a:r>
              <a:rPr lang="en-US" dirty="0" smtClean="0"/>
              <a:t>to be</a:t>
            </a:r>
            <a:r>
              <a:rPr lang="en-US" dirty="0" smtClean="0"/>
              <a:t> </a:t>
            </a:r>
            <a:r>
              <a:rPr lang="en-US" dirty="0" smtClean="0"/>
              <a:t>passed to the West</a:t>
            </a:r>
            <a:endParaRPr lang="en-US" dirty="0" smtClean="0"/>
          </a:p>
          <a:p>
            <a:pPr lvl="1"/>
            <a:r>
              <a:rPr lang="en-US" dirty="0" smtClean="0"/>
              <a:t>Translations represented scientific approach  to nature rather </a:t>
            </a:r>
            <a:r>
              <a:rPr lang="en-US" dirty="0" smtClean="0"/>
              <a:t>than </a:t>
            </a:r>
            <a:r>
              <a:rPr lang="en-US" dirty="0" smtClean="0"/>
              <a:t>theological attitude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dirty="0" smtClean="0"/>
              <a:t>l</a:t>
            </a:r>
            <a:r>
              <a:rPr lang="en-US" dirty="0" smtClean="0"/>
              <a:t>- </a:t>
            </a:r>
            <a:r>
              <a:rPr lang="en-US" dirty="0" err="1" smtClean="0"/>
              <a:t>Qalasadi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Born in </a:t>
            </a:r>
            <a:r>
              <a:rPr lang="en-US" dirty="0" err="1" smtClean="0"/>
              <a:t>Bastah</a:t>
            </a:r>
            <a:r>
              <a:rPr lang="en-US" dirty="0" smtClean="0"/>
              <a:t>, al Andalus</a:t>
            </a:r>
            <a:r>
              <a:rPr lang="en-US" dirty="0" smtClean="0"/>
              <a:t> (1412) and </a:t>
            </a:r>
            <a:r>
              <a:rPr lang="en-US" dirty="0" smtClean="0"/>
              <a:t>died in </a:t>
            </a:r>
            <a:r>
              <a:rPr lang="en-US" dirty="0" smtClean="0"/>
              <a:t>Grenada (1500)</a:t>
            </a:r>
          </a:p>
          <a:p>
            <a:r>
              <a:rPr lang="en-US" dirty="0" smtClean="0"/>
              <a:t>Introduced mathematical concepts</a:t>
            </a:r>
            <a:endParaRPr lang="en-US" dirty="0" smtClean="0"/>
          </a:p>
          <a:p>
            <a:r>
              <a:rPr lang="en-US" dirty="0" smtClean="0"/>
              <a:t>One of the last Arabic mathematicians to live in </a:t>
            </a:r>
            <a:r>
              <a:rPr lang="en-US" dirty="0" smtClean="0"/>
              <a:t>al-Andalus</a:t>
            </a:r>
          </a:p>
          <a:p>
            <a:r>
              <a:rPr lang="en-US" dirty="0" smtClean="0"/>
              <a:t>Algebraic symbolism</a:t>
            </a:r>
          </a:p>
          <a:p>
            <a:pPr lvl="1"/>
            <a:r>
              <a:rPr lang="en-US" dirty="0" smtClean="0"/>
              <a:t>Wrote algebraic symbols as short Arabic words or </a:t>
            </a:r>
            <a:r>
              <a:rPr lang="en-US" dirty="0" smtClean="0"/>
              <a:t>letters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Qalasadi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Algebraic Symbolism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/>
              <a:t>meaning "and" for +</a:t>
            </a:r>
            <a:br>
              <a:rPr lang="en-US" dirty="0"/>
            </a:br>
            <a:r>
              <a:rPr lang="en-US" dirty="0" err="1"/>
              <a:t>illa</a:t>
            </a:r>
            <a:r>
              <a:rPr lang="en-US" dirty="0"/>
              <a:t> meaning "less" for -</a:t>
            </a:r>
            <a:br>
              <a:rPr lang="en-US" dirty="0"/>
            </a:br>
            <a:r>
              <a:rPr lang="en-US" dirty="0" err="1"/>
              <a:t>fi</a:t>
            </a:r>
            <a:r>
              <a:rPr lang="en-US" dirty="0"/>
              <a:t> meaning "times" for ×</a:t>
            </a:r>
            <a:br>
              <a:rPr lang="en-US" dirty="0"/>
            </a:br>
            <a:r>
              <a:rPr lang="en-US" dirty="0"/>
              <a:t>ala meaning "over" for ÷ </a:t>
            </a:r>
            <a:br>
              <a:rPr lang="en-US" dirty="0"/>
            </a:br>
            <a:r>
              <a:rPr lang="en-US" dirty="0"/>
              <a:t>j from </a:t>
            </a:r>
            <a:r>
              <a:rPr lang="en-US" dirty="0" err="1"/>
              <a:t>jadah</a:t>
            </a:r>
            <a:r>
              <a:rPr lang="en-US" dirty="0"/>
              <a:t> meaning "root"</a:t>
            </a:r>
            <a:br>
              <a:rPr lang="en-US" dirty="0"/>
            </a:br>
            <a:r>
              <a:rPr lang="en-US" dirty="0" err="1"/>
              <a:t>sh</a:t>
            </a:r>
            <a:r>
              <a:rPr lang="en-US" dirty="0"/>
              <a:t> from shay meaning "thing" (x, the unknown)</a:t>
            </a:r>
            <a:br>
              <a:rPr lang="en-US" dirty="0"/>
            </a:br>
            <a:r>
              <a:rPr lang="en-US" dirty="0"/>
              <a:t>m from mal for x2</a:t>
            </a:r>
            <a:br>
              <a:rPr lang="en-US" dirty="0"/>
            </a:br>
            <a:r>
              <a:rPr lang="en-US" dirty="0"/>
              <a:t>k form </a:t>
            </a:r>
            <a:r>
              <a:rPr lang="en-US" dirty="0" err="1"/>
              <a:t>kab</a:t>
            </a:r>
            <a:r>
              <a:rPr lang="en-US" dirty="0"/>
              <a:t> for x3</a:t>
            </a:r>
            <a:br>
              <a:rPr lang="en-US" dirty="0"/>
            </a:br>
            <a:r>
              <a:rPr lang="en-US" dirty="0"/>
              <a:t>l from </a:t>
            </a:r>
            <a:r>
              <a:rPr lang="en-US" dirty="0" err="1"/>
              <a:t>yadilu</a:t>
            </a:r>
            <a:r>
              <a:rPr lang="en-US" dirty="0"/>
              <a:t> for</a:t>
            </a:r>
            <a:r>
              <a:rPr lang="en-US" dirty="0" smtClean="0"/>
              <a:t> =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Intermediate step between al-Khwarizmi’s rhetorical algebra and our modern day algebraic symbolism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0"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Al-Andalus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of Prophet Muhammad, many leaders came to power over Muslims</a:t>
            </a:r>
          </a:p>
          <a:p>
            <a:pPr lvl="1"/>
            <a:r>
              <a:rPr lang="en-US" dirty="0" smtClean="0"/>
              <a:t>Spread Islam</a:t>
            </a:r>
          </a:p>
          <a:p>
            <a:pPr lvl="1"/>
            <a:r>
              <a:rPr lang="en-US" dirty="0" smtClean="0"/>
              <a:t>Muslim developments </a:t>
            </a:r>
          </a:p>
          <a:p>
            <a:r>
              <a:rPr lang="en-US" dirty="0" smtClean="0"/>
              <a:t>In 711, Muslims from North Africa</a:t>
            </a:r>
            <a:r>
              <a:rPr lang="en-US" dirty="0" smtClean="0"/>
              <a:t> invaded </a:t>
            </a:r>
            <a:r>
              <a:rPr lang="en-US" dirty="0" smtClean="0"/>
              <a:t>Southern Spain</a:t>
            </a:r>
          </a:p>
          <a:p>
            <a:pPr lvl="1"/>
            <a:r>
              <a:rPr lang="en-US" dirty="0" smtClean="0"/>
              <a:t>Tolerance amongst </a:t>
            </a:r>
            <a:r>
              <a:rPr lang="en-US" dirty="0" smtClean="0"/>
              <a:t>Christians, </a:t>
            </a:r>
            <a:r>
              <a:rPr lang="en-US" dirty="0" smtClean="0"/>
              <a:t>Jews and Muslims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al-</a:t>
            </a:r>
            <a:r>
              <a:rPr lang="en-US" dirty="0" err="1" smtClean="0"/>
              <a:t>Qalasadi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Wrote several books:</a:t>
            </a:r>
          </a:p>
          <a:p>
            <a:pPr lvl="1"/>
            <a:r>
              <a:rPr lang="en-US" dirty="0" smtClean="0"/>
              <a:t>“The Clarification of the Sciences”</a:t>
            </a:r>
          </a:p>
          <a:p>
            <a:pPr lvl="1"/>
            <a:r>
              <a:rPr lang="en-US" dirty="0" smtClean="0"/>
              <a:t>“Unveiling the Science of Arithmetic”</a:t>
            </a:r>
          </a:p>
          <a:p>
            <a:pPr lvl="1"/>
            <a:r>
              <a:rPr lang="en-US" dirty="0" smtClean="0"/>
              <a:t>“Unfolding the Secrets of the Use of the Dust Letters”</a:t>
            </a:r>
          </a:p>
          <a:p>
            <a:pPr lvl="2"/>
            <a:r>
              <a:rPr lang="en-US" dirty="0" smtClean="0"/>
              <a:t>Late </a:t>
            </a:r>
            <a:r>
              <a:rPr lang="en-US" dirty="0" smtClean="0"/>
              <a:t>work was used in teaching arithmetic in North Africa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9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ig Caslon Medium"/>
              </a:rPr>
              <a:t>“No branch of mathematics is more visible in Muslim culture than geometry.”</a:t>
            </a:r>
            <a:endParaRPr lang="en-US" dirty="0">
              <a:latin typeface="Big Caslon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Symmetries in Tile </a:t>
            </a:r>
            <a:r>
              <a:rPr lang="en-US" dirty="0" smtClean="0"/>
              <a:t>Patterns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Symmetry- property of invariance under a transformation</a:t>
            </a:r>
          </a:p>
          <a:p>
            <a:endParaRPr lang="en-US" dirty="0" smtClean="0"/>
          </a:p>
          <a:p>
            <a:r>
              <a:rPr lang="en-US" dirty="0" smtClean="0"/>
              <a:t>Basic unit shifted multiple times to create a pattern </a:t>
            </a:r>
          </a:p>
          <a:p>
            <a:r>
              <a:rPr lang="en-US" dirty="0" smtClean="0"/>
              <a:t>Shift of an infinitely extended pattern would preserve the original design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Visible Geometry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Ruler and compass constructions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Used simple polygons and angle measurements to create complex designs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13-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086" y="3952449"/>
            <a:ext cx="1728621" cy="2633444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679" y="3966300"/>
            <a:ext cx="1650343" cy="2619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 ge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316" y="478566"/>
            <a:ext cx="6189526" cy="5664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5" y="1640630"/>
            <a:ext cx="4188517" cy="3268097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81" y="1966624"/>
            <a:ext cx="3520432" cy="2535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Arabesque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 in both the Alhambra and the Great Mosque at </a:t>
            </a:r>
            <a:r>
              <a:rPr lang="en-US" dirty="0" smtClean="0"/>
              <a:t>Cordoba</a:t>
            </a:r>
          </a:p>
          <a:p>
            <a:r>
              <a:rPr lang="en-US" dirty="0" smtClean="0"/>
              <a:t>Repeating geometric forms combined, duplicated, and interlaced in intricate </a:t>
            </a:r>
            <a:r>
              <a:rPr lang="en-US" dirty="0" smtClean="0"/>
              <a:t>combinations </a:t>
            </a:r>
            <a:r>
              <a:rPr lang="en-US" dirty="0" smtClean="0"/>
              <a:t>that often included Arabic calligraphy</a:t>
            </a:r>
          </a:p>
          <a:p>
            <a:r>
              <a:rPr lang="en-US" dirty="0" smtClean="0"/>
              <a:t>Some styles </a:t>
            </a:r>
            <a:r>
              <a:rPr lang="en-US" dirty="0" smtClean="0"/>
              <a:t>more geometric, others more scrolling and plant-like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" y="0"/>
            <a:ext cx="4630279" cy="3009681"/>
          </a:xfrm>
          <a:prstGeom prst="rect">
            <a:avLst/>
          </a:prstGeom>
        </p:spPr>
      </p:pic>
      <p:pic>
        <p:nvPicPr>
          <p:cNvPr id="5" name="Picture 4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" y="3275220"/>
            <a:ext cx="4630279" cy="3423923"/>
          </a:xfrm>
          <a:prstGeom prst="rect">
            <a:avLst/>
          </a:prstGeom>
        </p:spPr>
      </p:pic>
      <p:pic>
        <p:nvPicPr>
          <p:cNvPr id="6" name="Picture 5" descr="Unknown-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545" y="0"/>
            <a:ext cx="4314455" cy="2621630"/>
          </a:xfrm>
          <a:prstGeom prst="rect">
            <a:avLst/>
          </a:prstGeom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4" y="3275220"/>
            <a:ext cx="4148225" cy="2760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Importance of Ratios</a:t>
            </a:r>
            <a:r>
              <a:rPr lang="en-US" dirty="0" smtClean="0"/>
              <a:t> and Proportions </a:t>
            </a:r>
            <a:r>
              <a:rPr lang="en-US" dirty="0" smtClean="0"/>
              <a:t>the Alhambra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http://www.youtube.com/watch?v=Mfm9RsEYCsk</a:t>
            </a:r>
            <a:endParaRPr lang="en-US" dirty="0" smtClean="0"/>
          </a:p>
          <a:p>
            <a:r>
              <a:rPr lang="en-US" dirty="0" smtClean="0"/>
              <a:t>(3:34 to 6:14)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Caliphate of Cordoba ruled from 929 to 1031 CE.</a:t>
            </a:r>
          </a:p>
          <a:p>
            <a:pPr lvl="1"/>
            <a:r>
              <a:rPr lang="en-US" dirty="0" smtClean="0"/>
              <a:t>al-</a:t>
            </a:r>
            <a:r>
              <a:rPr lang="en-US" dirty="0" err="1" smtClean="0"/>
              <a:t>Andalus</a:t>
            </a:r>
            <a:r>
              <a:rPr lang="en-US" dirty="0" smtClean="0"/>
              <a:t> became center for learning</a:t>
            </a:r>
          </a:p>
          <a:p>
            <a:pPr lvl="1"/>
            <a:r>
              <a:rPr lang="en-US" dirty="0" smtClean="0"/>
              <a:t>Tolerance among scholars working to preserve and expand mathematics</a:t>
            </a:r>
          </a:p>
          <a:p>
            <a:pPr lvl="1"/>
            <a:r>
              <a:rPr lang="en-US" dirty="0" smtClean="0"/>
              <a:t>Translated Greek works to Arabic</a:t>
            </a:r>
          </a:p>
          <a:p>
            <a:r>
              <a:rPr lang="en-US" dirty="0" smtClean="0"/>
              <a:t>Collapsed in 1031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03175" y="4642009"/>
            <a:ext cx="6985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pple Chancery"/>
              </a:rPr>
              <a:t>In Conclusion…</a:t>
            </a:r>
          </a:p>
          <a:p>
            <a:endParaRPr lang="en-US" sz="3600" dirty="0" smtClean="0">
              <a:solidFill>
                <a:schemeClr val="bg1"/>
              </a:solidFill>
              <a:latin typeface="Apple Chancery"/>
            </a:endParaRPr>
          </a:p>
          <a:p>
            <a:endParaRPr lang="en-US" sz="3600" dirty="0">
              <a:solidFill>
                <a:schemeClr val="bg1"/>
              </a:solidFill>
              <a:latin typeface="Apple Chance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4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Caliphate of Cordoba collapsed in 1031 </a:t>
            </a:r>
          </a:p>
          <a:p>
            <a:pPr lvl="1"/>
            <a:r>
              <a:rPr lang="en-US" dirty="0" smtClean="0"/>
              <a:t>Civil war</a:t>
            </a:r>
          </a:p>
          <a:p>
            <a:pPr lvl="1"/>
            <a:r>
              <a:rPr lang="en-US" dirty="0" smtClean="0"/>
              <a:t>Many independently ruled </a:t>
            </a:r>
            <a:r>
              <a:rPr lang="en-US" smtClean="0"/>
              <a:t>Muslim cities</a:t>
            </a:r>
          </a:p>
          <a:p>
            <a:r>
              <a:rPr lang="en-US" dirty="0" smtClean="0"/>
              <a:t>Restoration of Christian rule in 1085 C.E. </a:t>
            </a:r>
          </a:p>
          <a:p>
            <a:pPr lvl="1"/>
            <a:r>
              <a:rPr lang="en-US" dirty="0" smtClean="0"/>
              <a:t>Christian monarch Alfonso VI of Castile </a:t>
            </a:r>
          </a:p>
          <a:p>
            <a:pPr lvl="1"/>
            <a:r>
              <a:rPr lang="en-US" dirty="0" smtClean="0"/>
              <a:t>Moved capital to Toledo</a:t>
            </a:r>
          </a:p>
          <a:p>
            <a:pPr lvl="1"/>
            <a:r>
              <a:rPr lang="en-US" dirty="0" smtClean="0"/>
              <a:t>Muslim scholars to translated Arabic to Latin to help spread previous developments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 next 200 years, Muslims and Christians battled for control of the area in the Reconquista</a:t>
            </a:r>
          </a:p>
          <a:p>
            <a:pPr lvl="1"/>
            <a:r>
              <a:rPr lang="en-US" dirty="0" smtClean="0"/>
              <a:t>Muslim, Jewish, and Christian scholars continued to share a rich culture</a:t>
            </a:r>
          </a:p>
          <a:p>
            <a:pPr lvl="1"/>
            <a:r>
              <a:rPr lang="en-US" dirty="0" smtClean="0"/>
              <a:t>Translations from Arabic into Latin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 </a:t>
            </a:r>
            <a:r>
              <a:rPr lang="en-US" dirty="0" err="1" smtClean="0"/>
              <a:t>Maslama</a:t>
            </a:r>
            <a:r>
              <a:rPr lang="en-US" dirty="0" smtClean="0"/>
              <a:t> al-</a:t>
            </a:r>
            <a:r>
              <a:rPr lang="en-US" dirty="0" err="1" smtClean="0"/>
              <a:t>Majriti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7575" cy="4847079"/>
          </a:xfrm>
        </p:spPr>
        <p:txBody>
          <a:bodyPr>
            <a:normAutofit/>
          </a:bodyPr>
          <a:lstStyle/>
          <a:p>
            <a:r>
              <a:rPr lang="en-US" dirty="0" smtClean="0"/>
              <a:t> Born </a:t>
            </a:r>
            <a:r>
              <a:rPr lang="en-US" dirty="0" smtClean="0"/>
              <a:t>in Madrid around </a:t>
            </a:r>
            <a:r>
              <a:rPr lang="en-US" dirty="0" smtClean="0"/>
              <a:t>950 </a:t>
            </a:r>
          </a:p>
          <a:p>
            <a:endParaRPr lang="en-US" dirty="0" smtClean="0"/>
          </a:p>
          <a:p>
            <a:r>
              <a:rPr lang="en-US" dirty="0" smtClean="0"/>
              <a:t>	Leading mathematician and </a:t>
            </a:r>
            <a:r>
              <a:rPr lang="en-US" dirty="0" smtClean="0"/>
              <a:t>astronomer of the time in al-Andalus</a:t>
            </a:r>
          </a:p>
          <a:p>
            <a:endParaRPr lang="en-US" dirty="0" smtClean="0"/>
          </a:p>
          <a:p>
            <a:r>
              <a:rPr lang="en-US" dirty="0" smtClean="0"/>
              <a:t>Later, moved </a:t>
            </a:r>
            <a:r>
              <a:rPr lang="en-US" dirty="0" smtClean="0"/>
              <a:t>to Cordoba during rule of the Caliphate of </a:t>
            </a:r>
            <a:r>
              <a:rPr lang="en-US" dirty="0" smtClean="0"/>
              <a:t>Cordoba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l-</a:t>
            </a:r>
            <a:r>
              <a:rPr lang="en-US" dirty="0" err="1" smtClean="0"/>
              <a:t>Majriti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Preserved mathematics: </a:t>
            </a:r>
            <a:r>
              <a:rPr lang="en-US" dirty="0" smtClean="0"/>
              <a:t>s</a:t>
            </a:r>
            <a:r>
              <a:rPr lang="en-US" dirty="0" smtClean="0"/>
              <a:t>tudied</a:t>
            </a:r>
            <a:r>
              <a:rPr lang="en-US" dirty="0" smtClean="0"/>
              <a:t>, translated, and elaborated on Ptolemy’s “Almagest” and “</a:t>
            </a:r>
            <a:r>
              <a:rPr lang="en-US" dirty="0" err="1" smtClean="0"/>
              <a:t>Planisphaerium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“Almagest</a:t>
            </a:r>
            <a:r>
              <a:rPr lang="en-US" dirty="0" smtClean="0"/>
              <a:t>”</a:t>
            </a:r>
          </a:p>
          <a:p>
            <a:pPr lvl="2"/>
            <a:r>
              <a:rPr lang="en-US" dirty="0" err="1" smtClean="0"/>
              <a:t>Treastise</a:t>
            </a:r>
            <a:r>
              <a:rPr lang="en-US" dirty="0" smtClean="0"/>
              <a:t> on movements of planets and the sun.</a:t>
            </a:r>
          </a:p>
          <a:p>
            <a:pPr lvl="2"/>
            <a:r>
              <a:rPr lang="en-US" dirty="0" smtClean="0"/>
              <a:t> Based </a:t>
            </a:r>
            <a:r>
              <a:rPr lang="en-US" dirty="0" smtClean="0"/>
              <a:t>on assumption that E</a:t>
            </a:r>
            <a:r>
              <a:rPr lang="en-US" dirty="0" smtClean="0"/>
              <a:t>arth </a:t>
            </a:r>
            <a:r>
              <a:rPr lang="en-US" dirty="0" smtClean="0"/>
              <a:t>was the center of the </a:t>
            </a:r>
            <a:r>
              <a:rPr lang="en-US" dirty="0" smtClean="0"/>
              <a:t>universe</a:t>
            </a:r>
          </a:p>
          <a:p>
            <a:pPr lvl="2"/>
            <a:r>
              <a:rPr lang="en-US" dirty="0" smtClean="0"/>
              <a:t>Criticized Ptolemy’s ideas and improved upon them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ocentr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6283" y="1652376"/>
            <a:ext cx="6112054" cy="382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21560" y="386561"/>
            <a:ext cx="7192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Ptolemy’s Model of the Solar System, with Earth at its Center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9467</TotalTime>
  <Words>871</Words>
  <Application>Microsoft Macintosh PowerPoint</Application>
  <PresentationFormat>On-screen Show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Al-Andalus</vt:lpstr>
      <vt:lpstr>History of Al-Andalus</vt:lpstr>
      <vt:lpstr>History</vt:lpstr>
      <vt:lpstr>History</vt:lpstr>
      <vt:lpstr>History</vt:lpstr>
      <vt:lpstr>Slide 6</vt:lpstr>
      <vt:lpstr>Abu Maslama al-Majriti</vt:lpstr>
      <vt:lpstr>al-Majriti</vt:lpstr>
      <vt:lpstr>Slide 9</vt:lpstr>
      <vt:lpstr>Spherical Geometry</vt:lpstr>
      <vt:lpstr>Slide 11</vt:lpstr>
      <vt:lpstr>al-Majriti</vt:lpstr>
      <vt:lpstr>al- Zarqali </vt:lpstr>
      <vt:lpstr>al-Zarqali</vt:lpstr>
      <vt:lpstr>al-Zarqarli’s Other Significant Developments</vt:lpstr>
      <vt:lpstr>Adelard of Bath</vt:lpstr>
      <vt:lpstr>Gerard of Cremona </vt:lpstr>
      <vt:lpstr>al- Qalasadi</vt:lpstr>
      <vt:lpstr>al-Qalasadi</vt:lpstr>
      <vt:lpstr>al-Qalasadi</vt:lpstr>
      <vt:lpstr>“No branch of mathematics is more visible in Muslim culture than geometry.”</vt:lpstr>
      <vt:lpstr>Symmetries in Tile Patterns </vt:lpstr>
      <vt:lpstr>Visible Geometry</vt:lpstr>
      <vt:lpstr>Slide 24</vt:lpstr>
      <vt:lpstr>Slide 25</vt:lpstr>
      <vt:lpstr>Arabesque Style</vt:lpstr>
      <vt:lpstr>Slide 27</vt:lpstr>
      <vt:lpstr>Slide 28</vt:lpstr>
      <vt:lpstr>Importance of Ratios and Proportions the Alhambra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Al-Andalus</dc:title>
  <dc:creator>Kaitlin O'Hagan</dc:creator>
  <cp:lastModifiedBy>Kaitlin O'Hagan</cp:lastModifiedBy>
  <cp:revision>36</cp:revision>
  <dcterms:created xsi:type="dcterms:W3CDTF">2011-05-05T03:04:24Z</dcterms:created>
  <dcterms:modified xsi:type="dcterms:W3CDTF">2011-05-05T16:41:00Z</dcterms:modified>
</cp:coreProperties>
</file>