
<file path=[Content_Types].xml><?xml version="1.0" encoding="utf-8"?>
<Types xmlns="http://schemas.openxmlformats.org/package/2006/content-types">
  <Override PartName="/_rels/.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8.png" ContentType="image/png"/>
  <Override PartName="/ppt/media/image7.jpeg" ContentType="image/jpeg"/>
  <Override PartName="/ppt/media/image6.jpeg" ContentType="image/jpeg"/>
  <Override PartName="/ppt/media/image9.jpeg" ContentType="image/jpeg"/>
  <Override PartName="/ppt/media/image5.png" ContentType="image/png"/>
  <Override PartName="/ppt/media/image1.png" ContentType="image/png"/>
  <Override PartName="/ppt/media/image2.png" ContentType="image/png"/>
  <Override PartName="/ppt/media/image3.jpeg" ContentType="image/jpeg"/>
  <Override PartName="/ppt/media/image4.jpeg" ContentType="image/jpeg"/>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3602880" y="1604520"/>
            <a:ext cx="4984920" cy="3977280"/>
          </a:xfrm>
          <a:prstGeom prst="rect">
            <a:avLst/>
          </a:prstGeom>
          <a:ln>
            <a:noFill/>
          </a:ln>
        </p:spPr>
      </p:pic>
      <p:pic>
        <p:nvPicPr>
          <p:cNvPr id="38" name="" descr=""/>
          <p:cNvPicPr/>
          <p:nvPr/>
        </p:nvPicPr>
        <p:blipFill>
          <a:blip r:embed="rId3"/>
          <a:stretch/>
        </p:blipFill>
        <p:spPr>
          <a:xfrm>
            <a:off x="3602880" y="1604520"/>
            <a:ext cx="4984920" cy="397728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100000"/>
              </a:lnSpc>
            </a:pPr>
            <a:r>
              <a:rPr b="0" lang="en-US" sz="6000" spc="-1" strike="noStrike">
                <a:solidFill>
                  <a:srgbClr val="000000"/>
                </a:solidFill>
                <a:uFill>
                  <a:solidFill>
                    <a:srgbClr val="ffffff"/>
                  </a:solidFill>
                </a:uFill>
                <a:latin typeface="Calibri Light"/>
              </a:rPr>
              <a:t>Click to edit Master title style</a:t>
            </a:r>
            <a:endParaRPr b="0" lang="en-US" sz="18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p>
            <a:pPr>
              <a:lnSpc>
                <a:spcPct val="100000"/>
              </a:lnSpc>
            </a:pPr>
            <a:r>
              <a:rPr b="0" lang="en-US" sz="1200" spc="-1" strike="noStrike">
                <a:solidFill>
                  <a:srgbClr val="8b8b8b"/>
                </a:solidFill>
                <a:uFill>
                  <a:solidFill>
                    <a:srgbClr val="ffffff"/>
                  </a:solidFill>
                </a:uFill>
                <a:latin typeface="Calibri"/>
              </a:rPr>
              <a:t>8/15/18</a:t>
            </a:r>
            <a:endParaRPr b="0" lang="en-US"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p>
            <a:endParaRPr b="0" lang="en-US"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p>
            <a:pPr algn="r">
              <a:lnSpc>
                <a:spcPct val="100000"/>
              </a:lnSpc>
            </a:pPr>
            <a:fld id="{799795F5-9CFB-437F-B804-7B1DF43CA50C}" type="slidenum">
              <a:rPr b="0" lang="en-US" sz="1200" spc="-1" strike="noStrike">
                <a:solidFill>
                  <a:srgbClr val="8b8b8b"/>
                </a:solidFill>
                <a:uFill>
                  <a:solidFill>
                    <a:srgbClr val="ffffff"/>
                  </a:solidFill>
                </a:uFill>
                <a:latin typeface="Calibri"/>
              </a:rPr>
              <a:t>9</a:t>
            </a:fld>
            <a:endParaRPr b="0" lang="en-US"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Click to edit the outline text format</a:t>
            </a:r>
            <a:endParaRPr b="0" lang="en-US" sz="28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Calibri"/>
              </a:rPr>
              <a:t>Second Outline Level</a:t>
            </a:r>
            <a:endParaRPr b="0" lang="en-US" sz="20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Calibri"/>
              </a:rPr>
              <a:t>Third Outline Level</a:t>
            </a:r>
            <a:endParaRPr b="0" lang="en-US" sz="1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Calibri"/>
              </a:rPr>
              <a:t>Fourth Outline Level</a:t>
            </a:r>
            <a:endParaRPr b="0" lang="en-US" sz="1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Fifth Outline Level</a:t>
            </a:r>
            <a:endParaRPr b="0" lang="en-US"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Sixth Outline Level</a:t>
            </a:r>
            <a:endParaRPr b="0" lang="en-US"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Seventh Outline Level</a:t>
            </a:r>
            <a:endParaRPr b="0" lang="en-US"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TextShape 1"/>
          <p:cNvSpPr txBox="1"/>
          <p:nvPr/>
        </p:nvSpPr>
        <p:spPr>
          <a:xfrm>
            <a:off x="1523880" y="1122480"/>
            <a:ext cx="9143640" cy="2387160"/>
          </a:xfrm>
          <a:prstGeom prst="rect">
            <a:avLst/>
          </a:prstGeom>
          <a:noFill/>
          <a:ln>
            <a:noFill/>
          </a:ln>
        </p:spPr>
        <p:txBody>
          <a:bodyPr anchor="b"/>
          <a:p>
            <a:pPr algn="ctr">
              <a:lnSpc>
                <a:spcPct val="100000"/>
              </a:lnSpc>
            </a:pPr>
            <a:r>
              <a:rPr b="0" lang="en-US" sz="6000" spc="-1" strike="noStrike">
                <a:solidFill>
                  <a:srgbClr val="000000"/>
                </a:solidFill>
                <a:uFill>
                  <a:solidFill>
                    <a:srgbClr val="ffffff"/>
                  </a:solidFill>
                </a:uFill>
                <a:latin typeface="Calibri Light"/>
              </a:rPr>
              <a:t>So, why is it called the </a:t>
            </a:r>
            <a:r>
              <a:rPr b="0" i="1" lang="en-US" sz="6000" spc="-1" strike="noStrike">
                <a:solidFill>
                  <a:srgbClr val="000000"/>
                </a:solidFill>
                <a:uFill>
                  <a:solidFill>
                    <a:srgbClr val="ffffff"/>
                  </a:solidFill>
                </a:uFill>
                <a:latin typeface="Calibri Light"/>
              </a:rPr>
              <a:t>Montserrat </a:t>
            </a:r>
            <a:r>
              <a:rPr b="0" lang="en-US" sz="6000" spc="-1" strike="noStrike">
                <a:solidFill>
                  <a:srgbClr val="000000"/>
                </a:solidFill>
                <a:uFill>
                  <a:solidFill>
                    <a:srgbClr val="ffffff"/>
                  </a:solidFill>
                </a:uFill>
                <a:latin typeface="Calibri Light"/>
              </a:rPr>
              <a:t>program, anyway?</a:t>
            </a:r>
            <a:endParaRPr b="0" lang="en-US" sz="1800" spc="-1" strike="noStrike">
              <a:solidFill>
                <a:srgbClr val="000000"/>
              </a:solidFill>
              <a:uFill>
                <a:solidFill>
                  <a:srgbClr val="ffffff"/>
                </a:solidFill>
              </a:uFill>
              <a:latin typeface="Calibri"/>
            </a:endParaRPr>
          </a:p>
        </p:txBody>
      </p:sp>
      <p:sp>
        <p:nvSpPr>
          <p:cNvPr id="40" name="TextShape 2"/>
          <p:cNvSpPr txBox="1"/>
          <p:nvPr/>
        </p:nvSpPr>
        <p:spPr>
          <a:xfrm>
            <a:off x="1523880" y="4385880"/>
            <a:ext cx="9143640" cy="871560"/>
          </a:xfrm>
          <a:prstGeom prst="rect">
            <a:avLst/>
          </a:prstGeom>
          <a:noFill/>
          <a:ln>
            <a:noFill/>
          </a:ln>
        </p:spPr>
        <p:txBody>
          <a:bodyPr/>
          <a:p>
            <a:pPr algn="ctr">
              <a:lnSpc>
                <a:spcPct val="100000"/>
              </a:lnSpc>
            </a:pPr>
            <a:r>
              <a:rPr b="0" lang="en-US" sz="2400" spc="-1" strike="noStrike">
                <a:solidFill>
                  <a:srgbClr val="000000"/>
                </a:solidFill>
                <a:uFill>
                  <a:solidFill>
                    <a:srgbClr val="ffffff"/>
                  </a:solidFill>
                </a:uFill>
                <a:latin typeface="Calibri"/>
              </a:rPr>
              <a:t>MONT 104N – August, 2018</a:t>
            </a:r>
            <a:endParaRPr b="0" lang="en-US" sz="32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TextShape 1"/>
          <p:cNvSpPr txBox="1"/>
          <p:nvPr/>
        </p:nvSpPr>
        <p:spPr>
          <a:xfrm>
            <a:off x="1523880" y="1744200"/>
            <a:ext cx="9143640" cy="4215960"/>
          </a:xfrm>
          <a:prstGeom prst="rect">
            <a:avLst/>
          </a:prstGeom>
          <a:noFill/>
          <a:ln>
            <a:noFill/>
          </a:ln>
        </p:spPr>
        <p:txBody>
          <a:bodyPr/>
          <a:p>
            <a:pPr>
              <a:lnSpc>
                <a:spcPct val="100000"/>
              </a:lnSpc>
            </a:pPr>
            <a:r>
              <a:rPr b="0" lang="en-US" sz="2400" spc="-1" strike="noStrike">
                <a:solidFill>
                  <a:srgbClr val="000000"/>
                </a:solidFill>
                <a:uFill>
                  <a:solidFill>
                    <a:srgbClr val="ffffff"/>
                  </a:solidFill>
                </a:uFill>
                <a:latin typeface="Calibri"/>
              </a:rPr>
              <a:t>“</a:t>
            </a:r>
            <a:r>
              <a:rPr b="0" lang="en-US" sz="2400" spc="-1" strike="noStrike">
                <a:solidFill>
                  <a:srgbClr val="000000"/>
                </a:solidFill>
                <a:uFill>
                  <a:solidFill>
                    <a:srgbClr val="ffffff"/>
                  </a:solidFill>
                </a:uFill>
                <a:latin typeface="Calibri"/>
              </a:rPr>
              <a:t>He continued his way to Montserrat thinking, as he usually did, of the achievements he was going to perform for the love of God.  Because his thoughts were fully occupied with exploits, such as those he had read in </a:t>
            </a:r>
            <a:r>
              <a:rPr b="0" i="1" lang="en-US" sz="2400" spc="-1" strike="noStrike">
                <a:solidFill>
                  <a:srgbClr val="000000"/>
                </a:solidFill>
                <a:uFill>
                  <a:solidFill>
                    <a:srgbClr val="ffffff"/>
                  </a:solidFill>
                </a:uFill>
                <a:latin typeface="Calibri"/>
              </a:rPr>
              <a:t>Amadis of Gaul</a:t>
            </a:r>
            <a:r>
              <a:rPr b="0" lang="en-US" sz="2400" spc="-1" strike="noStrike">
                <a:solidFill>
                  <a:srgbClr val="000000"/>
                </a:solidFill>
                <a:uFill>
                  <a:solidFill>
                    <a:srgbClr val="ffffff"/>
                  </a:solidFill>
                </a:uFill>
                <a:latin typeface="Calibri"/>
              </a:rPr>
              <a:t> and other like books, similar thoughts also came to mind.  He therefore determined to keep a night’s vigil over his arms; he would neither sit nor lie down, but would stand and kneel before the altar of Our Lady of Montserrat, where he had decided to set aside the garments he was wearing and clothe himself in the livery of Christ … [after consulting with a confessor] ...  he arranged to leave his mule behind and </a:t>
            </a:r>
            <a:r>
              <a:rPr b="0" i="1" lang="en-US" sz="2400" spc="-1" strike="noStrike">
                <a:solidFill>
                  <a:srgbClr val="000000"/>
                </a:solidFill>
                <a:uFill>
                  <a:solidFill>
                    <a:srgbClr val="ffffff"/>
                  </a:solidFill>
                </a:uFill>
                <a:latin typeface="Calibri"/>
              </a:rPr>
              <a:t>hang up his sword and dagger at Our Lady’s altar</a:t>
            </a:r>
            <a:r>
              <a:rPr b="0" lang="en-US" sz="2400" spc="-1" strike="noStrike">
                <a:solidFill>
                  <a:srgbClr val="000000"/>
                </a:solidFill>
                <a:uFill>
                  <a:solidFill>
                    <a:srgbClr val="ffffff"/>
                  </a:solidFill>
                </a:uFill>
                <a:latin typeface="Calibri"/>
              </a:rPr>
              <a:t> in the church ... ”   (emphasis added)       </a:t>
            </a:r>
            <a:endParaRPr b="0" lang="en-US" sz="32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Calibri"/>
              </a:rPr>
              <a:t>                           </a:t>
            </a:r>
            <a:r>
              <a:rPr b="0" i="1" lang="en-US" sz="2400" spc="-1" strike="noStrike">
                <a:solidFill>
                  <a:srgbClr val="000000"/>
                </a:solidFill>
                <a:uFill>
                  <a:solidFill>
                    <a:srgbClr val="ffffff"/>
                  </a:solidFill>
                </a:uFill>
                <a:latin typeface="Calibri"/>
              </a:rPr>
              <a:t>A Pilgrim’s Journey </a:t>
            </a:r>
            <a:r>
              <a:rPr b="0" lang="en-US" sz="2400" spc="-1" strike="noStrike">
                <a:solidFill>
                  <a:srgbClr val="000000"/>
                </a:solidFill>
                <a:uFill>
                  <a:solidFill>
                    <a:srgbClr val="ffffff"/>
                  </a:solidFill>
                </a:uFill>
                <a:latin typeface="Calibri"/>
              </a:rPr>
              <a:t>(Autobiography of Ignatius of Loyola)</a:t>
            </a:r>
            <a:endParaRPr b="0" lang="en-US" sz="3200" spc="-1" strike="noStrike">
              <a:solidFill>
                <a:srgbClr val="000000"/>
              </a:solidFill>
              <a:uFill>
                <a:solidFill>
                  <a:srgbClr val="ffffff"/>
                </a:solidFill>
              </a:uFill>
              <a:latin typeface="Arial"/>
            </a:endParaRPr>
          </a:p>
        </p:txBody>
      </p:sp>
      <p:sp>
        <p:nvSpPr>
          <p:cNvPr id="65" name="TextShape 2"/>
          <p:cNvSpPr txBox="1"/>
          <p:nvPr/>
        </p:nvSpPr>
        <p:spPr>
          <a:xfrm>
            <a:off x="1523880" y="440280"/>
            <a:ext cx="9143640" cy="998640"/>
          </a:xfrm>
          <a:prstGeom prst="rect">
            <a:avLst/>
          </a:prstGeom>
          <a:noFill/>
          <a:ln>
            <a:noFill/>
          </a:ln>
        </p:spPr>
        <p:txBody>
          <a:bodyPr anchor="b"/>
          <a:p>
            <a:pPr algn="ctr">
              <a:lnSpc>
                <a:spcPct val="100000"/>
              </a:lnSpc>
            </a:pPr>
            <a:r>
              <a:rPr b="0" lang="en-US" sz="6000" spc="-1" strike="noStrike">
                <a:solidFill>
                  <a:srgbClr val="000000"/>
                </a:solidFill>
                <a:uFill>
                  <a:solidFill>
                    <a:srgbClr val="ffffff"/>
                  </a:solidFill>
                </a:uFill>
                <a:latin typeface="Calibri Light"/>
              </a:rPr>
              <a:t>In his own words,</a:t>
            </a:r>
            <a:endParaRPr b="0" lang="en-US" sz="1800" spc="-1" strike="noStrike">
              <a:solidFill>
                <a:srgbClr val="000000"/>
              </a:solidFill>
              <a:uFill>
                <a:solidFill>
                  <a:srgbClr val="ffffff"/>
                </a:solidFill>
              </a:uFill>
              <a:latin typeface="Calibri"/>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TextShape 1"/>
          <p:cNvSpPr txBox="1"/>
          <p:nvPr/>
        </p:nvSpPr>
        <p:spPr>
          <a:xfrm>
            <a:off x="1303920" y="1405440"/>
            <a:ext cx="9888840" cy="50457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1523 – travels to Holy Land but is not allowed to stay there</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1524 – 1534 – study at universities in Alcala, then in Paris; earns a Master’s degree in Theology; he preaches and creates the </a:t>
            </a:r>
            <a:r>
              <a:rPr b="0" i="1" lang="en-US" sz="2400" spc="-1" strike="noStrike">
                <a:solidFill>
                  <a:srgbClr val="000000"/>
                </a:solidFill>
                <a:uFill>
                  <a:solidFill>
                    <a:srgbClr val="ffffff"/>
                  </a:solidFill>
                </a:uFill>
                <a:latin typeface="Calibri"/>
              </a:rPr>
              <a:t>Spiritual Exercises </a:t>
            </a:r>
            <a:r>
              <a:rPr b="0" lang="en-US" sz="2400" spc="-1" strike="noStrike">
                <a:solidFill>
                  <a:srgbClr val="000000"/>
                </a:solidFill>
                <a:uFill>
                  <a:solidFill>
                    <a:srgbClr val="ffffff"/>
                  </a:solidFill>
                </a:uFill>
                <a:latin typeface="Calibri"/>
              </a:rPr>
              <a:t>(various forms of which are offered through the Chaplain’s office at Holy Cross) drawing on his own conversion experience</a:t>
            </a:r>
            <a:r>
              <a:rPr b="0" i="1" lang="en-US" sz="24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1539 – Society of Jesus formed in Rome with six other young men including Saints Peter Faber and Francis Xavier</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1540 – Pope Paul III formally approves the Society, which then expands rapidly</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1541 – Francis Xavier’s mission to India and Japan begins; he dies 1552 waiting to travel to China</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1548 – First Jesuit College established at Messina in Sicily, and secondary and higher education thereafter becomes the Jesuits’ primary mission</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1556 – Ignatius dies in Rome</a:t>
            </a:r>
            <a:endParaRPr b="0" lang="en-US" sz="3200" spc="-1" strike="noStrike">
              <a:solidFill>
                <a:srgbClr val="000000"/>
              </a:solidFill>
              <a:uFill>
                <a:solidFill>
                  <a:srgbClr val="ffffff"/>
                </a:solidFill>
              </a:uFill>
              <a:latin typeface="Arial"/>
            </a:endParaRPr>
          </a:p>
          <a:p>
            <a:pPr>
              <a:lnSpc>
                <a:spcPct val="100000"/>
              </a:lnSpc>
            </a:pPr>
            <a:endParaRPr b="0" lang="en-US" sz="3200" spc="-1" strike="noStrike">
              <a:solidFill>
                <a:srgbClr val="000000"/>
              </a:solidFill>
              <a:uFill>
                <a:solidFill>
                  <a:srgbClr val="ffffff"/>
                </a:solidFill>
              </a:uFill>
              <a:latin typeface="Arial"/>
            </a:endParaRPr>
          </a:p>
        </p:txBody>
      </p:sp>
      <p:sp>
        <p:nvSpPr>
          <p:cNvPr id="67" name="TextShape 2"/>
          <p:cNvSpPr txBox="1"/>
          <p:nvPr/>
        </p:nvSpPr>
        <p:spPr>
          <a:xfrm>
            <a:off x="1523880" y="440280"/>
            <a:ext cx="9143640" cy="711000"/>
          </a:xfrm>
          <a:prstGeom prst="rect">
            <a:avLst/>
          </a:prstGeom>
          <a:noFill/>
          <a:ln>
            <a:noFill/>
          </a:ln>
        </p:spPr>
        <p:txBody>
          <a:bodyPr anchor="b"/>
          <a:p>
            <a:pPr algn="ctr">
              <a:lnSpc>
                <a:spcPct val="100000"/>
              </a:lnSpc>
            </a:pPr>
            <a:r>
              <a:rPr b="0" lang="en-US" sz="6000" spc="-1" strike="noStrike">
                <a:solidFill>
                  <a:srgbClr val="000000"/>
                </a:solidFill>
                <a:uFill>
                  <a:solidFill>
                    <a:srgbClr val="ffffff"/>
                  </a:solidFill>
                </a:uFill>
                <a:latin typeface="Calibri Light"/>
              </a:rPr>
              <a:t>Ignatius’ later life</a:t>
            </a:r>
            <a:endParaRPr b="0" lang="en-US" sz="1800" spc="-1" strike="noStrike">
              <a:solidFill>
                <a:srgbClr val="000000"/>
              </a:solidFill>
              <a:uFill>
                <a:solidFill>
                  <a:srgbClr val="ffffff"/>
                </a:solidFill>
              </a:uFill>
              <a:latin typeface="Calibri"/>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TextShape 1"/>
          <p:cNvSpPr txBox="1"/>
          <p:nvPr/>
        </p:nvSpPr>
        <p:spPr>
          <a:xfrm>
            <a:off x="1303920" y="2184480"/>
            <a:ext cx="9888840" cy="4046760"/>
          </a:xfrm>
          <a:prstGeom prst="rect">
            <a:avLst/>
          </a:prstGeom>
          <a:noFill/>
          <a:ln>
            <a:noFill/>
          </a:ln>
        </p:spPr>
        <p:txBody>
          <a:bodyPr/>
          <a:p>
            <a:pPr>
              <a:lnSpc>
                <a:spcPct val="100000"/>
              </a:lnSpc>
            </a:pPr>
            <a:r>
              <a:rPr b="0" lang="en-US" sz="3600" spc="-1" strike="noStrike">
                <a:solidFill>
                  <a:srgbClr val="000000"/>
                </a:solidFill>
                <a:uFill>
                  <a:solidFill>
                    <a:srgbClr val="ffffff"/>
                  </a:solidFill>
                </a:uFill>
                <a:latin typeface="Calibri"/>
              </a:rPr>
              <a:t>Following the way that Ignatius’ experience at Montserrat marked the turning point to his later life, we hope that, at least for some of you, the experiences you have in the Montserrat program this year will help you to identify </a:t>
            </a:r>
            <a:endParaRPr b="0" lang="en-US" sz="3200" spc="-1" strike="noStrike">
              <a:solidFill>
                <a:srgbClr val="000000"/>
              </a:solidFill>
              <a:uFill>
                <a:solidFill>
                  <a:srgbClr val="ffffff"/>
                </a:solidFill>
              </a:uFill>
              <a:latin typeface="Arial"/>
            </a:endParaRPr>
          </a:p>
          <a:p>
            <a:pPr marL="571680" indent="-571320">
              <a:lnSpc>
                <a:spcPct val="100000"/>
              </a:lnSpc>
              <a:buClr>
                <a:srgbClr val="000000"/>
              </a:buClr>
              <a:buFont typeface="Arial"/>
              <a:buChar char="•"/>
            </a:pPr>
            <a:r>
              <a:rPr b="0" lang="en-US" sz="3600" spc="-1" strike="noStrike">
                <a:solidFill>
                  <a:srgbClr val="000000"/>
                </a:solidFill>
                <a:uFill>
                  <a:solidFill>
                    <a:srgbClr val="ffffff"/>
                  </a:solidFill>
                </a:uFill>
                <a:latin typeface="Calibri"/>
              </a:rPr>
              <a:t>the ways you will spend the rest of your time at the College, and </a:t>
            </a:r>
            <a:endParaRPr b="0" lang="en-US" sz="3200" spc="-1" strike="noStrike">
              <a:solidFill>
                <a:srgbClr val="000000"/>
              </a:solidFill>
              <a:uFill>
                <a:solidFill>
                  <a:srgbClr val="ffffff"/>
                </a:solidFill>
              </a:uFill>
              <a:latin typeface="Arial"/>
            </a:endParaRPr>
          </a:p>
          <a:p>
            <a:pPr marL="571680" indent="-571320">
              <a:lnSpc>
                <a:spcPct val="100000"/>
              </a:lnSpc>
              <a:buClr>
                <a:srgbClr val="000000"/>
              </a:buClr>
              <a:buFont typeface="Arial"/>
              <a:buChar char="•"/>
            </a:pPr>
            <a:r>
              <a:rPr b="0" lang="en-US" sz="3600" spc="-1" strike="noStrike">
                <a:solidFill>
                  <a:srgbClr val="000000"/>
                </a:solidFill>
                <a:uFill>
                  <a:solidFill>
                    <a:srgbClr val="ffffff"/>
                  </a:solidFill>
                </a:uFill>
                <a:latin typeface="Calibri"/>
              </a:rPr>
              <a:t>what your life’s work will be.</a:t>
            </a:r>
            <a:endParaRPr b="0" lang="en-US" sz="3200" spc="-1" strike="noStrike">
              <a:solidFill>
                <a:srgbClr val="000000"/>
              </a:solidFill>
              <a:uFill>
                <a:solidFill>
                  <a:srgbClr val="ffffff"/>
                </a:solidFill>
              </a:uFill>
              <a:latin typeface="Arial"/>
            </a:endParaRPr>
          </a:p>
        </p:txBody>
      </p:sp>
      <p:sp>
        <p:nvSpPr>
          <p:cNvPr id="69" name="TextShape 2"/>
          <p:cNvSpPr txBox="1"/>
          <p:nvPr/>
        </p:nvSpPr>
        <p:spPr>
          <a:xfrm>
            <a:off x="1523880" y="440280"/>
            <a:ext cx="9143640" cy="711000"/>
          </a:xfrm>
          <a:prstGeom prst="rect">
            <a:avLst/>
          </a:prstGeom>
          <a:noFill/>
          <a:ln>
            <a:noFill/>
          </a:ln>
        </p:spPr>
        <p:txBody>
          <a:bodyPr anchor="b"/>
          <a:p>
            <a:pPr algn="ctr">
              <a:lnSpc>
                <a:spcPct val="100000"/>
              </a:lnSpc>
            </a:pPr>
            <a:r>
              <a:rPr b="0" lang="en-US" sz="6000" spc="-1" strike="noStrike">
                <a:solidFill>
                  <a:srgbClr val="000000"/>
                </a:solidFill>
                <a:uFill>
                  <a:solidFill>
                    <a:srgbClr val="ffffff"/>
                  </a:solidFill>
                </a:uFill>
                <a:latin typeface="Calibri Light"/>
              </a:rPr>
              <a:t>Montserrat at Holy Cross</a:t>
            </a:r>
            <a:endParaRPr b="0" lang="en-US" sz="1800" spc="-1" strike="noStrike">
              <a:solidFill>
                <a:srgbClr val="000000"/>
              </a:solidFill>
              <a:uFill>
                <a:solidFill>
                  <a:srgbClr val="ffffff"/>
                </a:solidFill>
              </a:uFill>
              <a:latin typeface="Calibri"/>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TextShape 1"/>
          <p:cNvSpPr txBox="1"/>
          <p:nvPr/>
        </p:nvSpPr>
        <p:spPr>
          <a:xfrm>
            <a:off x="1202400" y="1862640"/>
            <a:ext cx="9786960" cy="4554720"/>
          </a:xfrm>
          <a:prstGeom prst="rect">
            <a:avLst/>
          </a:prstGeom>
          <a:noFill/>
          <a:ln>
            <a:noFill/>
          </a:ln>
        </p:spPr>
        <p:txBody>
          <a:bodyPr/>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A line in the cheesy 1980’s Beach Boys song </a:t>
            </a:r>
            <a:r>
              <a:rPr b="0" i="1" lang="en-US" sz="3200" spc="-1" strike="noStrike">
                <a:solidFill>
                  <a:srgbClr val="000000"/>
                </a:solidFill>
                <a:uFill>
                  <a:solidFill>
                    <a:srgbClr val="ffffff"/>
                  </a:solidFill>
                </a:uFill>
                <a:latin typeface="Calibri"/>
              </a:rPr>
              <a:t>Kokomo </a:t>
            </a:r>
            <a:r>
              <a:rPr b="0" lang="en-US" sz="3200" spc="-1" strike="noStrike">
                <a:solidFill>
                  <a:srgbClr val="000000"/>
                </a:solidFill>
                <a:uFill>
                  <a:solidFill>
                    <a:srgbClr val="ffffff"/>
                  </a:solidFill>
                </a:uFill>
                <a:latin typeface="Calibri"/>
              </a:rPr>
              <a:t>“ … that Montserrat mystique ... ”</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A Caribbean island (what the Beach Boys were referring to) – site of a major volcanic eruption in 1995</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A town on the North Shore of Massachusetts</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A (somewhat uncommon) woman’s name in Spain and Latin America </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The first-year seminar program at Holy Cross</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But what’s the connection?  Where does it come from?</a:t>
            </a:r>
            <a:endParaRPr b="0" lang="en-US" sz="3200" spc="-1" strike="noStrike">
              <a:solidFill>
                <a:srgbClr val="000000"/>
              </a:solidFill>
              <a:uFill>
                <a:solidFill>
                  <a:srgbClr val="ffffff"/>
                </a:solidFill>
              </a:uFill>
              <a:latin typeface="Arial"/>
            </a:endParaRPr>
          </a:p>
        </p:txBody>
      </p:sp>
      <p:sp>
        <p:nvSpPr>
          <p:cNvPr id="42" name="TextShape 2"/>
          <p:cNvSpPr txBox="1"/>
          <p:nvPr/>
        </p:nvSpPr>
        <p:spPr>
          <a:xfrm>
            <a:off x="1523880" y="237240"/>
            <a:ext cx="9143640" cy="1235880"/>
          </a:xfrm>
          <a:prstGeom prst="rect">
            <a:avLst/>
          </a:prstGeom>
          <a:noFill/>
          <a:ln>
            <a:noFill/>
          </a:ln>
        </p:spPr>
        <p:txBody>
          <a:bodyPr anchor="b"/>
          <a:p>
            <a:pPr algn="ctr">
              <a:lnSpc>
                <a:spcPct val="100000"/>
              </a:lnSpc>
            </a:pPr>
            <a:r>
              <a:rPr b="0" i="1" lang="en-US" sz="6000" spc="-1" strike="noStrike">
                <a:solidFill>
                  <a:srgbClr val="000000"/>
                </a:solidFill>
                <a:uFill>
                  <a:solidFill>
                    <a:srgbClr val="ffffff"/>
                  </a:solidFill>
                </a:uFill>
                <a:latin typeface="Calibri Light"/>
              </a:rPr>
              <a:t>Montserrats</a:t>
            </a:r>
            <a:r>
              <a:rPr b="0" lang="en-US" sz="6000" spc="-1" strike="noStrike">
                <a:solidFill>
                  <a:srgbClr val="000000"/>
                </a:solidFill>
                <a:uFill>
                  <a:solidFill>
                    <a:srgbClr val="ffffff"/>
                  </a:solidFill>
                </a:uFill>
                <a:latin typeface="Calibri Light"/>
              </a:rPr>
              <a:t> you may know</a:t>
            </a:r>
            <a:endParaRPr b="0" lang="en-US" sz="1800" spc="-1" strike="noStrike">
              <a:solidFill>
                <a:srgbClr val="000000"/>
              </a:solidFill>
              <a:uFill>
                <a:solidFill>
                  <a:srgbClr val="ffffff"/>
                </a:solidFill>
              </a:uFill>
              <a:latin typeface="Calibri"/>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TextShape 1"/>
          <p:cNvSpPr txBox="1"/>
          <p:nvPr/>
        </p:nvSpPr>
        <p:spPr>
          <a:xfrm>
            <a:off x="660240" y="491040"/>
            <a:ext cx="10803240" cy="981720"/>
          </a:xfrm>
          <a:prstGeom prst="rect">
            <a:avLst/>
          </a:prstGeom>
          <a:noFill/>
          <a:ln>
            <a:noFill/>
          </a:ln>
        </p:spPr>
        <p:txBody>
          <a:bodyPr anchor="b"/>
          <a:p>
            <a:pPr algn="ctr">
              <a:lnSpc>
                <a:spcPct val="100000"/>
              </a:lnSpc>
            </a:pPr>
            <a:r>
              <a:rPr b="0" lang="en-US" sz="4800" spc="-1" strike="noStrike">
                <a:solidFill>
                  <a:srgbClr val="000000"/>
                </a:solidFill>
                <a:uFill>
                  <a:solidFill>
                    <a:srgbClr val="ffffff"/>
                  </a:solidFill>
                </a:uFill>
                <a:latin typeface="Calibri Light"/>
              </a:rPr>
              <a:t>The name comes from this special place </a:t>
            </a:r>
            <a:endParaRPr b="0" lang="en-US" sz="1800" spc="-1" strike="noStrike">
              <a:solidFill>
                <a:srgbClr val="000000"/>
              </a:solidFill>
              <a:uFill>
                <a:solidFill>
                  <a:srgbClr val="ffffff"/>
                </a:solidFill>
              </a:uFill>
              <a:latin typeface="Calibri"/>
            </a:endParaRPr>
          </a:p>
        </p:txBody>
      </p:sp>
      <p:sp>
        <p:nvSpPr>
          <p:cNvPr id="44" name="TextShape 2"/>
          <p:cNvSpPr txBox="1"/>
          <p:nvPr/>
        </p:nvSpPr>
        <p:spPr>
          <a:xfrm>
            <a:off x="1523880" y="4385880"/>
            <a:ext cx="9143640" cy="871560"/>
          </a:xfrm>
          <a:prstGeom prst="rect">
            <a:avLst/>
          </a:prstGeom>
          <a:noFill/>
          <a:ln>
            <a:noFill/>
          </a:ln>
        </p:spPr>
        <p:txBody>
          <a:bodyPr/>
          <a:p>
            <a:pPr algn="ctr"/>
            <a:endParaRPr b="0" lang="en-US" sz="3200" spc="-1" strike="noStrike">
              <a:solidFill>
                <a:srgbClr val="000000"/>
              </a:solidFill>
              <a:uFill>
                <a:solidFill>
                  <a:srgbClr val="ffffff"/>
                </a:solidFill>
              </a:uFill>
              <a:latin typeface="Arial"/>
            </a:endParaRPr>
          </a:p>
        </p:txBody>
      </p:sp>
      <p:pic>
        <p:nvPicPr>
          <p:cNvPr id="45" name="Picture 4" descr=""/>
          <p:cNvPicPr/>
          <p:nvPr/>
        </p:nvPicPr>
        <p:blipFill>
          <a:blip r:embed="rId1"/>
          <a:stretch/>
        </p:blipFill>
        <p:spPr>
          <a:xfrm>
            <a:off x="2438280" y="1794960"/>
            <a:ext cx="7302240" cy="399600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TextShape 1"/>
          <p:cNvSpPr txBox="1"/>
          <p:nvPr/>
        </p:nvSpPr>
        <p:spPr>
          <a:xfrm>
            <a:off x="660240" y="491040"/>
            <a:ext cx="10803240" cy="981720"/>
          </a:xfrm>
          <a:prstGeom prst="rect">
            <a:avLst/>
          </a:prstGeom>
          <a:noFill/>
          <a:ln>
            <a:noFill/>
          </a:ln>
        </p:spPr>
        <p:txBody>
          <a:bodyPr anchor="b"/>
          <a:p>
            <a:pPr algn="ctr">
              <a:lnSpc>
                <a:spcPct val="100000"/>
              </a:lnSpc>
            </a:pPr>
            <a:r>
              <a:rPr b="0" lang="en-US" sz="6000" spc="-1" strike="noStrike">
                <a:solidFill>
                  <a:srgbClr val="000000"/>
                </a:solidFill>
                <a:uFill>
                  <a:solidFill>
                    <a:srgbClr val="ffffff"/>
                  </a:solidFill>
                </a:uFill>
                <a:latin typeface="Calibri Light"/>
              </a:rPr>
              <a:t>An extraordinary mountain in Spain </a:t>
            </a:r>
            <a:endParaRPr b="0" lang="en-US" sz="1800" spc="-1" strike="noStrike">
              <a:solidFill>
                <a:srgbClr val="000000"/>
              </a:solidFill>
              <a:uFill>
                <a:solidFill>
                  <a:srgbClr val="ffffff"/>
                </a:solidFill>
              </a:uFill>
              <a:latin typeface="Calibri"/>
            </a:endParaRPr>
          </a:p>
        </p:txBody>
      </p:sp>
      <p:sp>
        <p:nvSpPr>
          <p:cNvPr id="47" name="TextShape 2"/>
          <p:cNvSpPr txBox="1"/>
          <p:nvPr/>
        </p:nvSpPr>
        <p:spPr>
          <a:xfrm>
            <a:off x="1523880" y="4385880"/>
            <a:ext cx="9143640" cy="871560"/>
          </a:xfrm>
          <a:prstGeom prst="rect">
            <a:avLst/>
          </a:prstGeom>
          <a:noFill/>
          <a:ln>
            <a:noFill/>
          </a:ln>
        </p:spPr>
        <p:txBody>
          <a:bodyPr/>
          <a:p>
            <a:pPr algn="ctr"/>
            <a:endParaRPr b="0" lang="en-US" sz="3200" spc="-1" strike="noStrike">
              <a:solidFill>
                <a:srgbClr val="000000"/>
              </a:solidFill>
              <a:uFill>
                <a:solidFill>
                  <a:srgbClr val="ffffff"/>
                </a:solidFill>
              </a:uFill>
              <a:latin typeface="Arial"/>
            </a:endParaRPr>
          </a:p>
        </p:txBody>
      </p:sp>
      <p:pic>
        <p:nvPicPr>
          <p:cNvPr id="48" name="Picture 3" descr=""/>
          <p:cNvPicPr/>
          <p:nvPr/>
        </p:nvPicPr>
        <p:blipFill>
          <a:blip r:embed="rId1"/>
          <a:stretch/>
        </p:blipFill>
        <p:spPr>
          <a:xfrm>
            <a:off x="1028880" y="1761120"/>
            <a:ext cx="10058040" cy="387720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TextShape 1"/>
          <p:cNvSpPr txBox="1"/>
          <p:nvPr/>
        </p:nvSpPr>
        <p:spPr>
          <a:xfrm>
            <a:off x="660240" y="491040"/>
            <a:ext cx="10803240" cy="981720"/>
          </a:xfrm>
          <a:prstGeom prst="rect">
            <a:avLst/>
          </a:prstGeom>
          <a:noFill/>
          <a:ln>
            <a:noFill/>
          </a:ln>
        </p:spPr>
        <p:txBody>
          <a:bodyPr anchor="b"/>
          <a:p>
            <a:pPr algn="ctr">
              <a:lnSpc>
                <a:spcPct val="100000"/>
              </a:lnSpc>
            </a:pPr>
            <a:r>
              <a:rPr b="0" lang="en-US" sz="6000" spc="-1" strike="noStrike">
                <a:solidFill>
                  <a:srgbClr val="000000"/>
                </a:solidFill>
                <a:uFill>
                  <a:solidFill>
                    <a:srgbClr val="ffffff"/>
                  </a:solidFill>
                </a:uFill>
                <a:latin typeface="Calibri Light"/>
              </a:rPr>
              <a:t>Site of an old Benedictine monastery </a:t>
            </a:r>
            <a:endParaRPr b="0" lang="en-US" sz="1800" spc="-1" strike="noStrike">
              <a:solidFill>
                <a:srgbClr val="000000"/>
              </a:solidFill>
              <a:uFill>
                <a:solidFill>
                  <a:srgbClr val="ffffff"/>
                </a:solidFill>
              </a:uFill>
              <a:latin typeface="Calibri"/>
            </a:endParaRPr>
          </a:p>
        </p:txBody>
      </p:sp>
      <p:sp>
        <p:nvSpPr>
          <p:cNvPr id="50" name="TextShape 2"/>
          <p:cNvSpPr txBox="1"/>
          <p:nvPr/>
        </p:nvSpPr>
        <p:spPr>
          <a:xfrm>
            <a:off x="1523880" y="4385880"/>
            <a:ext cx="9143640" cy="871560"/>
          </a:xfrm>
          <a:prstGeom prst="rect">
            <a:avLst/>
          </a:prstGeom>
          <a:noFill/>
          <a:ln>
            <a:noFill/>
          </a:ln>
        </p:spPr>
        <p:txBody>
          <a:bodyPr/>
          <a:p>
            <a:pPr algn="ctr"/>
            <a:endParaRPr b="0" lang="en-US" sz="3200" spc="-1" strike="noStrike">
              <a:solidFill>
                <a:srgbClr val="000000"/>
              </a:solidFill>
              <a:uFill>
                <a:solidFill>
                  <a:srgbClr val="ffffff"/>
                </a:solidFill>
              </a:uFill>
              <a:latin typeface="Arial"/>
            </a:endParaRPr>
          </a:p>
        </p:txBody>
      </p:sp>
      <p:pic>
        <p:nvPicPr>
          <p:cNvPr id="51" name="Picture 4" descr=""/>
          <p:cNvPicPr/>
          <p:nvPr/>
        </p:nvPicPr>
        <p:blipFill>
          <a:blip r:embed="rId1"/>
          <a:stretch/>
        </p:blipFill>
        <p:spPr>
          <a:xfrm>
            <a:off x="1761120" y="1676520"/>
            <a:ext cx="8652600" cy="451584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TextShape 1"/>
          <p:cNvSpPr txBox="1"/>
          <p:nvPr/>
        </p:nvSpPr>
        <p:spPr>
          <a:xfrm>
            <a:off x="660240" y="491040"/>
            <a:ext cx="10803240" cy="795600"/>
          </a:xfrm>
          <a:prstGeom prst="rect">
            <a:avLst/>
          </a:prstGeom>
          <a:noFill/>
          <a:ln>
            <a:noFill/>
          </a:ln>
        </p:spPr>
        <p:txBody>
          <a:bodyPr anchor="b"/>
          <a:p>
            <a:pPr algn="ctr">
              <a:lnSpc>
                <a:spcPct val="100000"/>
              </a:lnSpc>
            </a:pPr>
            <a:r>
              <a:rPr b="0" lang="en-US" sz="6000" spc="-1" strike="noStrike">
                <a:solidFill>
                  <a:srgbClr val="000000"/>
                </a:solidFill>
                <a:uFill>
                  <a:solidFill>
                    <a:srgbClr val="ffffff"/>
                  </a:solidFill>
                </a:uFill>
                <a:latin typeface="Calibri Light"/>
              </a:rPr>
              <a:t>Home of a beloved Madonna </a:t>
            </a:r>
            <a:endParaRPr b="0" lang="en-US" sz="1800" spc="-1" strike="noStrike">
              <a:solidFill>
                <a:srgbClr val="000000"/>
              </a:solidFill>
              <a:uFill>
                <a:solidFill>
                  <a:srgbClr val="ffffff"/>
                </a:solidFill>
              </a:uFill>
              <a:latin typeface="Calibri"/>
            </a:endParaRPr>
          </a:p>
        </p:txBody>
      </p:sp>
      <p:sp>
        <p:nvSpPr>
          <p:cNvPr id="53" name="TextShape 2"/>
          <p:cNvSpPr txBox="1"/>
          <p:nvPr/>
        </p:nvSpPr>
        <p:spPr>
          <a:xfrm>
            <a:off x="1523880" y="4385880"/>
            <a:ext cx="9143640" cy="871560"/>
          </a:xfrm>
          <a:prstGeom prst="rect">
            <a:avLst/>
          </a:prstGeom>
          <a:noFill/>
          <a:ln>
            <a:noFill/>
          </a:ln>
        </p:spPr>
        <p:txBody>
          <a:bodyPr/>
          <a:p>
            <a:pPr algn="ctr"/>
            <a:endParaRPr b="0" lang="en-US" sz="3200" spc="-1" strike="noStrike">
              <a:solidFill>
                <a:srgbClr val="000000"/>
              </a:solidFill>
              <a:uFill>
                <a:solidFill>
                  <a:srgbClr val="ffffff"/>
                </a:solidFill>
              </a:uFill>
              <a:latin typeface="Arial"/>
            </a:endParaRPr>
          </a:p>
        </p:txBody>
      </p:sp>
      <p:pic>
        <p:nvPicPr>
          <p:cNvPr id="54" name="Picture 3" descr=""/>
          <p:cNvPicPr/>
          <p:nvPr/>
        </p:nvPicPr>
        <p:blipFill>
          <a:blip r:embed="rId1"/>
          <a:stretch/>
        </p:blipFill>
        <p:spPr>
          <a:xfrm>
            <a:off x="4030200" y="1473120"/>
            <a:ext cx="3996000" cy="511344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extShape 1"/>
          <p:cNvSpPr txBox="1"/>
          <p:nvPr/>
        </p:nvSpPr>
        <p:spPr>
          <a:xfrm>
            <a:off x="660240" y="491040"/>
            <a:ext cx="10803240" cy="795600"/>
          </a:xfrm>
          <a:prstGeom prst="rect">
            <a:avLst/>
          </a:prstGeom>
          <a:noFill/>
          <a:ln>
            <a:noFill/>
          </a:ln>
        </p:spPr>
        <p:txBody>
          <a:bodyPr anchor="b"/>
          <a:p>
            <a:pPr algn="ctr">
              <a:lnSpc>
                <a:spcPct val="100000"/>
              </a:lnSpc>
            </a:pPr>
            <a:r>
              <a:rPr b="0" lang="en-US" sz="6000" spc="-1" strike="noStrike">
                <a:solidFill>
                  <a:srgbClr val="000000"/>
                </a:solidFill>
                <a:uFill>
                  <a:solidFill>
                    <a:srgbClr val="ffffff"/>
                  </a:solidFill>
                </a:uFill>
                <a:latin typeface="Calibri Light"/>
              </a:rPr>
              <a:t>Location – just northwest of Barcelona </a:t>
            </a:r>
            <a:endParaRPr b="0" lang="en-US" sz="1800" spc="-1" strike="noStrike">
              <a:solidFill>
                <a:srgbClr val="000000"/>
              </a:solidFill>
              <a:uFill>
                <a:solidFill>
                  <a:srgbClr val="ffffff"/>
                </a:solidFill>
              </a:uFill>
              <a:latin typeface="Calibri"/>
            </a:endParaRPr>
          </a:p>
        </p:txBody>
      </p:sp>
      <p:sp>
        <p:nvSpPr>
          <p:cNvPr id="56" name="TextShape 2"/>
          <p:cNvSpPr txBox="1"/>
          <p:nvPr/>
        </p:nvSpPr>
        <p:spPr>
          <a:xfrm>
            <a:off x="1523880" y="4385880"/>
            <a:ext cx="9143640" cy="871560"/>
          </a:xfrm>
          <a:prstGeom prst="rect">
            <a:avLst/>
          </a:prstGeom>
          <a:noFill/>
          <a:ln>
            <a:noFill/>
          </a:ln>
        </p:spPr>
        <p:txBody>
          <a:bodyPr/>
          <a:p>
            <a:pPr algn="ctr"/>
            <a:endParaRPr b="0" lang="en-US" sz="3200" spc="-1" strike="noStrike">
              <a:solidFill>
                <a:srgbClr val="000000"/>
              </a:solidFill>
              <a:uFill>
                <a:solidFill>
                  <a:srgbClr val="ffffff"/>
                </a:solidFill>
              </a:uFill>
              <a:latin typeface="Arial"/>
            </a:endParaRPr>
          </a:p>
        </p:txBody>
      </p:sp>
      <p:pic>
        <p:nvPicPr>
          <p:cNvPr id="57" name="Picture 4" descr=""/>
          <p:cNvPicPr/>
          <p:nvPr/>
        </p:nvPicPr>
        <p:blipFill>
          <a:blip r:embed="rId1"/>
          <a:stretch/>
        </p:blipFill>
        <p:spPr>
          <a:xfrm>
            <a:off x="524880" y="2328480"/>
            <a:ext cx="4804560" cy="3123720"/>
          </a:xfrm>
          <a:prstGeom prst="rect">
            <a:avLst/>
          </a:prstGeom>
          <a:ln>
            <a:noFill/>
          </a:ln>
        </p:spPr>
      </p:pic>
      <p:pic>
        <p:nvPicPr>
          <p:cNvPr id="58" name="Picture 5" descr=""/>
          <p:cNvPicPr/>
          <p:nvPr/>
        </p:nvPicPr>
        <p:blipFill>
          <a:blip r:embed="rId2"/>
          <a:stretch/>
        </p:blipFill>
        <p:spPr>
          <a:xfrm>
            <a:off x="5621760" y="2853360"/>
            <a:ext cx="5841720" cy="207396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TextShape 1"/>
          <p:cNvSpPr txBox="1"/>
          <p:nvPr/>
        </p:nvSpPr>
        <p:spPr>
          <a:xfrm>
            <a:off x="1202400" y="2861640"/>
            <a:ext cx="9786960" cy="3555720"/>
          </a:xfrm>
          <a:prstGeom prst="rect">
            <a:avLst/>
          </a:prstGeom>
          <a:noFill/>
          <a:ln>
            <a:noFill/>
          </a:ln>
        </p:spPr>
        <p:txBody>
          <a:bodyPr/>
          <a:p>
            <a:pPr>
              <a:lnSpc>
                <a:spcPct val="100000"/>
              </a:lnSpc>
            </a:pPr>
            <a:r>
              <a:rPr b="0" lang="en-US" sz="3200" spc="-1" strike="noStrike">
                <a:solidFill>
                  <a:srgbClr val="000000"/>
                </a:solidFill>
                <a:uFill>
                  <a:solidFill>
                    <a:srgbClr val="ffffff"/>
                  </a:solidFill>
                </a:uFill>
                <a:latin typeface="Calibri"/>
              </a:rPr>
              <a:t>But </a:t>
            </a:r>
            <a:r>
              <a:rPr b="0" i="1" lang="en-US" sz="3200" spc="-1" strike="noStrike">
                <a:solidFill>
                  <a:srgbClr val="000000"/>
                </a:solidFill>
                <a:uFill>
                  <a:solidFill>
                    <a:srgbClr val="ffffff"/>
                  </a:solidFill>
                </a:uFill>
                <a:latin typeface="Calibri"/>
              </a:rPr>
              <a:t>most importantly </a:t>
            </a:r>
            <a:r>
              <a:rPr b="0" lang="en-US" sz="3200" spc="-1" strike="noStrike">
                <a:solidFill>
                  <a:srgbClr val="000000"/>
                </a:solidFill>
                <a:uFill>
                  <a:solidFill>
                    <a:srgbClr val="ffffff"/>
                  </a:solidFill>
                </a:uFill>
                <a:latin typeface="Calibri"/>
              </a:rPr>
              <a:t>for Holy Cross, the mountain and monastery of Montserrat was also the site of a turning point in the life of St. Ignatius Loyola, the founder and first Superior General of the Society of Jesus -- the Jesuit order of religious (priests and brothers) who founded and maintain this college.</a:t>
            </a:r>
            <a:endParaRPr b="0" lang="en-US" sz="3200" spc="-1" strike="noStrike">
              <a:solidFill>
                <a:srgbClr val="000000"/>
              </a:solidFill>
              <a:uFill>
                <a:solidFill>
                  <a:srgbClr val="ffffff"/>
                </a:solidFill>
              </a:uFill>
              <a:latin typeface="Arial"/>
            </a:endParaRPr>
          </a:p>
        </p:txBody>
      </p:sp>
      <p:sp>
        <p:nvSpPr>
          <p:cNvPr id="60" name="TextShape 2"/>
          <p:cNvSpPr txBox="1"/>
          <p:nvPr/>
        </p:nvSpPr>
        <p:spPr>
          <a:xfrm>
            <a:off x="1523880" y="237240"/>
            <a:ext cx="9143640" cy="1235880"/>
          </a:xfrm>
          <a:prstGeom prst="rect">
            <a:avLst/>
          </a:prstGeom>
          <a:noFill/>
          <a:ln>
            <a:noFill/>
          </a:ln>
        </p:spPr>
        <p:txBody>
          <a:bodyPr anchor="b"/>
          <a:p>
            <a:pPr algn="ctr">
              <a:lnSpc>
                <a:spcPct val="100000"/>
              </a:lnSpc>
            </a:pPr>
            <a:r>
              <a:rPr b="0" lang="en-US" sz="6000" spc="-1" strike="noStrike">
                <a:solidFill>
                  <a:srgbClr val="000000"/>
                </a:solidFill>
                <a:uFill>
                  <a:solidFill>
                    <a:srgbClr val="ffffff"/>
                  </a:solidFill>
                </a:uFill>
                <a:latin typeface="Calibri Light"/>
              </a:rPr>
              <a:t>And a turning point</a:t>
            </a:r>
            <a:endParaRPr b="0" lang="en-US" sz="1800" spc="-1" strike="noStrike">
              <a:solidFill>
                <a:srgbClr val="000000"/>
              </a:solidFill>
              <a:uFill>
                <a:solidFill>
                  <a:srgbClr val="ffffff"/>
                </a:solidFill>
              </a:uFill>
              <a:latin typeface="Calibri"/>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TextShape 1"/>
          <p:cNvSpPr txBox="1"/>
          <p:nvPr/>
        </p:nvSpPr>
        <p:spPr>
          <a:xfrm>
            <a:off x="541800" y="1591560"/>
            <a:ext cx="10125720" cy="4893480"/>
          </a:xfrm>
          <a:prstGeom prst="rect">
            <a:avLst/>
          </a:prstGeom>
          <a:noFill/>
          <a:ln>
            <a:noFill/>
          </a:ln>
        </p:spPr>
        <p:txBody>
          <a:bodyPr/>
          <a:p>
            <a:pPr>
              <a:lnSpc>
                <a:spcPct val="100000"/>
              </a:lnSpc>
            </a:pP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1491 – Inigo de Loyola y Onaz is born in castle of Loyola</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This sanctuary in Azpeitia was later built around it --</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Inigo starts life as a worldly soldier and courtier</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1521 -- Seriously wounded at battle of Pamplona</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Difficult recovery takes six months</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During this time he undergoes a spiritual conversion,</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resolves to devote himself to a religious life</a:t>
            </a:r>
            <a:endParaRPr b="0" lang="en-US" sz="32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and travel to the Holy Land (Jerusalem)</a:t>
            </a:r>
            <a:endParaRPr b="0" lang="en-US" sz="3200" spc="-1" strike="noStrike">
              <a:solidFill>
                <a:srgbClr val="000000"/>
              </a:solidFill>
              <a:uFill>
                <a:solidFill>
                  <a:srgbClr val="ffffff"/>
                </a:solidFill>
              </a:uFill>
              <a:latin typeface="Arial"/>
            </a:endParaRPr>
          </a:p>
          <a:p>
            <a:pPr>
              <a:lnSpc>
                <a:spcPct val="100000"/>
              </a:lnSpc>
            </a:pPr>
            <a:endParaRPr b="0" lang="en-US" sz="3200" spc="-1" strike="noStrike">
              <a:solidFill>
                <a:srgbClr val="000000"/>
              </a:solidFill>
              <a:uFill>
                <a:solidFill>
                  <a:srgbClr val="ffffff"/>
                </a:solidFill>
              </a:uFill>
              <a:latin typeface="Arial"/>
            </a:endParaRPr>
          </a:p>
        </p:txBody>
      </p:sp>
      <p:sp>
        <p:nvSpPr>
          <p:cNvPr id="62" name="TextShape 2"/>
          <p:cNvSpPr txBox="1"/>
          <p:nvPr/>
        </p:nvSpPr>
        <p:spPr>
          <a:xfrm>
            <a:off x="1523880" y="304920"/>
            <a:ext cx="9143640" cy="897120"/>
          </a:xfrm>
          <a:prstGeom prst="rect">
            <a:avLst/>
          </a:prstGeom>
          <a:noFill/>
          <a:ln>
            <a:noFill/>
          </a:ln>
        </p:spPr>
        <p:txBody>
          <a:bodyPr anchor="b"/>
          <a:p>
            <a:pPr algn="ctr">
              <a:lnSpc>
                <a:spcPct val="100000"/>
              </a:lnSpc>
            </a:pPr>
            <a:r>
              <a:rPr b="0" lang="en-US" sz="6000" spc="-1" strike="noStrike">
                <a:solidFill>
                  <a:srgbClr val="000000"/>
                </a:solidFill>
                <a:uFill>
                  <a:solidFill>
                    <a:srgbClr val="ffffff"/>
                  </a:solidFill>
                </a:uFill>
                <a:latin typeface="Calibri Light"/>
              </a:rPr>
              <a:t>A brief timeline</a:t>
            </a:r>
            <a:endParaRPr b="0" lang="en-US" sz="1800" spc="-1" strike="noStrike">
              <a:solidFill>
                <a:srgbClr val="000000"/>
              </a:solidFill>
              <a:uFill>
                <a:solidFill>
                  <a:srgbClr val="ffffff"/>
                </a:solidFill>
              </a:uFill>
              <a:latin typeface="Calibri"/>
            </a:endParaRPr>
          </a:p>
        </p:txBody>
      </p:sp>
      <p:pic>
        <p:nvPicPr>
          <p:cNvPr id="63" name="Picture 1" descr=""/>
          <p:cNvPicPr/>
          <p:nvPr/>
        </p:nvPicPr>
        <p:blipFill>
          <a:blip r:embed="rId1"/>
          <a:stretch/>
        </p:blipFill>
        <p:spPr>
          <a:xfrm>
            <a:off x="8246520" y="1202400"/>
            <a:ext cx="3623400" cy="493560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14141</TotalTime>
  <Application>LibreOffice/5.1.6.2$Linux_X86_64 LibreOffice_project/10m0$Build-2</Application>
  <Words>650</Words>
  <Paragraphs>41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2017-08-15T18:33:41Z</dcterms:created>
  <dc:creator>Microsoft Office User</dc:creator>
  <dc:description/>
  <dc:language>en-US</dc:language>
  <cp:lastModifiedBy>John Little</cp:lastModifiedBy>
  <cp:lastPrinted>2017-08-15T20:55:03Z</cp:lastPrinted>
  <dcterms:modified xsi:type="dcterms:W3CDTF">2018-08-15T08:49:29Z</dcterms:modified>
  <cp:revision>25</cp:revision>
  <dc:subject/>
  <dc:title>So, why is it called the Montserrat program, anyway?</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15.0024</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12</vt:i4>
  </property>
</Properties>
</file>