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flipH="1" rot="10800000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flipH="1" rot="10800000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 flipH="1" rot="10800000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Proposition 33 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Alex and Lizzie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Proposition 27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71900" y="2235575"/>
            <a:ext cx="4093500" cy="2077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If the straight line EF falls across the straight lines AB and CD and the alternate angles AEF and EFD are equal to one another: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Then straight line AB and straight line CD are parallel.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9775" y="2235537"/>
            <a:ext cx="3704224" cy="2077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Proposition 29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569725" y="1707877"/>
            <a:ext cx="4683900" cy="3249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EF falls across parallel lines AB and CD: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Alternate angles AGH and GHD are equal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Corresponding angles EGB and GHD are equal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 of interior angles on the same side is equal to two right angles, like BGH and GHD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1175" y="1796250"/>
            <a:ext cx="3042824" cy="3042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4806150" y="2236125"/>
            <a:ext cx="3843600" cy="14397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394675" y="72327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Proposition 33 is proving:  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736400" y="2236125"/>
            <a:ext cx="3983100" cy="1771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i="1" lang="en">
                <a:solidFill>
                  <a:srgbClr val="000000"/>
                </a:solidFill>
              </a:rPr>
              <a:t>Straight lines which join the ends of equal and parallel straight lines in the same directions are themselves equal and parallel.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225" y="2051316"/>
            <a:ext cx="4229425" cy="2445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Given Information 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279075" y="1817575"/>
            <a:ext cx="3170400" cy="2278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Lines AB and CD are equal and parallel 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Lines AC and BD join with AB and CD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0900" y="738725"/>
            <a:ext cx="3590024" cy="20759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4179000" y="3018375"/>
            <a:ext cx="4514999" cy="161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The goal of this proposition is to prove that AB and CD are also equal and parallel.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Applying Postulate 1 and Proposition 29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71900" y="1919075"/>
            <a:ext cx="40287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Join point B and point C (</a:t>
            </a:r>
            <a:r>
              <a:rPr i="1" lang="en">
                <a:solidFill>
                  <a:srgbClr val="000000"/>
                </a:solidFill>
              </a:rPr>
              <a:t>post.1)</a:t>
            </a:r>
            <a:r>
              <a:rPr lang="en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Since line AB is parallel to line CD, and line BC falls upon them, alternate angles ABC and BCD are equal to one another (</a:t>
            </a:r>
            <a:r>
              <a:rPr i="1" lang="en">
                <a:solidFill>
                  <a:srgbClr val="000000"/>
                </a:solidFill>
              </a:rPr>
              <a:t>prop.29</a:t>
            </a:r>
            <a:r>
              <a:rPr lang="en">
                <a:solidFill>
                  <a:srgbClr val="000000"/>
                </a:solidFill>
              </a:rPr>
              <a:t>).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5750" y="2236187"/>
            <a:ext cx="3590024" cy="207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71900" y="738725"/>
            <a:ext cx="4715099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Applying Proposition 4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281675" y="1703475"/>
            <a:ext cx="41319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en">
                <a:solidFill>
                  <a:srgbClr val="000000"/>
                </a:solidFill>
              </a:rPr>
              <a:t>AB = CD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en">
                <a:solidFill>
                  <a:srgbClr val="000000"/>
                </a:solidFill>
              </a:rPr>
              <a:t>BC is common to both triangles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en">
                <a:solidFill>
                  <a:srgbClr val="000000"/>
                </a:solidFill>
              </a:rPr>
              <a:t>Then the triangles have two equal sides (AB + BC and BC +CD) and we know that (previous step) angles ABC and BCD are equal 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en">
                <a:solidFill>
                  <a:srgbClr val="000000"/>
                </a:solidFill>
              </a:rPr>
              <a:t>So we can apply Proposition 4 (SAS) 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6525" y="162827"/>
            <a:ext cx="2664282" cy="1540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5022300" y="2536475"/>
            <a:ext cx="3671699" cy="1483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Triangle ABC is congruent  to triangle DCB.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n" sz="1800"/>
              <a:t>Angle ACB is equal to CBD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Applying Proposition 27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71900" y="2385437"/>
            <a:ext cx="4080600" cy="177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Since line BC falls across lines AB and CD and makes the alternate angles (ACB/CBD and ABC/BCD) equal to one another, lines AC and BD are parallel and equal (</a:t>
            </a:r>
            <a:r>
              <a:rPr i="1" lang="en">
                <a:solidFill>
                  <a:srgbClr val="000000"/>
                </a:solidFill>
              </a:rPr>
              <a:t>post.27)</a:t>
            </a:r>
            <a:r>
              <a:rPr lang="en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5750" y="2236187"/>
            <a:ext cx="3590024" cy="207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806150" y="2236125"/>
            <a:ext cx="3843600" cy="14397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x="394675" y="72327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Proposition 33 proves:  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736400" y="2236125"/>
            <a:ext cx="3983100" cy="1771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>
                <a:solidFill>
                  <a:srgbClr val="000000"/>
                </a:solidFill>
              </a:rPr>
              <a:t>Straight lines which join the ends of equal and parallel straight lines in the same directions are themselves equal and parallel.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225" y="2051316"/>
            <a:ext cx="4229425" cy="2445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