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Arial Narrow"/>
      <p:regular r:id="rId13"/>
      <p:bold r:id="rId14"/>
      <p:italic r:id="rId15"/>
      <p:boldItalic r:id="rId16"/>
    </p:embeddedFont>
    <p:embeddedFont>
      <p:font typeface="Satisfy"/>
      <p:regular r:id="rId17"/>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rialNarrow-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ArialNarrow-italic.fntdata"/><Relationship Id="rId14" Type="http://schemas.openxmlformats.org/officeDocument/2006/relationships/font" Target="fonts/ArialNarrow-bold.fntdata"/><Relationship Id="rId17" Type="http://schemas.openxmlformats.org/officeDocument/2006/relationships/font" Target="fonts/Satisfy-regular.fntdata"/><Relationship Id="rId16" Type="http://schemas.openxmlformats.org/officeDocument/2006/relationships/font" Target="fonts/ArialNarrow-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0" name="Shape 10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311708" y="744575"/>
            <a:ext cx="8520599" cy="2052599"/>
          </a:xfrm>
          <a:prstGeom prst="rect">
            <a:avLst/>
          </a:prstGeom>
        </p:spPr>
        <p:txBody>
          <a:bodyPr anchorCtr="0" anchor="b" bIns="91425" lIns="91425" rIns="91425" tIns="91425"/>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p:txBody>
      </p:sp>
      <p:sp>
        <p:nvSpPr>
          <p:cNvPr id="10" name="Shape 10"/>
          <p:cNvSpPr txBox="1"/>
          <p:nvPr>
            <p:ph idx="1" type="subTitle"/>
          </p:nvPr>
        </p:nvSpPr>
        <p:spPr>
          <a:xfrm>
            <a:off x="311700" y="2834125"/>
            <a:ext cx="8520599" cy="7926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p:txBody>
      </p:sp>
      <p:sp>
        <p:nvSpPr>
          <p:cNvPr id="11" name="Shape 1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3" name="Shape 43"/>
        <p:cNvGrpSpPr/>
        <p:nvPr/>
      </p:nvGrpSpPr>
      <p:grpSpPr>
        <a:xfrm>
          <a:off x="0" y="0"/>
          <a:ext cx="0" cy="0"/>
          <a:chOff x="0" y="0"/>
          <a:chExt cx="0" cy="0"/>
        </a:xfrm>
      </p:grpSpPr>
      <p:sp>
        <p:nvSpPr>
          <p:cNvPr id="44" name="Shape 44"/>
          <p:cNvSpPr txBox="1"/>
          <p:nvPr>
            <p:ph type="title"/>
          </p:nvPr>
        </p:nvSpPr>
        <p:spPr>
          <a:xfrm>
            <a:off x="311700" y="1106125"/>
            <a:ext cx="8520599" cy="1963500"/>
          </a:xfrm>
          <a:prstGeom prst="rect">
            <a:avLst/>
          </a:prstGeom>
        </p:spPr>
        <p:txBody>
          <a:bodyPr anchorCtr="0" anchor="b" bIns="91425" lIns="91425" rIns="91425" tIns="91425"/>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p:txBody>
      </p:sp>
      <p:sp>
        <p:nvSpPr>
          <p:cNvPr id="45" name="Shape 45"/>
          <p:cNvSpPr txBox="1"/>
          <p:nvPr>
            <p:ph idx="1" type="body"/>
          </p:nvPr>
        </p:nvSpPr>
        <p:spPr>
          <a:xfrm>
            <a:off x="311700" y="3152225"/>
            <a:ext cx="8520599"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x="0" y="0"/>
          <a:ext cx="0" cy="0"/>
          <a:chOff x="0" y="0"/>
          <a:chExt cx="0" cy="0"/>
        </a:xfrm>
      </p:grpSpPr>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2" name="Shape 12"/>
        <p:cNvGrpSpPr/>
        <p:nvPr/>
      </p:nvGrpSpPr>
      <p:grpSpPr>
        <a:xfrm>
          <a:off x="0" y="0"/>
          <a:ext cx="0" cy="0"/>
          <a:chOff x="0" y="0"/>
          <a:chExt cx="0" cy="0"/>
        </a:xfrm>
      </p:grpSpPr>
      <p:sp>
        <p:nvSpPr>
          <p:cNvPr id="13" name="Shape 13"/>
          <p:cNvSpPr txBox="1"/>
          <p:nvPr>
            <p:ph type="title"/>
          </p:nvPr>
        </p:nvSpPr>
        <p:spPr>
          <a:xfrm>
            <a:off x="311700" y="2150850"/>
            <a:ext cx="8520599" cy="841800"/>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2" name="Shape 22"/>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7" name="Shape 27"/>
        <p:cNvGrpSpPr/>
        <p:nvPr/>
      </p:nvGrpSpPr>
      <p:grpSpPr>
        <a:xfrm>
          <a:off x="0" y="0"/>
          <a:ext cx="0" cy="0"/>
          <a:chOff x="0" y="0"/>
          <a:chExt cx="0" cy="0"/>
        </a:xfrm>
      </p:grpSpPr>
      <p:sp>
        <p:nvSpPr>
          <p:cNvPr id="28" name="Shape 28"/>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29" name="Shape 29"/>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1" name="Shape 31"/>
        <p:cNvGrpSpPr/>
        <p:nvPr/>
      </p:nvGrpSpPr>
      <p:grpSpPr>
        <a:xfrm>
          <a:off x="0" y="0"/>
          <a:ext cx="0" cy="0"/>
          <a:chOff x="0" y="0"/>
          <a:chExt cx="0" cy="0"/>
        </a:xfrm>
      </p:grpSpPr>
      <p:sp>
        <p:nvSpPr>
          <p:cNvPr id="32" name="Shape 32"/>
          <p:cNvSpPr txBox="1"/>
          <p:nvPr>
            <p:ph type="title"/>
          </p:nvPr>
        </p:nvSpPr>
        <p:spPr>
          <a:xfrm>
            <a:off x="490250" y="450150"/>
            <a:ext cx="6367800" cy="4090800"/>
          </a:xfrm>
          <a:prstGeom prst="rect">
            <a:avLst/>
          </a:prstGeom>
        </p:spPr>
        <p:txBody>
          <a:bodyPr anchorCtr="0" anchor="ctr"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4"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36" name="Shape 36"/>
          <p:cNvSpPr txBox="1"/>
          <p:nvPr>
            <p:ph type="title"/>
          </p:nvPr>
        </p:nvSpPr>
        <p:spPr>
          <a:xfrm>
            <a:off x="265500" y="1233175"/>
            <a:ext cx="4045199" cy="14823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37" name="Shape 37"/>
          <p:cNvSpPr txBox="1"/>
          <p:nvPr>
            <p:ph idx="1" type="subTitle"/>
          </p:nvPr>
        </p:nvSpPr>
        <p:spPr>
          <a:xfrm>
            <a:off x="265500" y="2803075"/>
            <a:ext cx="4045199" cy="12351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38" name="Shape 38"/>
          <p:cNvSpPr txBox="1"/>
          <p:nvPr>
            <p:ph idx="2" type="body"/>
          </p:nvPr>
        </p:nvSpPr>
        <p:spPr>
          <a:xfrm>
            <a:off x="4939500" y="724075"/>
            <a:ext cx="3837000" cy="369509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0" name="Shape 40"/>
        <p:cNvGrpSpPr/>
        <p:nvPr/>
      </p:nvGrpSpPr>
      <p:grpSpPr>
        <a:xfrm>
          <a:off x="0" y="0"/>
          <a:ext cx="0" cy="0"/>
          <a:chOff x="0" y="0"/>
          <a:chExt cx="0" cy="0"/>
        </a:xfrm>
      </p:grpSpPr>
      <p:sp>
        <p:nvSpPr>
          <p:cNvPr id="41" name="Shape 41"/>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3C47D"/>
        </a:solidFill>
      </p:bgPr>
    </p:bg>
    <p:spTree>
      <p:nvGrpSpPr>
        <p:cNvPr id="49" name="Shape 49"/>
        <p:cNvGrpSpPr/>
        <p:nvPr/>
      </p:nvGrpSpPr>
      <p:grpSpPr>
        <a:xfrm>
          <a:off x="0" y="0"/>
          <a:ext cx="0" cy="0"/>
          <a:chOff x="0" y="0"/>
          <a:chExt cx="0" cy="0"/>
        </a:xfrm>
      </p:grpSpPr>
      <p:sp>
        <p:nvSpPr>
          <p:cNvPr id="50" name="Shape 50"/>
          <p:cNvSpPr txBox="1"/>
          <p:nvPr>
            <p:ph type="ctrTitle"/>
          </p:nvPr>
        </p:nvSpPr>
        <p:spPr>
          <a:xfrm>
            <a:off x="311708" y="744575"/>
            <a:ext cx="8520599" cy="2052599"/>
          </a:xfrm>
          <a:prstGeom prst="rect">
            <a:avLst/>
          </a:prstGeom>
        </p:spPr>
        <p:txBody>
          <a:bodyPr anchorCtr="0" anchor="b" bIns="91425" lIns="91425" rIns="91425" tIns="91425">
            <a:noAutofit/>
          </a:bodyPr>
          <a:lstStyle/>
          <a:p>
            <a:pPr>
              <a:spcBef>
                <a:spcPts val="0"/>
              </a:spcBef>
              <a:buNone/>
            </a:pPr>
            <a:r>
              <a:rPr lang="en">
                <a:latin typeface="Impact"/>
                <a:ea typeface="Impact"/>
                <a:cs typeface="Impact"/>
                <a:sym typeface="Impact"/>
              </a:rPr>
              <a:t>Euclid’s Elements:</a:t>
            </a:r>
          </a:p>
        </p:txBody>
      </p:sp>
      <p:sp>
        <p:nvSpPr>
          <p:cNvPr id="51" name="Shape 51"/>
          <p:cNvSpPr txBox="1"/>
          <p:nvPr>
            <p:ph idx="1" type="subTitle"/>
          </p:nvPr>
        </p:nvSpPr>
        <p:spPr>
          <a:xfrm>
            <a:off x="311700" y="2834125"/>
            <a:ext cx="8520599" cy="792600"/>
          </a:xfrm>
          <a:prstGeom prst="rect">
            <a:avLst/>
          </a:prstGeom>
        </p:spPr>
        <p:txBody>
          <a:bodyPr anchorCtr="0" anchor="t" bIns="91425" lIns="91425" rIns="91425" tIns="91425">
            <a:noAutofit/>
          </a:bodyPr>
          <a:lstStyle/>
          <a:p>
            <a:pPr lvl="0" rtl="0">
              <a:spcBef>
                <a:spcPts val="0"/>
              </a:spcBef>
              <a:buClr>
                <a:srgbClr val="000000"/>
              </a:buClr>
              <a:buSzPct val="39285"/>
              <a:buFont typeface="Arial"/>
              <a:buNone/>
            </a:pPr>
            <a:r>
              <a:rPr lang="en">
                <a:solidFill>
                  <a:srgbClr val="000000"/>
                </a:solidFill>
                <a:latin typeface="Arial Narrow"/>
                <a:ea typeface="Arial Narrow"/>
                <a:cs typeface="Arial Narrow"/>
                <a:sym typeface="Arial Narrow"/>
              </a:rPr>
              <a:t>Book 1, Proposition 29</a:t>
            </a:r>
          </a:p>
          <a:p>
            <a:pPr lvl="0" rtl="0">
              <a:spcBef>
                <a:spcPts val="0"/>
              </a:spcBef>
              <a:buClr>
                <a:srgbClr val="000000"/>
              </a:buClr>
              <a:buFont typeface="Arial"/>
              <a:buNone/>
            </a:pPr>
            <a:r>
              <a:t/>
            </a:r>
            <a:endParaRPr>
              <a:solidFill>
                <a:srgbClr val="000000"/>
              </a:solidFill>
              <a:latin typeface="Arial Narrow"/>
              <a:ea typeface="Arial Narrow"/>
              <a:cs typeface="Arial Narrow"/>
              <a:sym typeface="Arial Narrow"/>
            </a:endParaRPr>
          </a:p>
          <a:p>
            <a:pPr lvl="0">
              <a:spcBef>
                <a:spcPts val="0"/>
              </a:spcBef>
              <a:buClr>
                <a:srgbClr val="000000"/>
              </a:buClr>
              <a:buSzPct val="78571"/>
              <a:buFont typeface="Arial"/>
              <a:buNone/>
            </a:pPr>
            <a:r>
              <a:rPr lang="en" sz="1400">
                <a:solidFill>
                  <a:srgbClr val="000000"/>
                </a:solidFill>
                <a:latin typeface="Arial Narrow"/>
                <a:ea typeface="Arial Narrow"/>
                <a:cs typeface="Arial Narrow"/>
                <a:sym typeface="Arial Narrow"/>
              </a:rPr>
              <a:t>By: Isabel Block and Alexander Clark</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50"/>
                                        </p:tgtEl>
                                        <p:attrNameLst>
                                          <p:attrName>style.visibility</p:attrName>
                                        </p:attrNameLst>
                                      </p:cBhvr>
                                      <p:to>
                                        <p:strVal val="visible"/>
                                      </p:to>
                                    </p:set>
                                    <p:anim calcmode="lin" valueType="num">
                                      <p:cBhvr additive="base">
                                        <p:cTn dur="1000"/>
                                        <p:tgtEl>
                                          <p:spTgt spid="50"/>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
                                        </p:tgtEl>
                                        <p:attrNameLst>
                                          <p:attrName>style.visibility</p:attrName>
                                        </p:attrNameLst>
                                      </p:cBhvr>
                                      <p:to>
                                        <p:strVal val="visible"/>
                                      </p:to>
                                    </p:set>
                                    <p:animEffect filter="fade" transition="in">
                                      <p:cBhvr>
                                        <p:cTn dur="1000"/>
                                        <p:tgtEl>
                                          <p:spTgt spid="5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A4C2F4"/>
        </a:solidFill>
      </p:bgPr>
    </p:bg>
    <p:spTree>
      <p:nvGrpSpPr>
        <p:cNvPr id="55" name="Shape 55"/>
        <p:cNvGrpSpPr/>
        <p:nvPr/>
      </p:nvGrpSpPr>
      <p:grpSpPr>
        <a:xfrm>
          <a:off x="0" y="0"/>
          <a:ext cx="0" cy="0"/>
          <a:chOff x="0" y="0"/>
          <a:chExt cx="0" cy="0"/>
        </a:xfrm>
      </p:grpSpPr>
      <p:sp>
        <p:nvSpPr>
          <p:cNvPr id="56" name="Shape 56"/>
          <p:cNvSpPr txBox="1"/>
          <p:nvPr>
            <p:ph idx="1" type="body"/>
          </p:nvPr>
        </p:nvSpPr>
        <p:spPr>
          <a:xfrm>
            <a:off x="311700" y="1846225"/>
            <a:ext cx="8520599" cy="2242500"/>
          </a:xfrm>
          <a:prstGeom prst="rect">
            <a:avLst/>
          </a:prstGeom>
        </p:spPr>
        <p:txBody>
          <a:bodyPr anchorCtr="0" anchor="t" bIns="91425" lIns="91425" rIns="91425" tIns="91425">
            <a:noAutofit/>
          </a:bodyPr>
          <a:lstStyle/>
          <a:p>
            <a:pPr algn="ctr">
              <a:spcBef>
                <a:spcPts val="0"/>
              </a:spcBef>
              <a:buNone/>
            </a:pPr>
            <a:r>
              <a:rPr lang="en" sz="2800">
                <a:solidFill>
                  <a:srgbClr val="000000"/>
                </a:solidFill>
                <a:latin typeface="Satisfy"/>
                <a:ea typeface="Satisfy"/>
                <a:cs typeface="Satisfy"/>
                <a:sym typeface="Satisfy"/>
              </a:rPr>
              <a:t>A straight line falling on parallel straight lines makes the alternate angles equal to one another, the exterior angle equal to the interior and opposite angle, and the sum of the interior angles on the same side equal to two right angles.</a:t>
            </a:r>
          </a:p>
        </p:txBody>
      </p:sp>
      <p:sp>
        <p:nvSpPr>
          <p:cNvPr id="57" name="Shape 57"/>
          <p:cNvSpPr txBox="1"/>
          <p:nvPr/>
        </p:nvSpPr>
        <p:spPr>
          <a:xfrm>
            <a:off x="311700" y="506475"/>
            <a:ext cx="7157999" cy="1035600"/>
          </a:xfrm>
          <a:prstGeom prst="rect">
            <a:avLst/>
          </a:prstGeom>
          <a:noFill/>
          <a:ln>
            <a:noFill/>
          </a:ln>
        </p:spPr>
        <p:txBody>
          <a:bodyPr anchorCtr="0" anchor="t" bIns="91425" lIns="91425" rIns="91425" tIns="91425">
            <a:noAutofit/>
          </a:bodyPr>
          <a:lstStyle/>
          <a:p>
            <a:pPr rtl="0">
              <a:spcBef>
                <a:spcPts val="0"/>
              </a:spcBef>
              <a:buNone/>
            </a:pPr>
            <a:r>
              <a:t/>
            </a:r>
            <a:endParaRPr sz="600">
              <a:latin typeface="Impact"/>
              <a:ea typeface="Impact"/>
              <a:cs typeface="Impact"/>
              <a:sym typeface="Impact"/>
            </a:endParaRPr>
          </a:p>
          <a:p>
            <a:pPr>
              <a:spcBef>
                <a:spcPts val="0"/>
              </a:spcBef>
              <a:buNone/>
            </a:pPr>
            <a:r>
              <a:rPr lang="en" sz="2800">
                <a:latin typeface="Impact"/>
                <a:ea typeface="Impact"/>
                <a:cs typeface="Impact"/>
                <a:sym typeface="Impact"/>
              </a:rPr>
              <a:t>What are we trying to prove?</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56"/>
                                        </p:tgtEl>
                                        <p:attrNameLst>
                                          <p:attrName>style.visibility</p:attrName>
                                        </p:attrNameLst>
                                      </p:cBhvr>
                                      <p:to>
                                        <p:strVal val="visible"/>
                                      </p:to>
                                    </p:set>
                                    <p:anim calcmode="lin" valueType="num">
                                      <p:cBhvr additive="base">
                                        <p:cTn dur="2000"/>
                                        <p:tgtEl>
                                          <p:spTgt spid="5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E599"/>
        </a:solidFill>
      </p:bgPr>
    </p:bg>
    <p:spTree>
      <p:nvGrpSpPr>
        <p:cNvPr id="61" name="Shape 61"/>
        <p:cNvGrpSpPr/>
        <p:nvPr/>
      </p:nvGrpSpPr>
      <p:grpSpPr>
        <a:xfrm>
          <a:off x="0" y="0"/>
          <a:ext cx="0" cy="0"/>
          <a:chOff x="0" y="0"/>
          <a:chExt cx="0" cy="0"/>
        </a:xfrm>
      </p:grpSpPr>
      <p:sp>
        <p:nvSpPr>
          <p:cNvPr id="62" name="Shape 62"/>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latin typeface="Impact"/>
                <a:ea typeface="Impact"/>
                <a:cs typeface="Impact"/>
                <a:sym typeface="Impact"/>
              </a:rPr>
              <a:t>Construct</a:t>
            </a:r>
          </a:p>
        </p:txBody>
      </p:sp>
      <p:sp>
        <p:nvSpPr>
          <p:cNvPr id="63" name="Shape 63"/>
          <p:cNvSpPr txBox="1"/>
          <p:nvPr>
            <p:ph idx="1" type="body"/>
          </p:nvPr>
        </p:nvSpPr>
        <p:spPr>
          <a:xfrm>
            <a:off x="311700" y="1152475"/>
            <a:ext cx="8520599" cy="3416400"/>
          </a:xfrm>
          <a:prstGeom prst="rect">
            <a:avLst/>
          </a:prstGeom>
          <a:ln>
            <a:noFill/>
          </a:ln>
        </p:spPr>
        <p:txBody>
          <a:bodyPr anchorCtr="0" anchor="t" bIns="91425" lIns="91425" rIns="91425" tIns="91425">
            <a:noAutofit/>
          </a:bodyPr>
          <a:lstStyle/>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Create parallel lines AB and CD</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Construct line EF so that it intersects AB and CD at points G and H</a:t>
            </a:r>
          </a:p>
          <a:p>
            <a:pPr indent="-228600" lvl="1" marL="914400" rtl="0">
              <a:spcBef>
                <a:spcPts val="0"/>
              </a:spcBef>
              <a:buClr>
                <a:srgbClr val="000000"/>
              </a:buClr>
              <a:buFont typeface="Arial Narrow"/>
            </a:pPr>
            <a:r>
              <a:rPr lang="en">
                <a:solidFill>
                  <a:srgbClr val="000000"/>
                </a:solidFill>
                <a:latin typeface="Arial Narrow"/>
                <a:ea typeface="Arial Narrow"/>
                <a:cs typeface="Arial Narrow"/>
                <a:sym typeface="Arial Narrow"/>
              </a:rPr>
              <a:t>This should create alternate interior angles AGH and GHD</a:t>
            </a:r>
          </a:p>
          <a:p>
            <a:pPr indent="-228600" lvl="1" marL="914400" rtl="0">
              <a:spcBef>
                <a:spcPts val="0"/>
              </a:spcBef>
              <a:buClr>
                <a:srgbClr val="000000"/>
              </a:buClr>
              <a:buFont typeface="Arial Narrow"/>
            </a:pPr>
            <a:r>
              <a:rPr lang="en">
                <a:solidFill>
                  <a:srgbClr val="000000"/>
                </a:solidFill>
                <a:latin typeface="Arial Narrow"/>
                <a:ea typeface="Arial Narrow"/>
                <a:cs typeface="Arial Narrow"/>
                <a:sym typeface="Arial Narrow"/>
              </a:rPr>
              <a:t>This should create alternate exterior angles EGB and FHC</a:t>
            </a:r>
          </a:p>
        </p:txBody>
      </p:sp>
      <p:grpSp>
        <p:nvGrpSpPr>
          <p:cNvPr id="64" name="Shape 64"/>
          <p:cNvGrpSpPr/>
          <p:nvPr/>
        </p:nvGrpSpPr>
        <p:grpSpPr>
          <a:xfrm>
            <a:off x="2684695" y="2487349"/>
            <a:ext cx="3774610" cy="2607201"/>
            <a:chOff x="2445750" y="2336112"/>
            <a:chExt cx="4093049" cy="2756900"/>
          </a:xfrm>
        </p:grpSpPr>
        <p:grpSp>
          <p:nvGrpSpPr>
            <p:cNvPr id="65" name="Shape 65"/>
            <p:cNvGrpSpPr/>
            <p:nvPr/>
          </p:nvGrpSpPr>
          <p:grpSpPr>
            <a:xfrm>
              <a:off x="2503525" y="2449300"/>
              <a:ext cx="4033800" cy="2586000"/>
              <a:chOff x="2579725" y="2449300"/>
              <a:chExt cx="4033800" cy="2586000"/>
            </a:xfrm>
          </p:grpSpPr>
          <p:cxnSp>
            <p:nvCxnSpPr>
              <p:cNvPr id="66" name="Shape 66"/>
              <p:cNvCxnSpPr/>
              <p:nvPr/>
            </p:nvCxnSpPr>
            <p:spPr>
              <a:xfrm>
                <a:off x="2643625" y="4307950"/>
                <a:ext cx="3893699" cy="11699"/>
              </a:xfrm>
              <a:prstGeom prst="straightConnector1">
                <a:avLst/>
              </a:prstGeom>
              <a:noFill/>
              <a:ln cap="flat" cmpd="sng" w="9525">
                <a:solidFill>
                  <a:schemeClr val="dk2"/>
                </a:solidFill>
                <a:prstDash val="solid"/>
                <a:round/>
                <a:headEnd len="lg" w="lg" type="none"/>
                <a:tailEnd len="lg" w="lg" type="none"/>
              </a:ln>
            </p:spPr>
          </p:cxnSp>
          <p:cxnSp>
            <p:nvCxnSpPr>
              <p:cNvPr id="67" name="Shape 67"/>
              <p:cNvCxnSpPr/>
              <p:nvPr/>
            </p:nvCxnSpPr>
            <p:spPr>
              <a:xfrm>
                <a:off x="2609500" y="3244650"/>
                <a:ext cx="3893699" cy="11699"/>
              </a:xfrm>
              <a:prstGeom prst="straightConnector1">
                <a:avLst/>
              </a:prstGeom>
              <a:noFill/>
              <a:ln cap="flat" cmpd="sng" w="9525">
                <a:solidFill>
                  <a:schemeClr val="dk2"/>
                </a:solidFill>
                <a:prstDash val="solid"/>
                <a:round/>
                <a:headEnd len="lg" w="lg" type="none"/>
                <a:tailEnd len="lg" w="lg" type="none"/>
              </a:ln>
            </p:spPr>
          </p:cxnSp>
          <p:cxnSp>
            <p:nvCxnSpPr>
              <p:cNvPr id="68" name="Shape 68"/>
              <p:cNvCxnSpPr>
                <a:stCxn id="69" idx="5"/>
              </p:cNvCxnSpPr>
              <p:nvPr/>
            </p:nvCxnSpPr>
            <p:spPr>
              <a:xfrm>
                <a:off x="3174068" y="2510243"/>
                <a:ext cx="2500199" cy="2500799"/>
              </a:xfrm>
              <a:prstGeom prst="straightConnector1">
                <a:avLst/>
              </a:prstGeom>
              <a:noFill/>
              <a:ln cap="flat" cmpd="sng" w="9525">
                <a:solidFill>
                  <a:schemeClr val="dk2"/>
                </a:solidFill>
                <a:prstDash val="solid"/>
                <a:round/>
                <a:headEnd len="lg" w="lg" type="none"/>
                <a:tailEnd len="lg" w="lg" type="none"/>
              </a:ln>
            </p:spPr>
          </p:cxnSp>
          <p:sp>
            <p:nvSpPr>
              <p:cNvPr id="70" name="Shape 70"/>
              <p:cNvSpPr/>
              <p:nvPr/>
            </p:nvSpPr>
            <p:spPr>
              <a:xfrm>
                <a:off x="3884200" y="3211300"/>
                <a:ext cx="71400" cy="714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71" name="Shape 71"/>
              <p:cNvSpPr/>
              <p:nvPr/>
            </p:nvSpPr>
            <p:spPr>
              <a:xfrm>
                <a:off x="2579725" y="3211300"/>
                <a:ext cx="71400" cy="714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69" name="Shape 69"/>
              <p:cNvSpPr/>
              <p:nvPr/>
            </p:nvSpPr>
            <p:spPr>
              <a:xfrm>
                <a:off x="3113125" y="2449300"/>
                <a:ext cx="71400" cy="714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72" name="Shape 72"/>
              <p:cNvSpPr/>
              <p:nvPr/>
            </p:nvSpPr>
            <p:spPr>
              <a:xfrm>
                <a:off x="5627725" y="4963900"/>
                <a:ext cx="71400" cy="714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73" name="Shape 73"/>
              <p:cNvSpPr/>
              <p:nvPr/>
            </p:nvSpPr>
            <p:spPr>
              <a:xfrm>
                <a:off x="6465925" y="3211300"/>
                <a:ext cx="71400" cy="714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74" name="Shape 74"/>
              <p:cNvSpPr/>
              <p:nvPr/>
            </p:nvSpPr>
            <p:spPr>
              <a:xfrm>
                <a:off x="2579725" y="4278100"/>
                <a:ext cx="71400" cy="714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75" name="Shape 75"/>
              <p:cNvSpPr/>
              <p:nvPr/>
            </p:nvSpPr>
            <p:spPr>
              <a:xfrm>
                <a:off x="4941925" y="4278100"/>
                <a:ext cx="71400" cy="714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76" name="Shape 76"/>
              <p:cNvSpPr/>
              <p:nvPr/>
            </p:nvSpPr>
            <p:spPr>
              <a:xfrm>
                <a:off x="6542125" y="4278100"/>
                <a:ext cx="71400" cy="71400"/>
              </a:xfrm>
              <a:prstGeom prst="ellips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grpSp>
        <p:grpSp>
          <p:nvGrpSpPr>
            <p:cNvPr id="77" name="Shape 77"/>
            <p:cNvGrpSpPr/>
            <p:nvPr/>
          </p:nvGrpSpPr>
          <p:grpSpPr>
            <a:xfrm>
              <a:off x="2445750" y="2336112"/>
              <a:ext cx="4093049" cy="2756900"/>
              <a:chOff x="2445750" y="2336112"/>
              <a:chExt cx="4093049" cy="2756900"/>
            </a:xfrm>
          </p:grpSpPr>
          <p:sp>
            <p:nvSpPr>
              <p:cNvPr id="78" name="Shape 78"/>
              <p:cNvSpPr/>
              <p:nvPr/>
            </p:nvSpPr>
            <p:spPr>
              <a:xfrm>
                <a:off x="2445750" y="3327225"/>
                <a:ext cx="198000" cy="208375"/>
              </a:xfrm>
              <a:prstGeom prst="rect">
                <a:avLst/>
              </a:prstGeom>
            </p:spPr>
            <p:txBody>
              <a:bodyPr>
                <a:prstTxWarp prst="textPlain"/>
              </a:bodyPr>
              <a:lstStyle/>
              <a:p>
                <a:pPr algn="ctr"/>
                <a:r>
                  <a:rPr b="0" i="0">
                    <a:ln cap="flat" cmpd="sng" w="9525">
                      <a:solidFill>
                        <a:schemeClr val="dk2"/>
                      </a:solidFill>
                      <a:prstDash val="solid"/>
                      <a:round/>
                      <a:headEnd len="med" w="med" type="none"/>
                      <a:tailEnd len="med" w="med" type="none"/>
                    </a:ln>
                    <a:solidFill>
                      <a:srgbClr val="FF0000"/>
                    </a:solidFill>
                    <a:latin typeface="Arial"/>
                  </a:rPr>
                  <a:t>A</a:t>
                </a:r>
              </a:p>
            </p:txBody>
          </p:sp>
          <p:sp>
            <p:nvSpPr>
              <p:cNvPr id="79" name="Shape 79"/>
              <p:cNvSpPr/>
              <p:nvPr/>
            </p:nvSpPr>
            <p:spPr>
              <a:xfrm>
                <a:off x="6377450" y="3327225"/>
                <a:ext cx="159877" cy="208375"/>
              </a:xfrm>
              <a:prstGeom prst="rect">
                <a:avLst/>
              </a:prstGeom>
            </p:spPr>
            <p:txBody>
              <a:bodyPr>
                <a:prstTxWarp prst="textPlain"/>
              </a:bodyPr>
              <a:lstStyle/>
              <a:p>
                <a:pPr algn="ctr"/>
                <a:r>
                  <a:rPr b="0" i="0">
                    <a:ln cap="flat" cmpd="sng" w="9525">
                      <a:solidFill>
                        <a:schemeClr val="dk2"/>
                      </a:solidFill>
                      <a:prstDash val="solid"/>
                      <a:round/>
                      <a:headEnd len="med" w="med" type="none"/>
                      <a:tailEnd len="med" w="med" type="none"/>
                    </a:ln>
                    <a:solidFill>
                      <a:srgbClr val="FF0000"/>
                    </a:solidFill>
                    <a:latin typeface="Arial"/>
                  </a:rPr>
                  <a:t>B</a:t>
                </a:r>
              </a:p>
            </p:txBody>
          </p:sp>
          <p:sp>
            <p:nvSpPr>
              <p:cNvPr id="80" name="Shape 80"/>
              <p:cNvSpPr/>
              <p:nvPr/>
            </p:nvSpPr>
            <p:spPr>
              <a:xfrm>
                <a:off x="2445750" y="4377300"/>
                <a:ext cx="187065" cy="215360"/>
              </a:xfrm>
              <a:prstGeom prst="rect">
                <a:avLst/>
              </a:prstGeom>
            </p:spPr>
            <p:txBody>
              <a:bodyPr>
                <a:prstTxWarp prst="textPlain"/>
              </a:bodyPr>
              <a:lstStyle/>
              <a:p>
                <a:pPr algn="ctr"/>
                <a:r>
                  <a:rPr b="0" i="0">
                    <a:ln cap="flat" cmpd="sng" w="9525">
                      <a:solidFill>
                        <a:schemeClr val="dk2"/>
                      </a:solidFill>
                      <a:prstDash val="solid"/>
                      <a:round/>
                      <a:headEnd len="med" w="med" type="none"/>
                      <a:tailEnd len="med" w="med" type="none"/>
                    </a:ln>
                    <a:solidFill>
                      <a:srgbClr val="FF0000"/>
                    </a:solidFill>
                    <a:latin typeface="Arial"/>
                  </a:rPr>
                  <a:t>C</a:t>
                </a:r>
              </a:p>
            </p:txBody>
          </p:sp>
          <p:sp>
            <p:nvSpPr>
              <p:cNvPr id="81" name="Shape 81"/>
              <p:cNvSpPr/>
              <p:nvPr/>
            </p:nvSpPr>
            <p:spPr>
              <a:xfrm>
                <a:off x="6363850" y="4377300"/>
                <a:ext cx="174949" cy="208375"/>
              </a:xfrm>
              <a:prstGeom prst="rect">
                <a:avLst/>
              </a:prstGeom>
            </p:spPr>
            <p:txBody>
              <a:bodyPr>
                <a:prstTxWarp prst="textPlain"/>
              </a:bodyPr>
              <a:lstStyle/>
              <a:p>
                <a:pPr algn="ctr"/>
                <a:r>
                  <a:rPr b="0" i="0">
                    <a:ln cap="flat" cmpd="sng" w="9525">
                      <a:solidFill>
                        <a:schemeClr val="dk2"/>
                      </a:solidFill>
                      <a:prstDash val="solid"/>
                      <a:round/>
                      <a:headEnd len="med" w="med" type="none"/>
                      <a:tailEnd len="med" w="med" type="none"/>
                    </a:ln>
                    <a:solidFill>
                      <a:srgbClr val="FF0000"/>
                    </a:solidFill>
                    <a:latin typeface="Arial"/>
                  </a:rPr>
                  <a:t>D</a:t>
                </a:r>
              </a:p>
            </p:txBody>
          </p:sp>
          <p:sp>
            <p:nvSpPr>
              <p:cNvPr id="82" name="Shape 82"/>
              <p:cNvSpPr/>
              <p:nvPr/>
            </p:nvSpPr>
            <p:spPr>
              <a:xfrm>
                <a:off x="2835075" y="2336112"/>
                <a:ext cx="157809" cy="208375"/>
              </a:xfrm>
              <a:prstGeom prst="rect">
                <a:avLst/>
              </a:prstGeom>
            </p:spPr>
            <p:txBody>
              <a:bodyPr>
                <a:prstTxWarp prst="textPlain"/>
              </a:bodyPr>
              <a:lstStyle/>
              <a:p>
                <a:pPr algn="ctr"/>
                <a:r>
                  <a:rPr b="0" i="0">
                    <a:ln cap="flat" cmpd="sng" w="9525">
                      <a:solidFill>
                        <a:schemeClr val="dk2"/>
                      </a:solidFill>
                      <a:prstDash val="solid"/>
                      <a:round/>
                      <a:headEnd len="med" w="med" type="none"/>
                      <a:tailEnd len="med" w="med" type="none"/>
                    </a:ln>
                    <a:solidFill>
                      <a:srgbClr val="FF0000"/>
                    </a:solidFill>
                    <a:latin typeface="Arial"/>
                  </a:rPr>
                  <a:t>E</a:t>
                </a:r>
              </a:p>
            </p:txBody>
          </p:sp>
          <p:sp>
            <p:nvSpPr>
              <p:cNvPr id="83" name="Shape 83"/>
              <p:cNvSpPr/>
              <p:nvPr/>
            </p:nvSpPr>
            <p:spPr>
              <a:xfrm>
                <a:off x="5289225" y="4884637"/>
                <a:ext cx="142737" cy="208375"/>
              </a:xfrm>
              <a:prstGeom prst="rect">
                <a:avLst/>
              </a:prstGeom>
            </p:spPr>
            <p:txBody>
              <a:bodyPr>
                <a:prstTxWarp prst="textPlain"/>
              </a:bodyPr>
              <a:lstStyle/>
              <a:p>
                <a:pPr algn="ctr"/>
                <a:r>
                  <a:rPr b="0" i="0">
                    <a:ln cap="flat" cmpd="sng" w="9525">
                      <a:solidFill>
                        <a:schemeClr val="dk2"/>
                      </a:solidFill>
                      <a:prstDash val="solid"/>
                      <a:round/>
                      <a:headEnd len="med" w="med" type="none"/>
                      <a:tailEnd len="med" w="med" type="none"/>
                    </a:ln>
                    <a:solidFill>
                      <a:srgbClr val="FF0000"/>
                    </a:solidFill>
                    <a:latin typeface="Arial"/>
                  </a:rPr>
                  <a:t>F</a:t>
                </a:r>
              </a:p>
            </p:txBody>
          </p:sp>
          <p:sp>
            <p:nvSpPr>
              <p:cNvPr id="84" name="Shape 84"/>
              <p:cNvSpPr/>
              <p:nvPr/>
            </p:nvSpPr>
            <p:spPr>
              <a:xfrm>
                <a:off x="3885150" y="2937862"/>
                <a:ext cx="195635" cy="215360"/>
              </a:xfrm>
              <a:prstGeom prst="rect">
                <a:avLst/>
              </a:prstGeom>
            </p:spPr>
            <p:txBody>
              <a:bodyPr>
                <a:prstTxWarp prst="textPlain"/>
              </a:bodyPr>
              <a:lstStyle/>
              <a:p>
                <a:pPr algn="ctr"/>
                <a:r>
                  <a:rPr b="0" i="0">
                    <a:ln cap="flat" cmpd="sng" w="9525">
                      <a:solidFill>
                        <a:schemeClr val="dk2"/>
                      </a:solidFill>
                      <a:prstDash val="solid"/>
                      <a:round/>
                      <a:headEnd len="med" w="med" type="none"/>
                      <a:tailEnd len="med" w="med" type="none"/>
                    </a:ln>
                    <a:solidFill>
                      <a:srgbClr val="FF0000"/>
                    </a:solidFill>
                    <a:latin typeface="Arial"/>
                  </a:rPr>
                  <a:t>G</a:t>
                </a:r>
              </a:p>
            </p:txBody>
          </p:sp>
          <p:sp>
            <p:nvSpPr>
              <p:cNvPr id="85" name="Shape 85"/>
              <p:cNvSpPr/>
              <p:nvPr/>
            </p:nvSpPr>
            <p:spPr>
              <a:xfrm>
                <a:off x="4947025" y="4011537"/>
                <a:ext cx="166083" cy="208375"/>
              </a:xfrm>
              <a:prstGeom prst="rect">
                <a:avLst/>
              </a:prstGeom>
            </p:spPr>
            <p:txBody>
              <a:bodyPr>
                <a:prstTxWarp prst="textPlain"/>
              </a:bodyPr>
              <a:lstStyle/>
              <a:p>
                <a:pPr algn="ctr"/>
                <a:r>
                  <a:rPr b="0" i="0">
                    <a:ln cap="flat" cmpd="sng" w="9525">
                      <a:solidFill>
                        <a:schemeClr val="dk2"/>
                      </a:solidFill>
                      <a:prstDash val="solid"/>
                      <a:round/>
                      <a:headEnd len="med" w="med" type="none"/>
                      <a:tailEnd len="med" w="med" type="none"/>
                    </a:ln>
                    <a:solidFill>
                      <a:srgbClr val="FF0000"/>
                    </a:solidFill>
                    <a:latin typeface="Arial"/>
                  </a:rPr>
                  <a:t>H</a:t>
                </a:r>
              </a:p>
            </p:txBody>
          </p:sp>
        </p:grpSp>
      </p:gr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62"/>
                                        </p:tgtEl>
                                        <p:attrNameLst>
                                          <p:attrName>style.visibility</p:attrName>
                                        </p:attrNameLst>
                                      </p:cBhvr>
                                      <p:to>
                                        <p:strVal val="visible"/>
                                      </p:to>
                                    </p:set>
                                    <p:anim calcmode="lin" valueType="num">
                                      <p:cBhvr additive="base">
                                        <p:cTn dur="1000"/>
                                        <p:tgtEl>
                                          <p:spTgt spid="62"/>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
                                        </p:tgtEl>
                                        <p:attrNameLst>
                                          <p:attrName>style.visibility</p:attrName>
                                        </p:attrNameLst>
                                      </p:cBhvr>
                                      <p:to>
                                        <p:strVal val="visible"/>
                                      </p:to>
                                    </p:set>
                                    <p:animEffect filter="fade" transition="in">
                                      <p:cBhvr>
                                        <p:cTn dur="1000"/>
                                        <p:tgtEl>
                                          <p:spTgt spid="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
                                        </p:tgtEl>
                                        <p:attrNameLst>
                                          <p:attrName>style.visibility</p:attrName>
                                        </p:attrNameLst>
                                      </p:cBhvr>
                                      <p:to>
                                        <p:strVal val="visible"/>
                                      </p:to>
                                    </p:set>
                                    <p:animEffect filter="fade" transition="in">
                                      <p:cBhvr>
                                        <p:cTn dur="1000"/>
                                        <p:tgtEl>
                                          <p:spTgt spid="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B4A7D6"/>
        </a:solidFill>
      </p:bgPr>
    </p:bg>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690699" cy="572699"/>
          </a:xfrm>
          <a:prstGeom prst="rect">
            <a:avLst/>
          </a:prstGeom>
          <a:ln>
            <a:noFill/>
          </a:ln>
        </p:spPr>
        <p:txBody>
          <a:bodyPr anchorCtr="0" anchor="t" bIns="91425" lIns="91425" rIns="91425" tIns="91425">
            <a:noAutofit/>
          </a:bodyPr>
          <a:lstStyle/>
          <a:p>
            <a:pPr>
              <a:spcBef>
                <a:spcPts val="0"/>
              </a:spcBef>
              <a:buNone/>
            </a:pPr>
            <a:r>
              <a:rPr lang="en">
                <a:latin typeface="Impact"/>
                <a:ea typeface="Impact"/>
                <a:cs typeface="Impact"/>
                <a:sym typeface="Impact"/>
              </a:rPr>
              <a:t>Step 1</a:t>
            </a:r>
          </a:p>
        </p:txBody>
      </p:sp>
      <p:sp>
        <p:nvSpPr>
          <p:cNvPr id="91" name="Shape 91"/>
          <p:cNvSpPr txBox="1"/>
          <p:nvPr>
            <p:ph idx="1" type="body"/>
          </p:nvPr>
        </p:nvSpPr>
        <p:spPr>
          <a:xfrm>
            <a:off x="311700" y="1152475"/>
            <a:ext cx="8690699" cy="3416400"/>
          </a:xfrm>
          <a:prstGeom prst="rect">
            <a:avLst/>
          </a:prstGeom>
          <a:ln>
            <a:noFill/>
          </a:ln>
        </p:spPr>
        <p:txBody>
          <a:bodyPr anchorCtr="0" anchor="t" bIns="91425" lIns="91425" rIns="91425" tIns="91425">
            <a:noAutofit/>
          </a:bodyPr>
          <a:lstStyle/>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Say &lt;AGH ≠ &lt;GHD						</a:t>
            </a:r>
            <a:r>
              <a:rPr lang="en">
                <a:solidFill>
                  <a:srgbClr val="FF0000"/>
                </a:solidFill>
                <a:latin typeface="Arial Narrow"/>
                <a:ea typeface="Arial Narrow"/>
                <a:cs typeface="Arial Narrow"/>
                <a:sym typeface="Arial Narrow"/>
              </a:rPr>
              <a:t>(Common Notion 6)</a:t>
            </a:r>
          </a:p>
          <a:p>
            <a:pPr indent="-228600" lvl="1" marL="914400" rtl="0">
              <a:spcBef>
                <a:spcPts val="0"/>
              </a:spcBef>
              <a:buClr>
                <a:srgbClr val="000000"/>
              </a:buClr>
              <a:buFont typeface="Arial Narrow"/>
            </a:pPr>
            <a:r>
              <a:rPr lang="en">
                <a:solidFill>
                  <a:srgbClr val="000000"/>
                </a:solidFill>
                <a:latin typeface="Arial Narrow"/>
                <a:ea typeface="Arial Narrow"/>
                <a:cs typeface="Arial Narrow"/>
                <a:sym typeface="Arial Narrow"/>
              </a:rPr>
              <a:t>That means one is greater</a:t>
            </a:r>
          </a:p>
          <a:p>
            <a:pPr indent="-228600" lvl="1" marL="914400" rtl="0">
              <a:spcBef>
                <a:spcPts val="0"/>
              </a:spcBef>
              <a:buClr>
                <a:srgbClr val="000000"/>
              </a:buClr>
              <a:buFont typeface="Arial Narrow"/>
            </a:pPr>
            <a:r>
              <a:rPr lang="en">
                <a:solidFill>
                  <a:srgbClr val="000000"/>
                </a:solidFill>
                <a:latin typeface="Arial Narrow"/>
                <a:ea typeface="Arial Narrow"/>
                <a:cs typeface="Arial Narrow"/>
                <a:sym typeface="Arial Narrow"/>
              </a:rPr>
              <a:t>Say &lt;AGH &gt; &lt;GHD</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&lt;AGH + &lt;BGH &gt; &lt;GHD + &lt;BGH</a:t>
            </a:r>
            <a:r>
              <a:rPr lang="en">
                <a:latin typeface="Arial Narrow"/>
                <a:ea typeface="Arial Narrow"/>
                <a:cs typeface="Arial Narrow"/>
                <a:sym typeface="Arial Narrow"/>
              </a:rPr>
              <a:t> 			</a:t>
            </a:r>
            <a:r>
              <a:rPr lang="en">
                <a:solidFill>
                  <a:srgbClr val="FF0000"/>
                </a:solidFill>
                <a:latin typeface="Arial Narrow"/>
                <a:ea typeface="Arial Narrow"/>
                <a:cs typeface="Arial Narrow"/>
                <a:sym typeface="Arial Narrow"/>
              </a:rPr>
              <a:t>(Common Notion 6)</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&lt;AGH + &lt;BGH = 2 right angles</a:t>
            </a:r>
            <a:r>
              <a:rPr lang="en">
                <a:latin typeface="Arial Narrow"/>
                <a:ea typeface="Arial Narrow"/>
                <a:cs typeface="Arial Narrow"/>
                <a:sym typeface="Arial Narrow"/>
              </a:rPr>
              <a:t>				</a:t>
            </a:r>
            <a:r>
              <a:rPr lang="en">
                <a:solidFill>
                  <a:srgbClr val="FF0000"/>
                </a:solidFill>
                <a:latin typeface="Arial Narrow"/>
                <a:ea typeface="Arial Narrow"/>
                <a:cs typeface="Arial Narrow"/>
                <a:sym typeface="Arial Narrow"/>
              </a:rPr>
              <a:t>(Proposition 13)</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&lt;BGH + &lt; GHD &lt; 2 right angles</a:t>
            </a:r>
            <a:r>
              <a:rPr lang="en">
                <a:latin typeface="Arial Narrow"/>
                <a:ea typeface="Arial Narrow"/>
                <a:cs typeface="Arial Narrow"/>
                <a:sym typeface="Arial Narrow"/>
              </a:rPr>
              <a:t>				</a:t>
            </a:r>
            <a:r>
              <a:rPr lang="en">
                <a:solidFill>
                  <a:srgbClr val="FF0000"/>
                </a:solidFill>
                <a:latin typeface="Arial Narrow"/>
                <a:ea typeface="Arial Narrow"/>
                <a:cs typeface="Arial Narrow"/>
                <a:sym typeface="Arial Narrow"/>
              </a:rPr>
              <a:t>(Proposition 13)</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Contradiction:</a:t>
            </a:r>
            <a:r>
              <a:rPr lang="en">
                <a:latin typeface="Arial Narrow"/>
                <a:ea typeface="Arial Narrow"/>
                <a:cs typeface="Arial Narrow"/>
                <a:sym typeface="Arial Narrow"/>
              </a:rPr>
              <a:t> 							</a:t>
            </a:r>
            <a:r>
              <a:rPr lang="en">
                <a:solidFill>
                  <a:srgbClr val="FF0000"/>
                </a:solidFill>
                <a:latin typeface="Arial Narrow"/>
                <a:ea typeface="Arial Narrow"/>
                <a:cs typeface="Arial Narrow"/>
                <a:sym typeface="Arial Narrow"/>
              </a:rPr>
              <a:t>(Postulate 5)</a:t>
            </a:r>
          </a:p>
          <a:p>
            <a:pPr indent="-228600" lvl="1" marL="914400" rtl="0">
              <a:spcBef>
                <a:spcPts val="0"/>
              </a:spcBef>
              <a:buClr>
                <a:srgbClr val="000000"/>
              </a:buClr>
              <a:buFont typeface="Arial Narrow"/>
            </a:pPr>
            <a:r>
              <a:rPr lang="en">
                <a:solidFill>
                  <a:srgbClr val="000000"/>
                </a:solidFill>
                <a:latin typeface="Arial Narrow"/>
                <a:ea typeface="Arial Narrow"/>
                <a:cs typeface="Arial Narrow"/>
                <a:sym typeface="Arial Narrow"/>
              </a:rPr>
              <a:t>AB would have to meet with CD</a:t>
            </a:r>
            <a:br>
              <a:rPr lang="en">
                <a:solidFill>
                  <a:srgbClr val="000000"/>
                </a:solidFill>
                <a:latin typeface="Arial Narrow"/>
                <a:ea typeface="Arial Narrow"/>
                <a:cs typeface="Arial Narrow"/>
                <a:sym typeface="Arial Narrow"/>
              </a:rPr>
            </a:br>
            <a:r>
              <a:rPr lang="en">
                <a:solidFill>
                  <a:srgbClr val="000000"/>
                </a:solidFill>
                <a:latin typeface="Arial Narrow"/>
                <a:ea typeface="Arial Narrow"/>
                <a:cs typeface="Arial Narrow"/>
                <a:sym typeface="Arial Narrow"/>
              </a:rPr>
              <a:t>at some point, making the lines </a:t>
            </a:r>
            <a:br>
              <a:rPr lang="en">
                <a:solidFill>
                  <a:srgbClr val="000000"/>
                </a:solidFill>
                <a:latin typeface="Arial Narrow"/>
                <a:ea typeface="Arial Narrow"/>
                <a:cs typeface="Arial Narrow"/>
                <a:sym typeface="Arial Narrow"/>
              </a:rPr>
            </a:br>
            <a:r>
              <a:rPr lang="en">
                <a:solidFill>
                  <a:srgbClr val="000000"/>
                </a:solidFill>
                <a:latin typeface="Arial Narrow"/>
                <a:ea typeface="Arial Narrow"/>
                <a:cs typeface="Arial Narrow"/>
                <a:sym typeface="Arial Narrow"/>
              </a:rPr>
              <a:t>not parallel</a:t>
            </a:r>
          </a:p>
          <a:p>
            <a:pPr indent="-228600" lvl="2" marL="1371600" rtl="0">
              <a:spcBef>
                <a:spcPts val="0"/>
              </a:spcBef>
              <a:buClr>
                <a:srgbClr val="000000"/>
              </a:buClr>
              <a:buFont typeface="Arial Narrow"/>
            </a:pPr>
            <a:r>
              <a:rPr lang="en">
                <a:solidFill>
                  <a:srgbClr val="000000"/>
                </a:solidFill>
                <a:latin typeface="Arial Narrow"/>
                <a:ea typeface="Arial Narrow"/>
                <a:cs typeface="Arial Narrow"/>
                <a:sym typeface="Arial Narrow"/>
              </a:rPr>
              <a:t>Hypothesis says they are parallel</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90"/>
                                        </p:tgtEl>
                                        <p:attrNameLst>
                                          <p:attrName>style.visibility</p:attrName>
                                        </p:attrNameLst>
                                      </p:cBhvr>
                                      <p:to>
                                        <p:strVal val="visible"/>
                                      </p:to>
                                    </p:set>
                                    <p:anim calcmode="lin" valueType="num">
                                      <p:cBhvr additive="base">
                                        <p:cTn dur="1000"/>
                                        <p:tgtEl>
                                          <p:spTgt spid="90"/>
                                        </p:tgtEl>
                                        <p:attrNameLst>
                                          <p:attrName>ppt_w</p:attrName>
                                        </p:attrNameLst>
                                      </p:cBhvr>
                                      <p:tavLst>
                                        <p:tav fmla="" tm="0">
                                          <p:val>
                                            <p:strVal val="0"/>
                                          </p:val>
                                        </p:tav>
                                        <p:tav fmla="" tm="100000">
                                          <p:val>
                                            <p:strVal val="#ppt_w"/>
                                          </p:val>
                                        </p:tav>
                                      </p:tavLst>
                                    </p:anim>
                                    <p:anim calcmode="lin" valueType="num">
                                      <p:cBhvr additive="base">
                                        <p:cTn dur="1000"/>
                                        <p:tgtEl>
                                          <p:spTgt spid="90"/>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91"/>
                                        </p:tgtEl>
                                        <p:attrNameLst>
                                          <p:attrName>style.visibility</p:attrName>
                                        </p:attrNameLst>
                                      </p:cBhvr>
                                      <p:to>
                                        <p:strVal val="visible"/>
                                      </p:to>
                                    </p:set>
                                    <p:anim calcmode="lin" valueType="num">
                                      <p:cBhvr additive="base">
                                        <p:cTn dur="1000"/>
                                        <p:tgtEl>
                                          <p:spTgt spid="91"/>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FC5E8"/>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latin typeface="Impact"/>
                <a:ea typeface="Impact"/>
                <a:cs typeface="Impact"/>
                <a:sym typeface="Impact"/>
              </a:rPr>
              <a:t>Step 2</a:t>
            </a:r>
          </a:p>
        </p:txBody>
      </p:sp>
      <p:sp>
        <p:nvSpPr>
          <p:cNvPr id="97" name="Shape 97"/>
          <p:cNvSpPr txBox="1"/>
          <p:nvPr>
            <p:ph idx="1" type="body"/>
          </p:nvPr>
        </p:nvSpPr>
        <p:spPr>
          <a:xfrm>
            <a:off x="311700" y="1152475"/>
            <a:ext cx="8596200" cy="3416400"/>
          </a:xfrm>
          <a:prstGeom prst="rect">
            <a:avLst/>
          </a:prstGeom>
        </p:spPr>
        <p:txBody>
          <a:bodyPr anchorCtr="0" anchor="t" bIns="91425" lIns="91425" rIns="91425" tIns="91425">
            <a:noAutofit/>
          </a:bodyPr>
          <a:lstStyle/>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 &lt;AGH = &lt;GHD</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&lt;AGH = &lt;EGB</a:t>
            </a:r>
            <a:r>
              <a:rPr lang="en">
                <a:latin typeface="Arial Narrow"/>
                <a:ea typeface="Arial Narrow"/>
                <a:cs typeface="Arial Narrow"/>
                <a:sym typeface="Arial Narrow"/>
              </a:rPr>
              <a:t>							</a:t>
            </a:r>
            <a:r>
              <a:rPr lang="en">
                <a:solidFill>
                  <a:srgbClr val="FF0000"/>
                </a:solidFill>
                <a:latin typeface="Arial Narrow"/>
                <a:ea typeface="Arial Narrow"/>
                <a:cs typeface="Arial Narrow"/>
                <a:sym typeface="Arial Narrow"/>
              </a:rPr>
              <a:t>(Proposition 15)</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&lt;EGB = &lt;GHD</a:t>
            </a:r>
            <a:r>
              <a:rPr lang="en">
                <a:latin typeface="Arial Narrow"/>
                <a:ea typeface="Arial Narrow"/>
                <a:cs typeface="Arial Narrow"/>
                <a:sym typeface="Arial Narrow"/>
              </a:rPr>
              <a:t>							</a:t>
            </a:r>
            <a:r>
              <a:rPr lang="en">
                <a:solidFill>
                  <a:srgbClr val="FF0000"/>
                </a:solidFill>
                <a:latin typeface="Arial Narrow"/>
                <a:ea typeface="Arial Narrow"/>
                <a:cs typeface="Arial Narrow"/>
                <a:sym typeface="Arial Narrow"/>
              </a:rPr>
              <a:t>(Common Notion 1)</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&lt;EGB + &lt;BGH = &lt;GHD + &lt;BGH</a:t>
            </a:r>
            <a:r>
              <a:rPr lang="en">
                <a:latin typeface="Arial Narrow"/>
                <a:ea typeface="Arial Narrow"/>
                <a:cs typeface="Arial Narrow"/>
                <a:sym typeface="Arial Narrow"/>
              </a:rPr>
              <a:t>				</a:t>
            </a:r>
            <a:r>
              <a:rPr lang="en">
                <a:solidFill>
                  <a:srgbClr val="FF0000"/>
                </a:solidFill>
                <a:latin typeface="Arial Narrow"/>
                <a:ea typeface="Arial Narrow"/>
                <a:cs typeface="Arial Narrow"/>
                <a:sym typeface="Arial Narrow"/>
              </a:rPr>
              <a:t>(Common Notion 2)</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&lt;EGB + &lt;BGH = 2 right angles</a:t>
            </a:r>
            <a:r>
              <a:rPr lang="en">
                <a:latin typeface="Arial Narrow"/>
                <a:ea typeface="Arial Narrow"/>
                <a:cs typeface="Arial Narrow"/>
                <a:sym typeface="Arial Narrow"/>
              </a:rPr>
              <a:t>				</a:t>
            </a:r>
            <a:r>
              <a:rPr lang="en">
                <a:solidFill>
                  <a:srgbClr val="FF0000"/>
                </a:solidFill>
                <a:latin typeface="Arial Narrow"/>
                <a:ea typeface="Arial Narrow"/>
                <a:cs typeface="Arial Narrow"/>
                <a:sym typeface="Arial Narrow"/>
              </a:rPr>
              <a:t>(Proposition 13)</a:t>
            </a:r>
          </a:p>
          <a:p>
            <a:pPr indent="-228600" lvl="0" marL="457200">
              <a:spcBef>
                <a:spcPts val="0"/>
              </a:spcBef>
              <a:buClr>
                <a:srgbClr val="000000"/>
              </a:buClr>
              <a:buFont typeface="Arial Narrow"/>
            </a:pPr>
            <a:r>
              <a:rPr lang="en">
                <a:solidFill>
                  <a:srgbClr val="000000"/>
                </a:solidFill>
                <a:latin typeface="Arial Narrow"/>
                <a:ea typeface="Arial Narrow"/>
                <a:cs typeface="Arial Narrow"/>
                <a:sym typeface="Arial Narrow"/>
              </a:rPr>
              <a:t>∴ &lt;BGH + &lt;GHD = 2 right angles</a:t>
            </a:r>
            <a:r>
              <a:rPr lang="en">
                <a:latin typeface="Arial Narrow"/>
                <a:ea typeface="Arial Narrow"/>
                <a:cs typeface="Arial Narrow"/>
                <a:sym typeface="Arial Narrow"/>
              </a:rPr>
              <a:t>			</a:t>
            </a:r>
            <a:r>
              <a:rPr lang="en">
                <a:solidFill>
                  <a:srgbClr val="FF0000"/>
                </a:solidFill>
                <a:latin typeface="Arial Narrow"/>
                <a:ea typeface="Arial Narrow"/>
                <a:cs typeface="Arial Narrow"/>
                <a:sym typeface="Arial Narrow"/>
              </a:rPr>
              <a:t>(Common Notion 1) </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7"/>
                                        </p:tgtEl>
                                        <p:attrNameLst>
                                          <p:attrName>style.visibility</p:attrName>
                                        </p:attrNameLst>
                                      </p:cBhvr>
                                      <p:to>
                                        <p:strVal val="visible"/>
                                      </p:to>
                                    </p:set>
                                    <p:anim calcmode="lin" valueType="num">
                                      <p:cBhvr additive="base">
                                        <p:cTn dur="1000"/>
                                        <p:tgtEl>
                                          <p:spTgt spid="97"/>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A2C4C9"/>
        </a:solidFill>
      </p:bgPr>
    </p:bg>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solidFill>
                  <a:srgbClr val="000000"/>
                </a:solidFill>
                <a:latin typeface="Impact"/>
                <a:ea typeface="Impact"/>
                <a:cs typeface="Impact"/>
                <a:sym typeface="Impact"/>
              </a:rPr>
              <a:t>Relationship to Proposition 27</a:t>
            </a:r>
          </a:p>
        </p:txBody>
      </p:sp>
      <p:sp>
        <p:nvSpPr>
          <p:cNvPr id="103" name="Shape 103"/>
          <p:cNvSpPr txBox="1"/>
          <p:nvPr>
            <p:ph idx="1" type="body"/>
          </p:nvPr>
        </p:nvSpPr>
        <p:spPr>
          <a:xfrm>
            <a:off x="311700" y="1152475"/>
            <a:ext cx="8520599" cy="2606700"/>
          </a:xfrm>
          <a:prstGeom prst="rect">
            <a:avLst/>
          </a:prstGeom>
        </p:spPr>
        <p:txBody>
          <a:bodyPr anchorCtr="0" anchor="t" bIns="91425" lIns="91425" rIns="91425" tIns="91425">
            <a:noAutofit/>
          </a:bodyPr>
          <a:lstStyle/>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Proposition 29 is the converse to Proposition 27</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27 says that if the alternate interior angles are equal (when line EF intersects AB and BC), then the lines AB and BC are parallel</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However, the converse cannot be assumed to be true</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29 assumes that the alternate interior angles are not equal, proving that the lines would not be parallel</a:t>
            </a:r>
          </a:p>
          <a:p>
            <a:pPr indent="-228600" lvl="0" marL="457200">
              <a:spcBef>
                <a:spcPts val="0"/>
              </a:spcBef>
              <a:buClr>
                <a:srgbClr val="000000"/>
              </a:buClr>
              <a:buFont typeface="Arial Narrow"/>
            </a:pPr>
            <a:r>
              <a:rPr lang="en">
                <a:solidFill>
                  <a:srgbClr val="000000"/>
                </a:solidFill>
                <a:latin typeface="Arial Narrow"/>
                <a:ea typeface="Arial Narrow"/>
                <a:cs typeface="Arial Narrow"/>
                <a:sym typeface="Arial Narrow"/>
              </a:rPr>
              <a:t>By hypothesis, the lines are parallel in 29, so this is a contradiction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103"/>
                                        </p:tgtEl>
                                        <p:attrNameLst>
                                          <p:attrName>style.visibility</p:attrName>
                                        </p:attrNameLst>
                                      </p:cBhvr>
                                      <p:to>
                                        <p:strVal val="visible"/>
                                      </p:to>
                                    </p:set>
                                    <p:anim calcmode="lin" valueType="num">
                                      <p:cBhvr additive="base">
                                        <p:cTn dur="1000"/>
                                        <p:tgtEl>
                                          <p:spTgt spid="103"/>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6B26B"/>
        </a:solidFill>
      </p:bgPr>
    </p:bg>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latin typeface="Impact"/>
                <a:ea typeface="Impact"/>
                <a:cs typeface="Impact"/>
                <a:sym typeface="Impact"/>
              </a:rPr>
              <a:t>Importance</a:t>
            </a:r>
          </a:p>
        </p:txBody>
      </p:sp>
      <p:sp>
        <p:nvSpPr>
          <p:cNvPr id="109" name="Shape 109"/>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This is the first time Euclid uses Postulate 5</a:t>
            </a:r>
          </a:p>
          <a:p>
            <a:pPr indent="-228600" lvl="1" marL="914400" rtl="0">
              <a:spcBef>
                <a:spcPts val="0"/>
              </a:spcBef>
              <a:buClr>
                <a:srgbClr val="000000"/>
              </a:buClr>
              <a:buFont typeface="Arial Narrow"/>
            </a:pPr>
            <a:r>
              <a:rPr lang="en">
                <a:solidFill>
                  <a:srgbClr val="000000"/>
                </a:solidFill>
                <a:latin typeface="Arial Narrow"/>
                <a:ea typeface="Arial Narrow"/>
                <a:cs typeface="Arial Narrow"/>
                <a:sym typeface="Arial Narrow"/>
              </a:rPr>
              <a:t>#1-4 are the “absolute geometry” postulates which he uses for propositions 1-28</a:t>
            </a:r>
          </a:p>
          <a:p>
            <a:pPr indent="-228600" lvl="1" marL="914400" rtl="0">
              <a:spcBef>
                <a:spcPts val="0"/>
              </a:spcBef>
              <a:buClr>
                <a:srgbClr val="000000"/>
              </a:buClr>
              <a:buFont typeface="Arial Narrow"/>
            </a:pPr>
            <a:r>
              <a:rPr lang="en">
                <a:solidFill>
                  <a:srgbClr val="000000"/>
                </a:solidFill>
                <a:latin typeface="Arial Narrow"/>
                <a:ea typeface="Arial Narrow"/>
                <a:cs typeface="Arial Narrow"/>
                <a:sym typeface="Arial Narrow"/>
              </a:rPr>
              <a:t>Postulate 5 cannot be proven as a theorem</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Used to prove later propositions (ex. Proposition 30 and 32) in Book I</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Also used frequently in Books II, VI, and XI, and once in Book XII</a:t>
            </a:r>
          </a:p>
          <a:p>
            <a:pPr indent="-228600" lvl="0" marL="457200" rtl="0">
              <a:spcBef>
                <a:spcPts val="0"/>
              </a:spcBef>
              <a:buClr>
                <a:srgbClr val="000000"/>
              </a:buClr>
              <a:buFont typeface="Arial Narrow"/>
            </a:pPr>
            <a:r>
              <a:rPr lang="en">
                <a:solidFill>
                  <a:srgbClr val="000000"/>
                </a:solidFill>
                <a:latin typeface="Arial Narrow"/>
                <a:ea typeface="Arial Narrow"/>
                <a:cs typeface="Arial Narrow"/>
                <a:sym typeface="Arial Narrow"/>
              </a:rPr>
              <a:t>Euclidean geometry vs. elliptic geometry vs. hyperbolic geometry</a:t>
            </a:r>
          </a:p>
          <a:p>
            <a:pPr indent="-228600" lvl="1" marL="914400" rtl="0">
              <a:spcBef>
                <a:spcPts val="0"/>
              </a:spcBef>
              <a:buClr>
                <a:srgbClr val="000000"/>
              </a:buClr>
              <a:buFont typeface="Arial Narrow"/>
            </a:pPr>
            <a:r>
              <a:rPr lang="en">
                <a:solidFill>
                  <a:srgbClr val="000000"/>
                </a:solidFill>
                <a:latin typeface="Arial Narrow"/>
                <a:ea typeface="Arial Narrow"/>
                <a:cs typeface="Arial Narrow"/>
                <a:sym typeface="Arial Narrow"/>
              </a:rPr>
              <a:t>Distinguished by the number of lines parallel to a given line passing through a given point</a:t>
            </a:r>
          </a:p>
          <a:p>
            <a:pPr indent="-228600" lvl="2" marL="1371600" rtl="0">
              <a:spcBef>
                <a:spcPts val="0"/>
              </a:spcBef>
              <a:buClr>
                <a:srgbClr val="000000"/>
              </a:buClr>
              <a:buFont typeface="Arial Narrow"/>
            </a:pPr>
            <a:r>
              <a:rPr lang="en">
                <a:solidFill>
                  <a:srgbClr val="000000"/>
                </a:solidFill>
                <a:latin typeface="Arial Narrow"/>
                <a:ea typeface="Arial Narrow"/>
                <a:cs typeface="Arial Narrow"/>
                <a:sym typeface="Arial Narrow"/>
              </a:rPr>
              <a:t>Euclidean: 1</a:t>
            </a:r>
          </a:p>
          <a:p>
            <a:pPr indent="-228600" lvl="2" marL="1371600" rtl="0">
              <a:spcBef>
                <a:spcPts val="0"/>
              </a:spcBef>
              <a:buClr>
                <a:srgbClr val="000000"/>
              </a:buClr>
              <a:buFont typeface="Arial Narrow"/>
            </a:pPr>
            <a:r>
              <a:rPr lang="en">
                <a:solidFill>
                  <a:srgbClr val="000000"/>
                </a:solidFill>
                <a:latin typeface="Arial Narrow"/>
                <a:ea typeface="Arial Narrow"/>
                <a:cs typeface="Arial Narrow"/>
                <a:sym typeface="Arial Narrow"/>
              </a:rPr>
              <a:t>Elliptic: 0</a:t>
            </a:r>
          </a:p>
          <a:p>
            <a:pPr indent="-228600" lvl="2" marL="1371600" rtl="0">
              <a:spcBef>
                <a:spcPts val="0"/>
              </a:spcBef>
              <a:buClr>
                <a:srgbClr val="000000"/>
              </a:buClr>
              <a:buFont typeface="Arial Narrow"/>
            </a:pPr>
            <a:r>
              <a:rPr lang="en">
                <a:solidFill>
                  <a:srgbClr val="000000"/>
                </a:solidFill>
                <a:latin typeface="Arial Narrow"/>
                <a:ea typeface="Arial Narrow"/>
                <a:cs typeface="Arial Narrow"/>
                <a:sym typeface="Arial Narrow"/>
              </a:rPr>
              <a:t>Hyperbolic: ∞</a:t>
            </a:r>
          </a:p>
          <a:p>
            <a:pPr indent="-228600" lvl="3" marL="1828800">
              <a:spcBef>
                <a:spcPts val="0"/>
              </a:spcBef>
              <a:buClr>
                <a:srgbClr val="000000"/>
              </a:buClr>
              <a:buFont typeface="Arial Narrow"/>
            </a:pPr>
            <a:r>
              <a:rPr lang="en">
                <a:solidFill>
                  <a:srgbClr val="000000"/>
                </a:solidFill>
                <a:latin typeface="Arial Narrow"/>
                <a:ea typeface="Arial Narrow"/>
                <a:cs typeface="Arial Narrow"/>
                <a:sym typeface="Arial Narrow"/>
              </a:rPr>
              <a:t>This is the first proposition that does not hold in hyperbolic geometry</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mph" presetID="8" presetSubtype="0">
                                  <p:stCondLst>
                                    <p:cond delay="0"/>
                                  </p:stCondLst>
                                  <p:childTnLst>
                                    <p:animRot by="-21600000">
                                      <p:cBhvr>
                                        <p:cTn dur="1000" fill="hold"/>
                                        <p:tgtEl>
                                          <p:spTgt spid="108"/>
                                        </p:tgtEl>
                                        <p:attrNameLst>
                                          <p:attrName>r</p:attrName>
                                        </p:attrNameLst>
                                      </p:cBhvr>
                                    </p:animRo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09"/>
                                        </p:tgtEl>
                                        <p:attrNameLst>
                                          <p:attrName>style.visibility</p:attrName>
                                        </p:attrNameLst>
                                      </p:cBhvr>
                                      <p:to>
                                        <p:strVal val="visible"/>
                                      </p:to>
                                    </p:set>
                                    <p:anim calcmode="lin" valueType="num">
                                      <p:cBhvr additive="base">
                                        <p:cTn dur="1000"/>
                                        <p:tgtEl>
                                          <p:spTgt spid="109"/>
                                        </p:tgtEl>
                                        <p:attrNameLst>
                                          <p:attrName>ppt_w</p:attrName>
                                        </p:attrNameLst>
                                      </p:cBhvr>
                                      <p:tavLst>
                                        <p:tav fmla="" tm="0">
                                          <p:val>
                                            <p:strVal val="0"/>
                                          </p:val>
                                        </p:tav>
                                        <p:tav fmla="" tm="100000">
                                          <p:val>
                                            <p:strVal val="#ppt_w"/>
                                          </p:val>
                                        </p:tav>
                                      </p:tavLst>
                                    </p:anim>
                                    <p:anim calcmode="lin" valueType="num">
                                      <p:cBhvr additive="base">
                                        <p:cTn dur="1000"/>
                                        <p:tgtEl>
                                          <p:spTgt spid="109"/>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