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41"/>
  </p:notesMasterIdLst>
  <p:sldIdLst>
    <p:sldId id="256" r:id="rId5"/>
    <p:sldId id="257" r:id="rId6"/>
    <p:sldId id="287" r:id="rId7"/>
    <p:sldId id="288" r:id="rId8"/>
    <p:sldId id="289" r:id="rId9"/>
    <p:sldId id="290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91" r:id="rId4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464" y="-5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2750" cy="376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76288" y="4776788"/>
            <a:ext cx="6215062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02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394200" y="0"/>
            <a:ext cx="33702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02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394200" y="9555163"/>
            <a:ext cx="337026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6A167568-6DF8-47C4-A0AB-BCA60265A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99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89F721E3-7B97-49AB-BA53-3938FC060635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3039794A-620F-4D36-ABEB-79F9AD63B906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38764F18-2530-4ED4-869C-2941241D2CDE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8A47802C-9BD0-4BE1-B7A6-62D44262D2B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50912205-758C-46D9-9DB1-48B26605268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CF498183-11A2-465A-85F5-F19B006E037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BEF98D1D-97DE-4FDF-929F-AD842803BD7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6F3C65FC-2F0D-4FB3-94B9-C5F728D947E2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129E2AFC-2982-4F63-BB4E-BCDE7A764B3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D283FE50-6066-4E92-8904-8615160BE69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169466C6-1532-4468-98AB-CF0D94EAF131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453CFE44-0219-48DF-9FAE-73E9388F175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0EEFCDB2-C3E5-4BF5-B8BB-5524284F51A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C7D3CE5A-5101-4ED1-9418-EEA9D9B65ABA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468801F4-818B-4BD3-9BAA-5DDF57BE6F4C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26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041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74E4DA02-7FB7-4419-A2A9-78CE7D458AF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A3B0EDA3-683B-4CCC-8FFC-6314774240F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43D133A3-0E2C-4622-95A4-016FB9DAF3C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29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BE9ADA4E-8C30-4ACF-A048-FF8B3753654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451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5DCF43EF-9ED2-4E64-8F62-59FE99182F89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553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CF4359C9-DE98-4A18-9990-DD33BFFABA0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576DBA3C-F9DA-48CB-9089-1EBDEC83FBE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76C8E433-42E5-46CF-AC4F-DF6F6C125EE7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75E7A41F-AF38-4FCF-9126-1C595E9AB358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34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861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8FDC4841-8EB9-4672-A5B0-0A1BC78069AF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35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903F9A9F-2BB7-40CC-AB9E-243F56F4FBAF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ECA79CCA-F451-43E9-A568-35D8FBB2069D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C289B732-ED2A-4DE4-88B1-577E1A143EEF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4D76129C-1D07-47D2-B6E5-E0340312379B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C943C17C-4064-4804-AA74-B5E906315A6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95925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/>
            <a:fld id="{3FC70EBF-B3E8-473D-BF9A-C463E76F8AD0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1138238" y="763588"/>
            <a:ext cx="54895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2"/>
          <p:cNvSpPr txBox="1">
            <a:spLocks noChangeArrowheads="1"/>
          </p:cNvSpPr>
          <p:nvPr>
            <p:ph type="body"/>
          </p:nvPr>
        </p:nvSpPr>
        <p:spPr>
          <a:xfrm>
            <a:off x="776288" y="4776788"/>
            <a:ext cx="6216650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1058E-EA60-4CC3-BF50-B83FBD6A1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4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483EB-3C17-4C29-A25F-2FE21A90E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6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45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45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06C6-37D4-4391-8717-7BA401271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22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A89F8-2052-454F-B5B1-D5EC66971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48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22A19-7D61-4A19-9175-7E8B2CBD2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1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C9547-7C29-41EA-9933-E6704C4A7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7700" cy="427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68B8-2070-4378-BEB3-0D8532DEA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17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60342-8E86-47B6-AAEB-397919D95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52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10AA5-8566-4A48-B1FF-C7EC9F783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81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DCC2A-6C49-4E1A-92B6-31178D3DB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0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EE488-8C0A-44AA-A38E-A9C417071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1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7A9D5-14AC-4976-8EBB-52B4F0245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1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170F6-C836-423C-8FBE-CED2A5858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41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7DA7-464D-4374-9DFE-4CCA62026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52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6950" cy="6138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6138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B10B2-C5B2-43BA-93AB-53F7D3F08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182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5F15-0337-489F-929D-842D7F47F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07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434C-ABB3-46A6-845D-8C13CFE10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73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0587-0B89-4312-A48C-635372A3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1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4975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622F-C6E4-48A2-AEE2-4B4136AD6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39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E15A-605F-41E9-8998-5FF04C723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4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0CE0C-D4CA-41EE-A3F3-A25919ABF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33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20C8A-CCD2-4E14-80AC-7E040F08D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4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C3AD9-30F3-4462-AB9C-F8FE3D953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50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0BB6-E60C-49FC-B2C3-BB7DFD23D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4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D0757-C911-4D19-BAC4-626A8B7BB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9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D9A18-DC63-4F95-AA71-3320EB40D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151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15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15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D7254-94F8-46DD-A32B-A0B426E5F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914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EA004-100D-4872-A94C-B68EDFE96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839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5669-0FFE-4C66-B16D-395DB7589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76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F472F-BABF-4331-A851-7CB5E51D5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65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2937-C627-4377-8CEB-BD97C70D2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149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6575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79613"/>
            <a:ext cx="4346575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A277-0EB5-4526-8DC1-A2215BE78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27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46156-CB13-4871-B4BB-093D199A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3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7700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9D409-FF33-4F33-B939-46FF4D98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43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9C5B3-E3E4-4822-8543-A5667F38A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70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BB432-429A-4BAE-818C-2F3311256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247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9FBF9-0519-4000-8C52-BF582CE80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656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311-BC96-41FB-83B0-6D392E379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09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1AE8-9F7B-4931-977E-B47517B4F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239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58086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58086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985C7-CDD0-43A9-899D-C46A68380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0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DE68-EA01-4A08-8BAA-4EB81844A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11E97-EBE5-481E-8049-1F2094F21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6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AE505-63F9-4772-B0D9-FBB821E44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8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EE86-EB47-4064-A5DE-7BCFD44BC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6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44B67-3741-4BE1-85A8-75A28848A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7800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4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85FE2F7-BF7B-4B55-82D9-C14A7D239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7800" cy="427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9452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99452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FFFFFF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F438C3B4-12AD-4B39-A8C4-DE121EC59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78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1900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47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24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4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EA5BA053-B1EE-4A18-B02E-5EDC51DAA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8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8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4555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38388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861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3838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B2EF323E-D5A7-4671-A539-D096EDA02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8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8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34302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smtClean="0"/>
              <a:t>Was “Pythagoras” a Babylonian?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125" y="2514600"/>
            <a:ext cx="8855075" cy="40497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solidFill>
                  <a:srgbClr val="280099"/>
                </a:solidFill>
              </a:rPr>
              <a:t>Amherst Mathematics Colloquium</a:t>
            </a:r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solidFill>
                  <a:srgbClr val="280099"/>
                </a:solidFill>
              </a:rPr>
              <a:t>September 29, 2011</a:t>
            </a:r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 smtClean="0">
              <a:solidFill>
                <a:srgbClr val="280099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solidFill>
                  <a:srgbClr val="280099"/>
                </a:solidFill>
              </a:rPr>
              <a:t>John </a:t>
            </a:r>
            <a:r>
              <a:rPr lang="en-US" dirty="0" smtClean="0">
                <a:solidFill>
                  <a:srgbClr val="280099"/>
                </a:solidFill>
              </a:rPr>
              <a:t>Little</a:t>
            </a:r>
            <a:endParaRPr lang="en-US" dirty="0" smtClean="0">
              <a:solidFill>
                <a:srgbClr val="280099"/>
              </a:solidFill>
            </a:endParaRPr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i="1" dirty="0" smtClean="0">
                <a:solidFill>
                  <a:srgbClr val="280099"/>
                </a:solidFill>
              </a:rPr>
              <a:t>little@mathcs.holycross.edu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 tablet with cuneiform writing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049712"/>
          </a:xfrm>
        </p:spPr>
        <p:txBody>
          <a:bodyPr/>
          <a:lstStyle/>
          <a:p>
            <a:pPr eaLnBrk="1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Note the limited collection of forms you can make with a wedge-shaped stylus: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335338"/>
            <a:ext cx="3141663" cy="311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Concentrate on southern area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14400" y="1336675"/>
            <a:ext cx="8670925" cy="574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9756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eaLnBrk="1">
              <a:lnSpc>
                <a:spcPct val="87000"/>
              </a:lnSpc>
              <a:spcAft>
                <a:spcPts val="1425"/>
              </a:spcAft>
            </a:pPr>
            <a:r>
              <a:rPr lang="en-US" sz="3200" dirty="0" smtClean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ca. 2800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- 2320 BCE -- Early Dynastic Period, Old Sumerian literature     </a:t>
            </a:r>
          </a:p>
          <a:p>
            <a:pPr eaLnBrk="1">
              <a:lnSpc>
                <a:spcPct val="87000"/>
              </a:lnSpc>
              <a:spcAft>
                <a:spcPts val="1425"/>
              </a:spcAft>
            </a:pP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c</a:t>
            </a:r>
            <a:r>
              <a:rPr lang="en-US" sz="3200" dirty="0" smtClean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a. 2320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- 2180 BCE -- </a:t>
            </a:r>
            <a:r>
              <a:rPr lang="en-US" sz="3200" dirty="0" err="1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Akkadian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 (Sumerian) empire, first real centralized government</a:t>
            </a:r>
          </a:p>
          <a:p>
            <a:pPr eaLnBrk="1">
              <a:lnSpc>
                <a:spcPct val="87000"/>
              </a:lnSpc>
              <a:spcAft>
                <a:spcPts val="1425"/>
              </a:spcAft>
            </a:pP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c</a:t>
            </a:r>
            <a:r>
              <a:rPr lang="en-US" sz="3200" dirty="0" smtClean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a. 2000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BCE -- collapse of remnant of Sumerian empire</a:t>
            </a:r>
          </a:p>
          <a:p>
            <a:pPr eaLnBrk="1">
              <a:lnSpc>
                <a:spcPct val="87000"/>
              </a:lnSpc>
              <a:spcAft>
                <a:spcPts val="1425"/>
              </a:spcAft>
            </a:pP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c</a:t>
            </a:r>
            <a:r>
              <a:rPr lang="en-US" sz="3200" dirty="0" smtClean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a. 2000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- 1600 BCE -- </a:t>
            </a:r>
            <a:r>
              <a:rPr lang="en-US" sz="3200" dirty="0" err="1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Ammorite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 kingdom -- "Old Babylonian Period"-- Hammurabi Code, mathematics texts, editing of Sumerian </a:t>
            </a:r>
            <a:r>
              <a:rPr lang="en-US" sz="3200" i="1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Epic of Gilgamesh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(~ contemporaneous with Egyptian “Middle Kingdom” and </a:t>
            </a:r>
            <a:r>
              <a:rPr lang="en-US" sz="3200" i="1" dirty="0" err="1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Ahmes</a:t>
            </a:r>
            <a:r>
              <a:rPr lang="en-US" sz="3200" i="1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and</a:t>
            </a:r>
            <a:r>
              <a:rPr lang="en-US" sz="3200" i="1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 </a:t>
            </a:r>
            <a:r>
              <a:rPr lang="en-US" sz="3200" i="1" dirty="0" err="1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Rhind</a:t>
            </a:r>
            <a:r>
              <a:rPr lang="en-US" sz="3200" i="1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 </a:t>
            </a:r>
            <a:r>
              <a:rPr lang="en-US" sz="3200" dirty="0">
                <a:solidFill>
                  <a:srgbClr val="000080"/>
                </a:solidFill>
                <a:latin typeface="Times New Roman" pitchFamily="16" charset="0"/>
                <a:cs typeface="Arial Unicode MS" charset="0"/>
              </a:rPr>
              <a:t>papyri.)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679450" y="1490663"/>
            <a:ext cx="8848725" cy="5556250"/>
          </a:xfrm>
        </p:spPr>
        <p:txBody>
          <a:bodyPr tIns="28080" anchor="t"/>
          <a:lstStyle/>
          <a:p>
            <a:pPr marL="682625" indent="-681038" algn="l" eaLnBrk="1">
              <a:spcAft>
                <a:spcPts val="1425"/>
              </a:spcAft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/>
            </a:pPr>
            <a:r>
              <a:rPr lang="en-US" sz="3200" dirty="0">
                <a:solidFill>
                  <a:srgbClr val="000080"/>
                </a:solidFill>
              </a:rPr>
              <a:t>A</a:t>
            </a:r>
            <a:r>
              <a:rPr lang="en-US" sz="3200" dirty="0" smtClean="0">
                <a:solidFill>
                  <a:srgbClr val="000080"/>
                </a:solidFill>
              </a:rPr>
              <a:t>pparently </a:t>
            </a:r>
            <a:r>
              <a:rPr lang="en-US" sz="3200" dirty="0" smtClean="0">
                <a:solidFill>
                  <a:srgbClr val="000080"/>
                </a:solidFill>
              </a:rPr>
              <a:t>taught </a:t>
            </a:r>
            <a:r>
              <a:rPr lang="en-US" sz="3200" dirty="0" smtClean="0">
                <a:solidFill>
                  <a:srgbClr val="000080"/>
                </a:solidFill>
              </a:rPr>
              <a:t> in</a:t>
            </a:r>
            <a:r>
              <a:rPr lang="en-US" sz="3200" i="1" dirty="0" smtClean="0">
                <a:solidFill>
                  <a:srgbClr val="000080"/>
                </a:solidFill>
              </a:rPr>
              <a:t> </a:t>
            </a:r>
            <a:r>
              <a:rPr lang="en-US" sz="3200" i="1" dirty="0" smtClean="0">
                <a:solidFill>
                  <a:srgbClr val="000080"/>
                </a:solidFill>
              </a:rPr>
              <a:t>schools</a:t>
            </a:r>
            <a:r>
              <a:rPr lang="en-US" sz="3200" dirty="0" smtClean="0">
                <a:solidFill>
                  <a:srgbClr val="000080"/>
                </a:solidFill>
              </a:rPr>
              <a:t> for scribes connected with governmental and religious centers</a:t>
            </a:r>
          </a:p>
          <a:p>
            <a:pPr marL="682625" indent="-681038" algn="l" eaLnBrk="1">
              <a:spcAft>
                <a:spcPts val="1425"/>
              </a:spcAft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/>
            </a:pPr>
            <a:r>
              <a:rPr lang="en-US" sz="3200" dirty="0" smtClean="0">
                <a:solidFill>
                  <a:srgbClr val="000080"/>
                </a:solidFill>
              </a:rPr>
              <a:t>Used a distinctive </a:t>
            </a:r>
            <a:r>
              <a:rPr lang="en-US" sz="3200" i="1" dirty="0" smtClean="0">
                <a:solidFill>
                  <a:srgbClr val="000080"/>
                </a:solidFill>
              </a:rPr>
              <a:t>base-60 positional number system, </a:t>
            </a:r>
            <a:r>
              <a:rPr lang="en-US" sz="3200" dirty="0" smtClean="0">
                <a:solidFill>
                  <a:srgbClr val="000080"/>
                </a:solidFill>
              </a:rPr>
              <a:t>including base-60 fractions (but no symbol for zero, so sometimes ambiguous!)</a:t>
            </a:r>
          </a:p>
          <a:p>
            <a:pPr marL="682625" indent="-681038" algn="l" eaLnBrk="1">
              <a:spcAft>
                <a:spcPts val="1425"/>
              </a:spcAft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/>
            </a:pPr>
            <a:r>
              <a:rPr lang="en-US" sz="3200" dirty="0" smtClean="0">
                <a:solidFill>
                  <a:srgbClr val="000080"/>
                </a:solidFill>
              </a:rPr>
              <a:t>Featured very extensive and sophisticated calculations</a:t>
            </a:r>
          </a:p>
          <a:p>
            <a:pPr marL="682625" indent="-681038" algn="l" eaLnBrk="1">
              <a:spcAft>
                <a:spcPts val="1425"/>
              </a:spcAft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  <a:defRPr/>
            </a:pPr>
            <a:r>
              <a:rPr lang="en-US" sz="3200" dirty="0" smtClean="0">
                <a:solidFill>
                  <a:srgbClr val="000080"/>
                </a:solidFill>
              </a:rPr>
              <a:t> No evidence of a concept of general </a:t>
            </a:r>
            <a:r>
              <a:rPr lang="en-US" sz="3200" i="1" u="sng" dirty="0" smtClean="0">
                <a:solidFill>
                  <a:srgbClr val="000080"/>
                </a:solidFill>
              </a:rPr>
              <a:t>proof</a:t>
            </a:r>
            <a:r>
              <a:rPr lang="en-US" sz="3200" dirty="0" smtClean="0">
                <a:solidFill>
                  <a:srgbClr val="000080"/>
                </a:solidFill>
              </a:rPr>
              <a:t> – everything based on examples or models leading to general methods.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1"/>
          </p:nvPr>
        </p:nvSpPr>
        <p:spPr>
          <a:xfrm>
            <a:off x="503238" y="346075"/>
            <a:ext cx="9064625" cy="1166813"/>
          </a:xfrm>
        </p:spPr>
        <p:txBody>
          <a:bodyPr tIns="0" anchor="ctr"/>
          <a:lstStyle/>
          <a:p>
            <a:pPr marL="0" indent="0" algn="ctr" eaLnBrk="1"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4400" smtClean="0">
                <a:solidFill>
                  <a:srgbClr val="280099"/>
                </a:solidFill>
              </a:rPr>
              <a:t>Babylonian </a:t>
            </a:r>
            <a:r>
              <a:rPr lang="en-US" sz="4400" i="1" smtClean="0">
                <a:solidFill>
                  <a:srgbClr val="280099"/>
                </a:solidFill>
              </a:rPr>
              <a:t>mathematics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The number system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4512" y="8199437"/>
            <a:ext cx="8458200" cy="4386263"/>
          </a:xfrm>
        </p:spPr>
        <p:txBody>
          <a:bodyPr/>
          <a:lstStyle/>
          <a:p>
            <a:pPr eaLnBrk="1"/>
            <a:endParaRPr lang="en-US" dirty="0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088" y="1816100"/>
            <a:ext cx="6831012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 famous mathematical text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883650" cy="1568450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mtClean="0"/>
              <a:t>The tablet known as ``YBC 6967''  (Note: YBC = “Yale Babylonian Collection”)</a:t>
            </a:r>
          </a:p>
          <a:p>
            <a:pPr marL="682625" indent="-681038" eaLnBrk="1">
              <a:buClrTx/>
              <a:buSzTx/>
              <a:buFontTx/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smtClean="0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81325"/>
            <a:ext cx="66865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YBC 6967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2475" y="1570037"/>
            <a:ext cx="8848725" cy="5991226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/>
              <a:t>R</a:t>
            </a:r>
            <a:r>
              <a:rPr lang="en-US" dirty="0" smtClean="0"/>
              <a:t>ecognized </a:t>
            </a:r>
            <a:r>
              <a:rPr lang="en-US" dirty="0" smtClean="0"/>
              <a:t>as a mathematical text </a:t>
            </a:r>
            <a:r>
              <a:rPr lang="en-US" dirty="0" smtClean="0"/>
              <a:t>and translated by </a:t>
            </a:r>
            <a:r>
              <a:rPr lang="en-US" dirty="0" smtClean="0"/>
              <a:t>Otto </a:t>
            </a:r>
            <a:r>
              <a:rPr lang="en-US" dirty="0" err="1" smtClean="0"/>
              <a:t>Neugebauer</a:t>
            </a:r>
            <a:r>
              <a:rPr lang="en-US" dirty="0" smtClean="0"/>
              <a:t> (1940's). 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Essentially a </a:t>
            </a:r>
            <a:r>
              <a:rPr lang="en-US" i="1" dirty="0" smtClean="0"/>
              <a:t>mathematical problem</a:t>
            </a:r>
            <a:r>
              <a:rPr lang="en-US" dirty="0" smtClean="0"/>
              <a:t> (probably set to scribal students in the city of </a:t>
            </a:r>
            <a:r>
              <a:rPr lang="en-US" dirty="0" err="1" smtClean="0"/>
              <a:t>Larsa</a:t>
            </a:r>
            <a:r>
              <a:rPr lang="en-US" dirty="0" smtClean="0"/>
              <a:t>) and a step-by-step </a:t>
            </a:r>
            <a:r>
              <a:rPr lang="en-US" i="1" dirty="0" smtClean="0"/>
              <a:t>model solution</a:t>
            </a:r>
            <a:r>
              <a:rPr lang="en-US" dirty="0" smtClean="0"/>
              <a:t>.  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b="1" dirty="0" smtClean="0"/>
              <a:t>The problem</a:t>
            </a:r>
            <a:r>
              <a:rPr lang="en-US" dirty="0" smtClean="0"/>
              <a:t>:  A number </a:t>
            </a:r>
            <a:r>
              <a:rPr lang="en-US" i="1" dirty="0" smtClean="0"/>
              <a:t> x</a:t>
            </a:r>
            <a:r>
              <a:rPr lang="en-US" dirty="0" smtClean="0"/>
              <a:t>  exceeds  60/</a:t>
            </a:r>
            <a:r>
              <a:rPr lang="en-US" i="1" dirty="0" smtClean="0"/>
              <a:t>x </a:t>
            </a:r>
            <a:r>
              <a:rPr lang="en-US" dirty="0" smtClean="0"/>
              <a:t>by 7.  What are </a:t>
            </a:r>
            <a:r>
              <a:rPr lang="en-US" i="1" dirty="0" smtClean="0"/>
              <a:t> x  </a:t>
            </a:r>
            <a:r>
              <a:rPr lang="en-US" dirty="0" smtClean="0"/>
              <a:t>and  </a:t>
            </a:r>
            <a:r>
              <a:rPr lang="en-US" i="1" dirty="0" smtClean="0"/>
              <a:t>60/x </a:t>
            </a:r>
            <a:r>
              <a:rPr lang="en-US" dirty="0" smtClean="0"/>
              <a:t>?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b="1" dirty="0" smtClean="0"/>
              <a:t>Comment</a:t>
            </a:r>
            <a:r>
              <a:rPr lang="en-US" dirty="0" smtClean="0"/>
              <a:t>:  </a:t>
            </a:r>
            <a:r>
              <a:rPr lang="en-US" dirty="0" smtClean="0"/>
              <a:t>Many similar tablets with variants of this problem have also been recognized.</a:t>
            </a:r>
            <a:endParaRPr lang="en-US" dirty="0" smtClean="0"/>
          </a:p>
          <a:p>
            <a:pPr marL="1587" indent="0" eaLnBrk="1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The Babylonian solution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3875" y="1600200"/>
            <a:ext cx="8848725" cy="546417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/>
              <a:t>P</a:t>
            </a:r>
            <a:r>
              <a:rPr lang="en-US" dirty="0" smtClean="0"/>
              <a:t>araphrase </a:t>
            </a:r>
            <a:r>
              <a:rPr lang="en-US" dirty="0" smtClean="0"/>
              <a:t>of </a:t>
            </a:r>
            <a:r>
              <a:rPr lang="en-US" dirty="0" err="1" smtClean="0"/>
              <a:t>Neugebauer's</a:t>
            </a:r>
            <a:r>
              <a:rPr lang="en-US" dirty="0" smtClean="0"/>
              <a:t> translation of the solution given on YBC 6967: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/>
              <a:t>Halve</a:t>
            </a:r>
            <a:r>
              <a:rPr lang="en-US" dirty="0" smtClean="0"/>
              <a:t> the 7 to get </a:t>
            </a:r>
            <a:r>
              <a:rPr lang="en-US" dirty="0" smtClean="0"/>
              <a:t>3.5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/>
              <a:t>Square </a:t>
            </a:r>
            <a:r>
              <a:rPr lang="en-US" dirty="0" smtClean="0"/>
              <a:t>the 3.5 to get </a:t>
            </a:r>
            <a:r>
              <a:rPr lang="en-US" dirty="0" smtClean="0"/>
              <a:t>12.25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Add 60 to get 72.25, and extract </a:t>
            </a:r>
            <a:r>
              <a:rPr lang="en-US" i="1" dirty="0" smtClean="0"/>
              <a:t>square root </a:t>
            </a:r>
            <a:r>
              <a:rPr lang="en-US" dirty="0" smtClean="0"/>
              <a:t>to get </a:t>
            </a:r>
            <a:r>
              <a:rPr lang="en-US" dirty="0" smtClean="0"/>
              <a:t>8.5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Subtract the 3.5 from 8 to get 5, which is </a:t>
            </a:r>
            <a:r>
              <a:rPr lang="en-US" dirty="0" smtClean="0"/>
              <a:t>60/</a:t>
            </a:r>
            <a:r>
              <a:rPr lang="en-US" i="1" dirty="0" smtClean="0"/>
              <a:t>x</a:t>
            </a:r>
            <a:endParaRPr lang="en-US" i="1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Then  </a:t>
            </a:r>
            <a:r>
              <a:rPr lang="en-US" i="1" dirty="0" smtClean="0"/>
              <a:t>x = </a:t>
            </a:r>
            <a:r>
              <a:rPr lang="en-US" i="1" dirty="0" smtClean="0"/>
              <a:t>12 </a:t>
            </a:r>
            <a:endParaRPr lang="en-US" i="1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What's going on here?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79613"/>
            <a:ext cx="8883650" cy="4878387"/>
          </a:xfrm>
        </p:spPr>
        <p:txBody>
          <a:bodyPr/>
          <a:lstStyle/>
          <a:p>
            <a:pPr marL="1587" indent="0" eaLnBrk="1"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endParaRPr lang="en-US" dirty="0" smtClean="0"/>
          </a:p>
          <a:p>
            <a:pPr marL="458787" indent="-457200" eaLnBrk="1">
              <a:buFont typeface="Arial" pitchFamily="34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Possible </a:t>
            </a:r>
            <a:r>
              <a:rPr lang="en-US" dirty="0" smtClean="0"/>
              <a:t>explanation:  The original problem asks for a solution </a:t>
            </a:r>
            <a:r>
              <a:rPr lang="en-US" dirty="0" smtClean="0"/>
              <a:t>of</a:t>
            </a:r>
            <a:r>
              <a:rPr lang="en-US" i="1" dirty="0" smtClean="0"/>
              <a:t>  x</a:t>
            </a:r>
            <a:r>
              <a:rPr lang="en-US" i="1" dirty="0" smtClean="0">
                <a:latin typeface="DejaVu LGC Sans" charset="0"/>
              </a:rPr>
              <a:t> </a:t>
            </a:r>
            <a:r>
              <a:rPr lang="en-US" i="1" dirty="0" smtClean="0">
                <a:latin typeface="DejaVu LGC Sans" charset="0"/>
              </a:rPr>
              <a:t>= 60/x + 7,  </a:t>
            </a:r>
            <a:r>
              <a:rPr lang="en-US" dirty="0" smtClean="0">
                <a:latin typeface="DejaVu LGC Sans" charset="0"/>
              </a:rPr>
              <a:t>or</a:t>
            </a:r>
          </a:p>
          <a:p>
            <a:pPr marL="458787" indent="-457200" eaLnBrk="1">
              <a:buFont typeface="Arial" pitchFamily="34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>
                <a:latin typeface="DejaVu LGC Sans" charset="0"/>
              </a:rPr>
              <a:t>x² </a:t>
            </a:r>
            <a:r>
              <a:rPr lang="en-US" i="1" dirty="0" smtClean="0">
                <a:latin typeface="DejaVu LGC Sans" charset="0"/>
              </a:rPr>
              <a:t>– 7x – 60 = 0.  </a:t>
            </a:r>
            <a:endParaRPr lang="en-US" dirty="0">
              <a:latin typeface="DejaVu LGC Sans" charset="0"/>
            </a:endParaRPr>
          </a:p>
          <a:p>
            <a:pPr marL="458787" indent="-457200" eaLnBrk="1">
              <a:buFont typeface="Arial" pitchFamily="34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latin typeface="DejaVu LGC Sans" charset="0"/>
              </a:rPr>
              <a:t>Larger solution of </a:t>
            </a:r>
            <a:r>
              <a:rPr lang="en-US" i="1" dirty="0" smtClean="0">
                <a:latin typeface="DejaVu LGC Sans" charset="0"/>
              </a:rPr>
              <a:t>x² – </a:t>
            </a:r>
            <a:r>
              <a:rPr lang="en-US" i="1" dirty="0" err="1" smtClean="0">
                <a:latin typeface="DejaVu LGC Sans" charset="0"/>
              </a:rPr>
              <a:t>px</a:t>
            </a:r>
            <a:r>
              <a:rPr lang="en-US" i="1" dirty="0" smtClean="0">
                <a:latin typeface="DejaVu LGC Sans" charset="0"/>
              </a:rPr>
              <a:t> – q = </a:t>
            </a:r>
            <a:r>
              <a:rPr lang="en-US" i="1" dirty="0" smtClean="0">
                <a:latin typeface="DejaVu LGC Sans" charset="0"/>
              </a:rPr>
              <a:t>0, </a:t>
            </a:r>
            <a:r>
              <a:rPr lang="en-US" i="1" dirty="0" err="1" smtClean="0">
                <a:latin typeface="DejaVu LGC Sans" charset="0"/>
              </a:rPr>
              <a:t>p,q</a:t>
            </a:r>
            <a:r>
              <a:rPr lang="en-US" i="1" dirty="0" smtClean="0">
                <a:latin typeface="DejaVu LGC Sans" charset="0"/>
              </a:rPr>
              <a:t> &gt; 0 </a:t>
            </a:r>
            <a:r>
              <a:rPr lang="en-US" dirty="0" smtClean="0">
                <a:latin typeface="DejaVu LGC Sans" charset="0"/>
              </a:rPr>
              <a:t>can </a:t>
            </a:r>
            <a:r>
              <a:rPr lang="en-US" dirty="0" smtClean="0">
                <a:latin typeface="DejaVu LGC Sans" charset="0"/>
              </a:rPr>
              <a:t>be written as: </a:t>
            </a:r>
            <a:r>
              <a:rPr lang="en-US" dirty="0" smtClean="0">
                <a:latin typeface="DejaVu LGC Sans" charset="0"/>
              </a:rPr>
              <a:t> </a:t>
            </a:r>
            <a:r>
              <a:rPr lang="en-US" i="1" dirty="0" smtClean="0">
                <a:latin typeface="DejaVu LGC Sans" charset="0"/>
              </a:rPr>
              <a:t>x = p/2 +√((p/2)² + </a:t>
            </a:r>
            <a:r>
              <a:rPr lang="en-US" i="1" dirty="0" smtClean="0">
                <a:latin typeface="DejaVu LGC Sans" charset="0"/>
              </a:rPr>
              <a:t>q)</a:t>
            </a:r>
          </a:p>
          <a:p>
            <a:pPr marL="458787" indent="-457200" eaLnBrk="1">
              <a:buFont typeface="Arial" pitchFamily="34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>
                <a:latin typeface="DejaVu LGC Sans" charset="0"/>
              </a:rPr>
              <a:t>This </a:t>
            </a:r>
            <a:r>
              <a:rPr lang="en-US" i="1" dirty="0" smtClean="0">
                <a:latin typeface="DejaVu LGC Sans" charset="0"/>
              </a:rPr>
              <a:t>is exactly what the “recipe” given in the YBC 6967 solution does(!)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Perils of doing mathematical history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8848725" cy="537527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Does that mean that the Babylonians who created this problem </a:t>
            </a:r>
            <a:r>
              <a:rPr lang="en-US" dirty="0" smtClean="0"/>
              <a:t>text knew </a:t>
            </a:r>
            <a:r>
              <a:rPr lang="en-US" dirty="0" smtClean="0"/>
              <a:t>the </a:t>
            </a:r>
            <a:r>
              <a:rPr lang="en-US" i="1" dirty="0" smtClean="0"/>
              <a:t>quadratic formula</a:t>
            </a:r>
            <a:r>
              <a:rPr lang="en-US" dirty="0" smtClean="0"/>
              <a:t>?  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Best answer to that one:  While they </a:t>
            </a:r>
            <a:r>
              <a:rPr lang="en-US" dirty="0" smtClean="0"/>
              <a:t>certainly </a:t>
            </a:r>
            <a:r>
              <a:rPr lang="en-US" dirty="0" smtClean="0"/>
              <a:t>would have </a:t>
            </a:r>
            <a:r>
              <a:rPr lang="en-US" i="1" dirty="0" smtClean="0"/>
              <a:t>understood </a:t>
            </a:r>
            <a:r>
              <a:rPr lang="en-US" i="1" dirty="0" smtClean="0"/>
              <a:t>it </a:t>
            </a:r>
            <a:r>
              <a:rPr lang="en-US" dirty="0" smtClean="0"/>
              <a:t>if explained, </a:t>
            </a:r>
            <a:r>
              <a:rPr lang="en-US" dirty="0" smtClean="0"/>
              <a:t>from what we know, they just did not think in terms of general formulas that way.  </a:t>
            </a:r>
            <a:r>
              <a:rPr lang="en-US" dirty="0" smtClean="0"/>
              <a:t>So</a:t>
            </a:r>
            <a:r>
              <a:rPr lang="en-US" dirty="0" smtClean="0"/>
              <a:t>, </a:t>
            </a:r>
            <a:r>
              <a:rPr lang="en-US" b="1" i="1" dirty="0" smtClean="0"/>
              <a:t>probably</a:t>
            </a:r>
            <a:r>
              <a:rPr lang="en-US" i="1" dirty="0" smtClean="0"/>
              <a:t> </a:t>
            </a:r>
            <a:r>
              <a:rPr lang="en-US" b="1" i="1" dirty="0" smtClean="0"/>
              <a:t>no</a:t>
            </a:r>
            <a:r>
              <a:rPr lang="en-US" dirty="0" smtClean="0"/>
              <a:t>, not really.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/>
              <a:t>Conceptual anachronism</a:t>
            </a:r>
            <a:r>
              <a:rPr lang="en-US" dirty="0" smtClean="0"/>
              <a:t> </a:t>
            </a:r>
            <a:r>
              <a:rPr lang="en-US" dirty="0" smtClean="0"/>
              <a:t>is the (“amateur” or professional) mathematical historian's worst temptation.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So what </a:t>
            </a:r>
            <a:r>
              <a:rPr lang="en-US" i="1" u="sng" smtClean="0"/>
              <a:t>were</a:t>
            </a:r>
            <a:r>
              <a:rPr lang="en-US" smtClean="0"/>
              <a:t> they doing?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848725" cy="510222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err="1" smtClean="0"/>
              <a:t>Neugebauer's</a:t>
            </a:r>
            <a:r>
              <a:rPr lang="en-US" dirty="0" smtClean="0"/>
              <a:t> answer – it could have been ``quadratic algebra'' based on the identity          (*)    ((</a:t>
            </a:r>
            <a:r>
              <a:rPr lang="en-US" i="1" dirty="0" smtClean="0"/>
              <a:t>a + b</a:t>
            </a:r>
            <a:r>
              <a:rPr lang="en-US" dirty="0" smtClean="0"/>
              <a:t>)/2)</a:t>
            </a:r>
            <a:r>
              <a:rPr lang="en-US" dirty="0" smtClean="0">
                <a:latin typeface="DejaVu LGC Sans" charset="0"/>
              </a:rPr>
              <a:t>²</a:t>
            </a:r>
            <a:r>
              <a:rPr lang="en-US" dirty="0" smtClean="0"/>
              <a:t> – ((</a:t>
            </a:r>
            <a:r>
              <a:rPr lang="en-US" i="1" dirty="0" smtClean="0"/>
              <a:t>a – b</a:t>
            </a:r>
            <a:r>
              <a:rPr lang="en-US" dirty="0" smtClean="0"/>
              <a:t>)/2)</a:t>
            </a:r>
            <a:r>
              <a:rPr lang="en-US" dirty="0" smtClean="0">
                <a:latin typeface="DejaVu LGC Sans" charset="0"/>
              </a:rPr>
              <a:t>²</a:t>
            </a:r>
            <a:r>
              <a:rPr lang="en-US" dirty="0" smtClean="0"/>
              <a:t> = </a:t>
            </a:r>
            <a:r>
              <a:rPr lang="en-US" i="1" dirty="0" smtClean="0"/>
              <a:t>a b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Letting  </a:t>
            </a:r>
            <a:r>
              <a:rPr lang="en-US" i="1" dirty="0" smtClean="0"/>
              <a:t>a = x,  b = 60/x,  </a:t>
            </a:r>
            <a:r>
              <a:rPr lang="en-US" dirty="0" smtClean="0"/>
              <a:t>then</a:t>
            </a:r>
            <a:r>
              <a:rPr lang="en-US" i="1" dirty="0" smtClean="0"/>
              <a:t> a – b = 7 </a:t>
            </a:r>
            <a:r>
              <a:rPr lang="en-US" dirty="0" smtClean="0"/>
              <a:t> and      </a:t>
            </a:r>
            <a:r>
              <a:rPr lang="en-US" i="1" dirty="0" smtClean="0"/>
              <a:t>a b = 60 </a:t>
            </a:r>
            <a:r>
              <a:rPr lang="en-US" dirty="0" smtClean="0"/>
              <a:t>are known from the given information. 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steps in the YBC 6967 solution also correspond exactly </a:t>
            </a:r>
            <a:r>
              <a:rPr lang="en-US" dirty="0" smtClean="0"/>
              <a:t>to </a:t>
            </a:r>
            <a:r>
              <a:rPr lang="en-US" dirty="0" smtClean="0"/>
              <a:t>one </a:t>
            </a:r>
            <a:r>
              <a:rPr lang="en-US" dirty="0" smtClean="0"/>
              <a:t>way to </a:t>
            </a:r>
            <a:r>
              <a:rPr lang="en-US" dirty="0" smtClean="0"/>
              <a:t>solve for  </a:t>
            </a:r>
            <a:r>
              <a:rPr lang="en-US" i="1" dirty="0" smtClean="0"/>
              <a:t>a  </a:t>
            </a:r>
            <a:r>
              <a:rPr lang="en-US" dirty="0" smtClean="0"/>
              <a:t>and  </a:t>
            </a:r>
            <a:r>
              <a:rPr lang="en-US" i="1" dirty="0" smtClean="0"/>
              <a:t>b  </a:t>
            </a:r>
            <a:r>
              <a:rPr lang="en-US" dirty="0" smtClean="0"/>
              <a:t>from (*)  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But isn't this </a:t>
            </a:r>
            <a:r>
              <a:rPr lang="en-US" i="1" dirty="0" smtClean="0"/>
              <a:t>also</a:t>
            </a:r>
            <a:r>
              <a:rPr lang="en-US" dirty="0" smtClean="0"/>
              <a:t> possibly </a:t>
            </a:r>
            <a:r>
              <a:rPr lang="en-US" i="1" dirty="0" smtClean="0"/>
              <a:t>anachronistic?? 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70975" cy="1262063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Plan for this talk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20725" y="1979613"/>
            <a:ext cx="8855075" cy="4195762"/>
          </a:xfrm>
        </p:spPr>
        <p:txBody>
          <a:bodyPr/>
          <a:lstStyle/>
          <a:p>
            <a:pPr marL="430213" indent="-323850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mtClean="0"/>
              <a:t>The “Pythagorean” (?) theorem</a:t>
            </a:r>
          </a:p>
          <a:p>
            <a:pPr marL="430213" indent="-323850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mtClean="0"/>
              <a:t>Mathematics of the Old Babylonian period</a:t>
            </a:r>
          </a:p>
          <a:p>
            <a:pPr marL="430213" indent="-323850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mtClean="0"/>
              <a:t>Different interpretations of some key cuneiform tablets:  YBC 6967, YBC 7289, Plimpton 322 </a:t>
            </a:r>
          </a:p>
          <a:p>
            <a:pPr marL="430213" indent="-323850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mtClean="0"/>
              <a:t>To what extent did these Babylonian calculations anticipate the general Pythagorean theorem, other later results?</a:t>
            </a:r>
          </a:p>
          <a:p>
            <a:pPr marL="430213" indent="-323850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</a:pPr>
            <a:r>
              <a:rPr lang="en-US" smtClean="0"/>
              <a:t>Should we </a:t>
            </a:r>
            <a:r>
              <a:rPr lang="en-US" i="1" smtClean="0"/>
              <a:t>care</a:t>
            </a:r>
            <a:r>
              <a:rPr lang="en-US" smtClean="0"/>
              <a:t> who found these ideas </a:t>
            </a:r>
            <a:r>
              <a:rPr lang="en-US" i="1" smtClean="0"/>
              <a:t>first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More recent interpretations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43063"/>
            <a:ext cx="8848725" cy="510222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More recent work on Babylonian problem texts including YBC 6967 by Jens </a:t>
            </a:r>
            <a:r>
              <a:rPr lang="en-US" dirty="0" err="1" smtClean="0"/>
              <a:t>Hoyrup</a:t>
            </a:r>
            <a:r>
              <a:rPr lang="en-US" dirty="0" smtClean="0"/>
              <a:t> and Eleanor Robson has taken as its starting point the “geometric flavor” of the </a:t>
            </a:r>
            <a:r>
              <a:rPr lang="en-US" i="1" dirty="0" smtClean="0"/>
              <a:t>actual language</a:t>
            </a:r>
            <a:r>
              <a:rPr lang="en-US" dirty="0" smtClean="0"/>
              <a:t> used in the solution: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Not just “halve the 7” but “break the 7 in two”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Not just “add” the 3.5</a:t>
            </a:r>
            <a:r>
              <a:rPr lang="en-US" dirty="0" smtClean="0">
                <a:latin typeface="DejaVu LGC Sans" charset="0"/>
              </a:rPr>
              <a:t>² to the 60, but “append it to the surface”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latin typeface="DejaVu LGC Sans" charset="0"/>
              </a:rPr>
              <a:t>Not just “subtract” 3.5, but “tear it out.”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YBC 6967 as “cut and paste”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848725" cy="4741863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mtClean="0"/>
              <a:t>So in fact Hoyrup proposed that the solution method given on YBC 6967 could be visualized as “cut and paste” geometry like this – [do on board].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mtClean="0"/>
              <a:t>The (subtle?) point:  this is </a:t>
            </a:r>
            <a:r>
              <a:rPr lang="en-US" i="1" smtClean="0"/>
              <a:t>mathematically equivalent </a:t>
            </a:r>
            <a:r>
              <a:rPr lang="en-US" smtClean="0"/>
              <a:t>to Neugebauer's algebraic identity (*), of course.   But Hoyrup argues that it seems to “fit” the linguistic evidence from the text and what we know about the cultural context of Babylonian mathematics better.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Babylonian </a:t>
            </a:r>
            <a:r>
              <a:rPr lang="en-US" i="1" smtClean="0"/>
              <a:t>geometry</a:t>
            </a:r>
            <a:r>
              <a:rPr lang="en-US" smtClean="0"/>
              <a:t>(?)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848725" cy="4071938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More importantly, it serves to plant the idea that (contrary to what </a:t>
            </a:r>
            <a:r>
              <a:rPr lang="en-US" dirty="0" err="1" smtClean="0"/>
              <a:t>Neugebauer</a:t>
            </a:r>
            <a:r>
              <a:rPr lang="en-US" dirty="0" smtClean="0"/>
              <a:t> thought and wrote many times),  Babylonian mathematics contained significant </a:t>
            </a:r>
            <a:r>
              <a:rPr lang="en-US" i="1" dirty="0" smtClean="0"/>
              <a:t>geometric</a:t>
            </a:r>
            <a:r>
              <a:rPr lang="en-US" dirty="0" smtClean="0"/>
              <a:t> thinking as well as </a:t>
            </a:r>
            <a:r>
              <a:rPr lang="en-US" i="1" dirty="0" smtClean="0"/>
              <a:t>algebraic</a:t>
            </a:r>
            <a:r>
              <a:rPr lang="en-US" dirty="0" smtClean="0"/>
              <a:t> </a:t>
            </a:r>
            <a:r>
              <a:rPr lang="en-US" i="1" dirty="0" smtClean="0"/>
              <a:t>ideas</a:t>
            </a:r>
            <a:r>
              <a:rPr lang="en-US" dirty="0" smtClean="0"/>
              <a:t>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Finally, note how close we are here to one of the well-known dissection/algebraic proofs of the Pythagorean </a:t>
            </a:r>
            <a:r>
              <a:rPr lang="en-US" dirty="0" smtClean="0"/>
              <a:t>Theorem, and the Chinese </a:t>
            </a:r>
            <a:r>
              <a:rPr lang="en-US" i="1" dirty="0" smtClean="0"/>
              <a:t>go-</a:t>
            </a:r>
            <a:r>
              <a:rPr lang="en-US" i="1" dirty="0" err="1" smtClean="0"/>
              <a:t>gou</a:t>
            </a:r>
            <a:r>
              <a:rPr lang="en-US" i="1" dirty="0" smtClean="0"/>
              <a:t>  </a:t>
            </a:r>
            <a:r>
              <a:rPr lang="en-US" dirty="0" smtClean="0"/>
              <a:t>theorem(!)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Was “Pythagoras” Babylonian?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93837"/>
            <a:ext cx="8848725" cy="5715001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(Had it ever occurred to you that the quadratic formula and the Pythagorean </a:t>
            </a:r>
            <a:r>
              <a:rPr lang="en-US" dirty="0" smtClean="0"/>
              <a:t>theorem </a:t>
            </a:r>
            <a:r>
              <a:rPr lang="en-US" dirty="0" smtClean="0"/>
              <a:t>are this closely related?  It certainly never had to me before I started looking at this history(!))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What can we say about whether the Babylonians really understood a general Pythagorean Theorem?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There are many tantalizing hints, but nothing definitive (a difference between mathematics itself and its history!)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 First Piece of Evidence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423275" cy="763587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mtClean="0"/>
              <a:t>The tablet YBC 7289</a:t>
            </a:r>
          </a:p>
        </p:txBody>
      </p:sp>
      <p:pic>
        <p:nvPicPr>
          <p:cNvPr id="2560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743200"/>
            <a:ext cx="4381500" cy="410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YBC 7289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798637"/>
            <a:ext cx="8848725" cy="4830763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numbers here are: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On one side 30 – evidently to be interpreted the fraction 30/60 = ½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top number written on the diagonal of the square are:  1.24:51:10  – in base 60, this gives approximately  1.414212963... 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Note:  </a:t>
            </a:r>
            <a:r>
              <a:rPr lang="en-US" dirty="0" smtClean="0">
                <a:latin typeface="DejaVu LGC Sans" charset="0"/>
              </a:rPr>
              <a:t>√</a:t>
            </a:r>
            <a:r>
              <a:rPr lang="en-US" dirty="0" smtClean="0"/>
              <a:t>2 </a:t>
            </a:r>
            <a:r>
              <a:rPr lang="en-US" dirty="0" smtClean="0">
                <a:latin typeface="DejaVu LGC Sans" charset="0"/>
              </a:rPr>
              <a:t>≐ 1.414213562...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lower one is .42:25:35 – exactly half of the other one.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How did they do it?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8848725" cy="5754688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Short, frustrating </a:t>
            </a:r>
            <a:r>
              <a:rPr lang="en-US" dirty="0" smtClean="0"/>
              <a:t>answer – as with so many other things, </a:t>
            </a:r>
            <a:r>
              <a:rPr lang="en-US" b="1" i="1" dirty="0" smtClean="0"/>
              <a:t>we don't know</a:t>
            </a:r>
            <a:r>
              <a:rPr lang="en-US" dirty="0" smtClean="0"/>
              <a:t>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However, a more common approximation of </a:t>
            </a:r>
            <a:r>
              <a:rPr lang="en-US" dirty="0" smtClean="0">
                <a:latin typeface="DejaVu LGC Sans" charset="0"/>
              </a:rPr>
              <a:t>√</a:t>
            </a:r>
            <a:r>
              <a:rPr lang="en-US" dirty="0" smtClean="0"/>
              <a:t>2 they used:  </a:t>
            </a:r>
            <a:r>
              <a:rPr lang="en-US" dirty="0" smtClean="0">
                <a:latin typeface="DejaVu LGC Sans" charset="0"/>
              </a:rPr>
              <a:t>√</a:t>
            </a:r>
            <a:r>
              <a:rPr lang="en-US" dirty="0" smtClean="0"/>
              <a:t>2 </a:t>
            </a:r>
            <a:r>
              <a:rPr lang="en-US" dirty="0" smtClean="0">
                <a:latin typeface="DejaVu LGC Sans" charset="0"/>
              </a:rPr>
              <a:t>≐</a:t>
            </a:r>
            <a:r>
              <a:rPr lang="en-US" dirty="0" smtClean="0"/>
              <a:t> 17/12  </a:t>
            </a:r>
            <a:r>
              <a:rPr lang="en-US" dirty="0" smtClean="0">
                <a:latin typeface="DejaVu LGC Sans" charset="0"/>
              </a:rPr>
              <a:t>≐ 1.416666</a:t>
            </a:r>
            <a:r>
              <a:rPr lang="en-US" dirty="0" smtClean="0"/>
              <a:t>  can be obtained starting from </a:t>
            </a:r>
            <a:r>
              <a:rPr lang="en-US" i="1" dirty="0" smtClean="0"/>
              <a:t>x</a:t>
            </a:r>
            <a:r>
              <a:rPr lang="en-US" i="1" dirty="0" smtClean="0">
                <a:latin typeface="DejaVu LGC Sans" charset="0"/>
              </a:rPr>
              <a:t>˳= </a:t>
            </a:r>
            <a:r>
              <a:rPr lang="en-US" dirty="0" smtClean="0">
                <a:latin typeface="DejaVu LGC Sans" charset="0"/>
              </a:rPr>
              <a:t>1.0 by two iterations of                                                   </a:t>
            </a:r>
            <a:r>
              <a:rPr lang="en-US" i="1" dirty="0" err="1" smtClean="0">
                <a:latin typeface="DejaVu LGC Sans" charset="0"/>
              </a:rPr>
              <a:t>x_n</a:t>
            </a:r>
            <a:r>
              <a:rPr lang="en-US" i="1" dirty="0" smtClean="0">
                <a:latin typeface="DejaVu LGC Sans" charset="0"/>
              </a:rPr>
              <a:t> = </a:t>
            </a:r>
            <a:r>
              <a:rPr lang="en-US" dirty="0" smtClean="0">
                <a:latin typeface="DejaVu LGC Sans" charset="0"/>
              </a:rPr>
              <a:t>(</a:t>
            </a:r>
            <a:r>
              <a:rPr lang="en-US" i="1" dirty="0" smtClean="0">
                <a:latin typeface="DejaVu LGC Sans" charset="0"/>
              </a:rPr>
              <a:t>x_{n-1} + 2/x_{n-1}</a:t>
            </a:r>
            <a:r>
              <a:rPr lang="en-US" dirty="0" smtClean="0">
                <a:latin typeface="DejaVu LGC Sans" charset="0"/>
              </a:rPr>
              <a:t>)/2   (“Newton's Method” on  </a:t>
            </a:r>
            <a:r>
              <a:rPr lang="en-US" i="1" dirty="0" smtClean="0">
                <a:latin typeface="DejaVu LGC Sans" charset="0"/>
              </a:rPr>
              <a:t>x² – 2 = 0</a:t>
            </a:r>
            <a:r>
              <a:rPr lang="en-US" dirty="0" smtClean="0">
                <a:latin typeface="DejaVu LGC Sans" charset="0"/>
              </a:rPr>
              <a:t>).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>
                <a:latin typeface="DejaVu LGC Sans" charset="0"/>
              </a:rPr>
              <a:t>Whoever created this tablet may have done more extensive computations of </a:t>
            </a:r>
            <a:r>
              <a:rPr lang="en-US" dirty="0" smtClean="0">
                <a:latin typeface="DejaVu LGC Sans" charset="0"/>
              </a:rPr>
              <a:t>a related sort (but not exactly that).  </a:t>
            </a:r>
            <a:endParaRPr lang="en-US" dirty="0" smtClean="0">
              <a:latin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More evidence?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20725" y="2514600"/>
                <a:ext cx="8848725" cy="3536950"/>
              </a:xfrm>
            </p:spPr>
            <p:txBody>
              <a:bodyPr/>
              <a:lstStyle/>
              <a:p>
                <a:pPr marL="682625" indent="-681038" eaLnBrk="1">
                  <a:buFont typeface="Times New Roman" pitchFamily="16" charset="0"/>
                  <a:buChar char="•"/>
                  <a:tabLst>
                    <a:tab pos="682625" algn="l"/>
                    <a:tab pos="795338" algn="l"/>
                    <a:tab pos="1252538" algn="l"/>
                    <a:tab pos="1709738" algn="l"/>
                    <a:tab pos="2166938" algn="l"/>
                    <a:tab pos="2624138" algn="l"/>
                    <a:tab pos="3081338" algn="l"/>
                    <a:tab pos="3538538" algn="l"/>
                    <a:tab pos="3995738" algn="l"/>
                    <a:tab pos="4452938" algn="l"/>
                    <a:tab pos="4910138" algn="l"/>
                    <a:tab pos="5367338" algn="l"/>
                    <a:tab pos="5824538" algn="l"/>
                    <a:tab pos="6281738" algn="l"/>
                    <a:tab pos="6738938" algn="l"/>
                    <a:tab pos="7196138" algn="l"/>
                    <a:tab pos="7653338" algn="l"/>
                    <a:tab pos="8110538" algn="l"/>
                    <a:tab pos="8567738" algn="l"/>
                    <a:tab pos="9024938" algn="l"/>
                    <a:tab pos="9482138" algn="l"/>
                  </a:tabLst>
                </a:pPr>
                <a:r>
                  <a:rPr lang="en-US" dirty="0" smtClean="0"/>
                  <a:t>There is another very well-known tablet known as “Plimpton 322'' that gives more evidence of the degree to which the Babylonians appreciated the general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relation and integer Pythagorean triples</a:t>
                </a:r>
              </a:p>
            </p:txBody>
          </p:sp>
        </mc:Choice>
        <mc:Fallback>
          <p:sp>
            <p:nvSpPr>
              <p:cNvPr id="28675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20725" y="2514600"/>
                <a:ext cx="8848725" cy="3536950"/>
              </a:xfrm>
              <a:blipFill rotWithShape="1">
                <a:blip r:embed="rId3"/>
                <a:stretch>
                  <a:fillRect l="-2548" t="-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Plimpton 322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5288"/>
            <a:ext cx="8855075" cy="4049712"/>
          </a:xfrm>
        </p:spPr>
        <p:txBody>
          <a:bodyPr/>
          <a:lstStyle/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mtClean="0"/>
              <a:t>The most famous (and </a:t>
            </a:r>
            <a:r>
              <a:rPr lang="en-US" i="1" smtClean="0"/>
              <a:t>enigmatic!)</a:t>
            </a:r>
            <a:r>
              <a:rPr lang="en-US" smtClean="0"/>
              <a:t> Old Babylonian mathematical text </a:t>
            </a:r>
          </a:p>
          <a:p>
            <a:pPr marL="423863" indent="-319088" eaLnBrk="1">
              <a:buClrTx/>
              <a:buSzTx/>
              <a:buFontTx/>
              <a:buNone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mtClean="0"/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4813300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Interpreting Plimpton 322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9109075" cy="5486400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contents of this tablet form essentially a table of integer ``Pythagorean triples''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For instance, row </a:t>
            </a:r>
            <a:r>
              <a:rPr lang="en-US" dirty="0" smtClean="0"/>
              <a:t>11 of </a:t>
            </a:r>
            <a:r>
              <a:rPr lang="en-US" dirty="0" smtClean="0"/>
              <a:t>the table includes the numbers  </a:t>
            </a:r>
            <a:r>
              <a:rPr lang="en-US" i="1" dirty="0" smtClean="0"/>
              <a:t>c = 75,  a = 45  </a:t>
            </a:r>
            <a:r>
              <a:rPr lang="en-US" dirty="0" smtClean="0"/>
              <a:t>from the </a:t>
            </a:r>
            <a:r>
              <a:rPr lang="en-US" dirty="0" err="1" smtClean="0"/>
              <a:t>nonprimitive</a:t>
            </a:r>
            <a:r>
              <a:rPr lang="en-US" dirty="0" smtClean="0"/>
              <a:t> triple (45,60,75) = 15 (3,4,5).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err="1" smtClean="0"/>
              <a:t>Neugebauer</a:t>
            </a:r>
            <a:r>
              <a:rPr lang="en-US" dirty="0" smtClean="0"/>
              <a:t> interpreted this table as a systematic application of the generating formulas related to (*) from before:                  </a:t>
            </a:r>
          </a:p>
          <a:p>
            <a:pPr marL="682625" indent="-681038" eaLnBrk="1">
              <a:buClrTx/>
              <a:buSzTx/>
              <a:buFontTx/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       </a:t>
            </a:r>
            <a:r>
              <a:rPr lang="en-US" i="1" dirty="0" smtClean="0"/>
              <a:t>a = p q       b = p</a:t>
            </a:r>
            <a:r>
              <a:rPr lang="en-US" i="1" dirty="0" smtClean="0">
                <a:latin typeface="DejaVu LGC Sans" charset="0"/>
              </a:rPr>
              <a:t>²</a:t>
            </a:r>
            <a:r>
              <a:rPr lang="en-US" i="1" dirty="0" smtClean="0"/>
              <a:t> – q</a:t>
            </a:r>
            <a:r>
              <a:rPr lang="en-US" i="1" dirty="0" smtClean="0">
                <a:latin typeface="DejaVu LGC Sans" charset="0"/>
              </a:rPr>
              <a:t>²    c = p² + q²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7800" cy="1039812"/>
          </a:xfrm>
        </p:spPr>
        <p:txBody>
          <a:bodyPr/>
          <a:lstStyle/>
          <a:p>
            <a:pPr eaLnBrk="1"/>
            <a:r>
              <a:rPr lang="en-US" dirty="0" smtClean="0"/>
              <a:t>Who was Pythagoras?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6912" y="1951037"/>
                <a:ext cx="8915400" cy="4876800"/>
              </a:xfrm>
            </p:spPr>
            <p:txBody>
              <a:bodyPr/>
              <a:lstStyle/>
              <a:p>
                <a:pPr marL="457200" indent="-457200" eaLnBrk="1">
                  <a:buFont typeface="Arial" pitchFamily="34" charset="0"/>
                  <a:buChar char="•"/>
                </a:pPr>
                <a:r>
                  <a:rPr lang="en-US" dirty="0" smtClean="0"/>
                  <a:t>Greek philosopher, mathematician, mystic/religious leader from Samos</a:t>
                </a:r>
              </a:p>
              <a:p>
                <a:pPr marL="457200" indent="-457200" eaLnBrk="1">
                  <a:buFont typeface="Arial" pitchFamily="34" charset="0"/>
                  <a:buChar char="•"/>
                </a:pPr>
                <a:r>
                  <a:rPr lang="en-US" dirty="0" smtClean="0"/>
                  <a:t>Lived ca. 570 – 495 BCE (?)</a:t>
                </a:r>
              </a:p>
              <a:p>
                <a:pPr marL="457200" indent="-457200" eaLnBrk="1">
                  <a:buFont typeface="Arial" pitchFamily="34" charset="0"/>
                  <a:buChar char="•"/>
                </a:pPr>
                <a:r>
                  <a:rPr lang="en-US" dirty="0" smtClean="0"/>
                  <a:t>Very little is known about his life or mathematical work</a:t>
                </a:r>
              </a:p>
              <a:p>
                <a:pPr marL="457200" indent="-457200" eaLnBrk="1">
                  <a:buFont typeface="Arial" pitchFamily="34" charset="0"/>
                  <a:buChar char="•"/>
                </a:pPr>
                <a:r>
                  <a:rPr lang="en-US" dirty="0" smtClean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relation for sides in a right triangle was only ascribed to him by much later Greek writers (first perhaps 500 years later)</a:t>
                </a:r>
              </a:p>
              <a:p>
                <a:pPr marL="457200" indent="-457200" eaLnBrk="1">
                  <a:buFont typeface="Arial" pitchFamily="34" charset="0"/>
                  <a:buChar char="•"/>
                </a:pPr>
                <a:endParaRPr lang="en-US" dirty="0" smtClean="0"/>
              </a:p>
            </p:txBody>
          </p:sp>
        </mc:Choice>
        <mc:Fallback>
          <p:sp>
            <p:nvSpPr>
              <p:cNvPr id="717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6912" y="1951037"/>
                <a:ext cx="8915400" cy="4876800"/>
              </a:xfrm>
              <a:blipFill rotWithShape="1">
                <a:blip r:embed="rId2"/>
                <a:stretch>
                  <a:fillRect l="-2529" t="-2750" r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Interpreting Plimpton 322, continued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493837"/>
            <a:ext cx="8848725" cy="5861051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The first (leftmost) column contains the values of   (</a:t>
            </a:r>
            <a:r>
              <a:rPr lang="en-US" i="1" dirty="0" smtClean="0"/>
              <a:t>c/b</a:t>
            </a:r>
            <a:r>
              <a:rPr lang="en-US" dirty="0" smtClean="0"/>
              <a:t>)</a:t>
            </a:r>
            <a:r>
              <a:rPr lang="en-US" dirty="0" smtClean="0">
                <a:latin typeface="DejaVu LGC Sans" charset="0"/>
              </a:rPr>
              <a:t>²</a:t>
            </a:r>
            <a:r>
              <a:rPr lang="en-US" dirty="0" smtClean="0"/>
              <a:t>  for the corresponding triangle.  </a:t>
            </a:r>
            <a:r>
              <a:rPr lang="en-US" dirty="0" smtClean="0"/>
              <a:t>So was </a:t>
            </a:r>
            <a:r>
              <a:rPr lang="en-US" dirty="0" smtClean="0"/>
              <a:t>this the first  </a:t>
            </a:r>
            <a:r>
              <a:rPr lang="en-US" i="1" dirty="0" smtClean="0"/>
              <a:t>trigonometry table</a:t>
            </a:r>
            <a:r>
              <a:rPr lang="en-US" i="1" dirty="0" smtClean="0"/>
              <a:t>??  </a:t>
            </a:r>
            <a:r>
              <a:rPr lang="en-US" dirty="0" smtClean="0"/>
              <a:t>(Discussed by R. C. Buck in a </a:t>
            </a:r>
            <a:r>
              <a:rPr lang="en-US" i="1" dirty="0" smtClean="0"/>
              <a:t>Monthly </a:t>
            </a:r>
            <a:r>
              <a:rPr lang="en-US" dirty="0" smtClean="0"/>
              <a:t>article from 1980.)</a:t>
            </a:r>
            <a:endParaRPr lang="en-US" i="1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i="1" dirty="0" smtClean="0"/>
              <a:t>Doubtful – probably </a:t>
            </a:r>
            <a:r>
              <a:rPr lang="en-US" i="1" dirty="0" smtClean="0"/>
              <a:t>anachronistic(!)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/>
              <a:t>E</a:t>
            </a:r>
            <a:r>
              <a:rPr lang="en-US" dirty="0" smtClean="0"/>
              <a:t>vidence </a:t>
            </a:r>
            <a:r>
              <a:rPr lang="en-US" dirty="0" smtClean="0"/>
              <a:t>that the Babylonians appreciated the general Pythagorean relationship, although (according to their style, they probably did not think about trying to find a general </a:t>
            </a:r>
            <a:r>
              <a:rPr lang="en-US" i="1" dirty="0" smtClean="0"/>
              <a:t>proof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Interpreting Plimpton 322, continued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848725" cy="537527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Most recently, though, Eleanor Robson has suggested the interesting idea that perhaps this table was </a:t>
            </a:r>
            <a:r>
              <a:rPr lang="en-US" dirty="0" smtClean="0"/>
              <a:t>a record of </a:t>
            </a:r>
            <a:r>
              <a:rPr lang="en-US" dirty="0" smtClean="0"/>
              <a:t>particular numbers for instances of the genre of problem like the one on YBC 6967.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It would have been something like the teacher's </a:t>
            </a:r>
            <a:r>
              <a:rPr lang="en-US" dirty="0" smtClean="0"/>
              <a:t>notes(!)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One extremely tantalizing aspect of this tablet is that when you see the actual artifact, it clearly originally contained additional columns of information on the left.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Interpreting Plimpton 322, concluded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600200"/>
            <a:ext cx="8848725" cy="5300663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Until and unless the missing portion shows up in a museum drawer somewhere (and we can hope – this sort of thing is hardly unknown in archaeology!) we may never know the “last word” on Plimpton 322.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If nothing else, this tablet is the record of some truly heroic hand calculations in a </a:t>
            </a:r>
            <a:r>
              <a:rPr lang="en-US" i="1" dirty="0" smtClean="0"/>
              <a:t>nontrivial</a:t>
            </a:r>
            <a:r>
              <a:rPr lang="en-US" dirty="0" smtClean="0"/>
              <a:t> number representation – typical of the Pythagorean triples included: </a:t>
            </a:r>
          </a:p>
          <a:p>
            <a:pPr marL="682625" indent="-681038" eaLnBrk="1">
              <a:buClrTx/>
              <a:buSzTx/>
              <a:buFontTx/>
              <a:buNone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                      (4601,4800,6649)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Should we care who did what when?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915400" cy="537527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Consider the following opinions about the history of mathematics: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“Compared with the accomplishments of … the Greeks, the mathematics of the Babylonians is the scrawling of children just learning to write as opposed to great literature.'' – </a:t>
            </a:r>
            <a:r>
              <a:rPr lang="en-US" i="1" dirty="0" smtClean="0"/>
              <a:t>Morris Kline, Mathematics for the </a:t>
            </a:r>
            <a:r>
              <a:rPr lang="en-US" i="1" dirty="0" err="1" smtClean="0"/>
              <a:t>Nonmathematician</a:t>
            </a:r>
            <a:endParaRPr lang="en-US" i="1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“ … what the Greeks created differs as much from what they took over from … the Babylonians as gold differs from tin.” – </a:t>
            </a:r>
            <a:r>
              <a:rPr lang="en-US" i="1" dirty="0" smtClean="0"/>
              <a:t>ibid.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More in the same vein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848725" cy="537527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“[The Greeks] are not clever school boys or scholarship candidates, but `fellows of another college.' ” – J.E. </a:t>
            </a:r>
            <a:r>
              <a:rPr lang="en-US" dirty="0" err="1" smtClean="0"/>
              <a:t>Littlewood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I have no intent to downplay the importance of Greek mathematics for the later development of our field – we all know how important it was and has always been.</a:t>
            </a:r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But doesn't it seem just a bit odd how </a:t>
            </a:r>
            <a:r>
              <a:rPr lang="en-US" dirty="0" smtClean="0"/>
              <a:t>some older standard </a:t>
            </a:r>
            <a:r>
              <a:rPr lang="en-US" dirty="0" smtClean="0"/>
              <a:t>histories of mathematics seem to go out of their way to </a:t>
            </a:r>
            <a:r>
              <a:rPr lang="en-US" i="1" dirty="0" smtClean="0"/>
              <a:t>denigrate</a:t>
            </a:r>
            <a:r>
              <a:rPr lang="en-US" dirty="0" smtClean="0"/>
              <a:t> earlier cultures?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64625" cy="1166813"/>
          </a:xfrm>
        </p:spPr>
        <p:txBody>
          <a:bodyPr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Conclusion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371600"/>
            <a:ext cx="8848725" cy="5876925"/>
          </a:xfrm>
        </p:spPr>
        <p:txBody>
          <a:bodyPr/>
          <a:lstStyle/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Although the Greeks themselves </a:t>
            </a:r>
            <a:r>
              <a:rPr lang="en-US" i="1" dirty="0" smtClean="0"/>
              <a:t>always </a:t>
            </a:r>
            <a:r>
              <a:rPr lang="en-US" dirty="0" smtClean="0"/>
              <a:t>freely acknowledged their indebtedness to Egypt and Babylonia, the </a:t>
            </a:r>
            <a:r>
              <a:rPr lang="en-US" i="1" dirty="0" smtClean="0"/>
              <a:t>degree to which </a:t>
            </a:r>
            <a:r>
              <a:rPr lang="en-US" dirty="0" smtClean="0"/>
              <a:t>their work built on earlier work and the paths by which those ideas were transmitted are </a:t>
            </a:r>
            <a:r>
              <a:rPr lang="en-US" dirty="0" smtClean="0"/>
              <a:t>an active area of study.</a:t>
            </a:r>
            <a:endParaRPr lang="en-US" dirty="0" smtClean="0"/>
          </a:p>
          <a:p>
            <a:pPr marL="682625" indent="-681038" eaLnBrk="1">
              <a:buFont typeface="Times New Roman" pitchFamily="16" charset="0"/>
              <a:buChar char="•"/>
              <a:tabLst>
                <a:tab pos="682625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dirty="0" smtClean="0"/>
              <a:t>Mathematical thinking </a:t>
            </a:r>
            <a:r>
              <a:rPr lang="en-US" dirty="0" smtClean="0"/>
              <a:t>is one of the most universal human activities – giving historical credit where it is due can only increase our understanding and appreciation for the way all of our forebears contributed to our current knowledge.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G.G. Joseph, </a:t>
            </a:r>
            <a:r>
              <a:rPr lang="en-US" i="1" dirty="0" smtClean="0"/>
              <a:t>The Crest of the Peacock, </a:t>
            </a:r>
            <a:r>
              <a:rPr lang="en-US" dirty="0" smtClean="0"/>
              <a:t>Princeton University Press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Mathematics</a:t>
            </a:r>
            <a:r>
              <a:rPr lang="en-US" dirty="0" smtClean="0"/>
              <a:t> of </a:t>
            </a:r>
            <a:r>
              <a:rPr lang="en-US" i="1" dirty="0" smtClean="0"/>
              <a:t>Egypt</a:t>
            </a:r>
            <a:r>
              <a:rPr lang="en-US" dirty="0" smtClean="0"/>
              <a:t>, Mesopotamia, China, India, and Islam: A Sourcebook, Katz, V.J., ed.  Princeton University Press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E. Robson, </a:t>
            </a:r>
            <a:r>
              <a:rPr lang="en-US" i="1" dirty="0" smtClean="0"/>
              <a:t>Neither Sherlock Holmes Nor Babylon</a:t>
            </a:r>
            <a:r>
              <a:rPr lang="en-US" dirty="0" smtClean="0"/>
              <a:t>, A Reassessment of Plimpton 322, </a:t>
            </a:r>
            <a:r>
              <a:rPr lang="en-US" i="1" dirty="0" err="1" smtClean="0"/>
              <a:t>Historia</a:t>
            </a:r>
            <a:r>
              <a:rPr lang="en-US" i="1" dirty="0" smtClean="0"/>
              <a:t> </a:t>
            </a:r>
            <a:r>
              <a:rPr lang="en-US" i="1" dirty="0" err="1" smtClean="0"/>
              <a:t>Mathematica</a:t>
            </a:r>
            <a:r>
              <a:rPr lang="en-US" i="1" dirty="0" smtClean="0"/>
              <a:t>,  </a:t>
            </a:r>
            <a:r>
              <a:rPr lang="en-US" b="1" dirty="0" smtClean="0"/>
              <a:t>28  </a:t>
            </a:r>
            <a:r>
              <a:rPr lang="en-US" dirty="0" smtClean="0"/>
              <a:t>(2001), 167-206.</a:t>
            </a:r>
            <a:r>
              <a:rPr lang="en-US" b="1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86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 Greek tradition – Pythagoras was said to have traveled widely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o Egypt and Babylon, 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ossibly even as far as India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 general, the Greeks were more than willing to acknowledge their indebtedness to Egypt and Mesopotamia for the basis of much of what they took and developed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err="1" smtClean="0"/>
              <a:t>Sulba</a:t>
            </a:r>
            <a:r>
              <a:rPr lang="en-US" i="1" dirty="0" smtClean="0"/>
              <a:t> Sutras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 collection of Indian mathematical texts that can be traced back to the 8</a:t>
            </a:r>
            <a:r>
              <a:rPr lang="en-US" baseline="30000" dirty="0" smtClean="0"/>
              <a:t>th</a:t>
            </a:r>
            <a:r>
              <a:rPr lang="en-US" dirty="0" smtClean="0"/>
              <a:t> century BCE – connected with construction of ritual fire altars for Vedic religion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Reveal extensive knowledge of integer Pythagorean triples , plus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Statement of the general theorem, 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 proof in a special case</a:t>
            </a:r>
          </a:p>
        </p:txBody>
      </p:sp>
    </p:spTree>
    <p:extLst>
      <p:ext uri="{BB962C8B-B14F-4D97-AF65-F5344CB8AC3E}">
        <p14:creationId xmlns:p14="http://schemas.microsoft.com/office/powerpoint/2010/main" val="3335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Zhou Bi </a:t>
            </a:r>
            <a:r>
              <a:rPr lang="en-US" i="1" dirty="0" err="1" smtClean="0"/>
              <a:t>Suan</a:t>
            </a:r>
            <a:r>
              <a:rPr lang="en-US" i="1" dirty="0" smtClean="0"/>
              <a:t> Jing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725" y="1979613"/>
            <a:ext cx="8851900" cy="4848224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Chinese “Arithmetical Classic of the Gnomon”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Earliest surviving copies about 100 BCE, but thought to date from much earlier (perhaps 1100 BCE)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Contains a chapter on the ``</a:t>
            </a:r>
            <a:r>
              <a:rPr lang="en-US" i="1" dirty="0" smtClean="0"/>
              <a:t>go-</a:t>
            </a:r>
            <a:r>
              <a:rPr lang="en-US" i="1" dirty="0" err="1" smtClean="0"/>
              <a:t>gou</a:t>
            </a:r>
            <a:r>
              <a:rPr lang="en-US" i="1" dirty="0" smtClean="0"/>
              <a:t>’’ </a:t>
            </a:r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912" y="4922837"/>
            <a:ext cx="3276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6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Ancient Mesopotamia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2413"/>
            <a:ext cx="8880475" cy="4421187"/>
          </a:xfrm>
        </p:spPr>
        <p:txBody>
          <a:bodyPr/>
          <a:lstStyle/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smtClean="0"/>
              <a:t>the ``land between the rivers'' – Tigris and Euphrates – mostly contained in current countries of Iraq, Iran, Syria.  </a:t>
            </a:r>
          </a:p>
          <a:p>
            <a:pPr marL="423863" indent="-319088" eaLnBrk="1">
              <a:buClrTx/>
              <a:buSzTx/>
              <a:buFontTx/>
              <a:buNone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endParaRPr lang="en-US" smtClean="0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200400"/>
            <a:ext cx="58991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 </a:t>
            </a:r>
            <a:r>
              <a:rPr lang="en-US" i="1" smtClean="0"/>
              <a:t>very </a:t>
            </a:r>
            <a:r>
              <a:rPr lang="en-US" smtClean="0"/>
              <a:t>long history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830762"/>
          </a:xfrm>
        </p:spPr>
        <p:txBody>
          <a:bodyPr/>
          <a:lstStyle/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ca. 5500 </a:t>
            </a:r>
            <a:r>
              <a:rPr lang="en-US" dirty="0" smtClean="0"/>
              <a:t>BCE -- First village settlements in the South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/>
              <a:t>c</a:t>
            </a:r>
            <a:r>
              <a:rPr lang="en-US" dirty="0" smtClean="0"/>
              <a:t>a. 3500 </a:t>
            </a:r>
            <a:r>
              <a:rPr lang="en-US" dirty="0" smtClean="0"/>
              <a:t>- 2800 BCE -- Sumerian city-state period, first </a:t>
            </a:r>
            <a:r>
              <a:rPr lang="en-US" i="1" dirty="0" smtClean="0"/>
              <a:t>cities</a:t>
            </a:r>
            <a:r>
              <a:rPr lang="en-US" dirty="0" smtClean="0"/>
              <a:t>, first pictographic texts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ca. 3300 </a:t>
            </a:r>
            <a:r>
              <a:rPr lang="en-US" dirty="0" smtClean="0"/>
              <a:t>- 3100 BCE -- first </a:t>
            </a:r>
            <a:r>
              <a:rPr lang="en-US" i="1" dirty="0" smtClean="0"/>
              <a:t>cuneiform</a:t>
            </a:r>
            <a:r>
              <a:rPr lang="en-US" dirty="0" smtClean="0"/>
              <a:t> writing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created with a reed stylus on a wet clay tablet, then sometimes baked 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In a dry climate, these records are </a:t>
            </a:r>
            <a:r>
              <a:rPr lang="en-US" i="1" dirty="0" smtClean="0"/>
              <a:t>very</a:t>
            </a:r>
            <a:r>
              <a:rPr lang="en-US" dirty="0" smtClean="0"/>
              <a:t> durable!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</p:spPr>
        <p:txBody>
          <a:bodyPr tIns="38880"/>
          <a:lstStyle/>
          <a:p>
            <a:pPr eaLnBrk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Cuneiform writing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79613"/>
            <a:ext cx="8855075" cy="4649787"/>
          </a:xfrm>
        </p:spPr>
        <p:txBody>
          <a:bodyPr/>
          <a:lstStyle/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Different combinations of up-down and sideways wedges were used to represent </a:t>
            </a:r>
            <a:r>
              <a:rPr lang="en-US" i="1" dirty="0" smtClean="0"/>
              <a:t>syllables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Was used to represent many different spoken languages over a</a:t>
            </a:r>
            <a:r>
              <a:rPr lang="en-US" i="1" dirty="0" smtClean="0"/>
              <a:t> long</a:t>
            </a:r>
            <a:r>
              <a:rPr lang="en-US" dirty="0" smtClean="0"/>
              <a:t> period – 1000 years +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We'll see the way </a:t>
            </a:r>
            <a:r>
              <a:rPr lang="en-US" i="1" dirty="0" smtClean="0"/>
              <a:t>numbers</a:t>
            </a:r>
            <a:r>
              <a:rPr lang="en-US" dirty="0" smtClean="0"/>
              <a:t> were represented in this system shortly.</a:t>
            </a:r>
          </a:p>
          <a:p>
            <a:pPr marL="423863" indent="-319088" eaLnBrk="1">
              <a:buClr>
                <a:srgbClr val="FF6633"/>
              </a:buClr>
              <a:buSzPct val="45000"/>
              <a:buFont typeface="Wingdings" charset="2"/>
              <a:buChar char=""/>
              <a:tabLst>
                <a:tab pos="423863" algn="l"/>
                <a:tab pos="536575" algn="l"/>
                <a:tab pos="993775" algn="l"/>
                <a:tab pos="1450975" algn="l"/>
                <a:tab pos="1908175" algn="l"/>
                <a:tab pos="2365375" algn="l"/>
                <a:tab pos="2822575" algn="l"/>
                <a:tab pos="3279775" algn="l"/>
                <a:tab pos="3736975" algn="l"/>
                <a:tab pos="4194175" algn="l"/>
                <a:tab pos="4651375" algn="l"/>
                <a:tab pos="5108575" algn="l"/>
                <a:tab pos="5565775" algn="l"/>
                <a:tab pos="6022975" algn="l"/>
                <a:tab pos="6480175" algn="l"/>
                <a:tab pos="6937375" algn="l"/>
                <a:tab pos="7394575" algn="l"/>
                <a:tab pos="7851775" algn="l"/>
                <a:tab pos="8308975" algn="l"/>
                <a:tab pos="8766175" algn="l"/>
                <a:tab pos="9223375" algn="l"/>
              </a:tabLst>
            </a:pPr>
            <a:r>
              <a:rPr lang="en-US" dirty="0" smtClean="0"/>
              <a:t>Used for everything – bureaucratic records, literature, mathematics, ...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34584</TotalTime>
  <Words>2208</Words>
  <Application>Microsoft Office PowerPoint</Application>
  <PresentationFormat>Custom</PresentationFormat>
  <Paragraphs>180</Paragraphs>
  <Slides>36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DejaVu LGC Sans</vt:lpstr>
      <vt:lpstr>Times New Roman</vt:lpstr>
      <vt:lpstr>Arial Unicode MS</vt:lpstr>
      <vt:lpstr>Wingdings</vt:lpstr>
      <vt:lpstr>Office Theme</vt:lpstr>
      <vt:lpstr>1_Office Theme</vt:lpstr>
      <vt:lpstr>2_Office Theme</vt:lpstr>
      <vt:lpstr>3_Office Theme</vt:lpstr>
      <vt:lpstr>Was “Pythagoras” a Babylonian?</vt:lpstr>
      <vt:lpstr>Plan for this talk</vt:lpstr>
      <vt:lpstr>Who was Pythagoras?</vt:lpstr>
      <vt:lpstr>Some interesting tidbits</vt:lpstr>
      <vt:lpstr>The Sulba Sutras</vt:lpstr>
      <vt:lpstr>Zhou Bi Suan Jing</vt:lpstr>
      <vt:lpstr>Ancient Mesopotamia</vt:lpstr>
      <vt:lpstr>A very long history</vt:lpstr>
      <vt:lpstr>Cuneiform writing</vt:lpstr>
      <vt:lpstr>A tablet with cuneiform writing</vt:lpstr>
      <vt:lpstr>Concentrate on southern area</vt:lpstr>
      <vt:lpstr>Babylonian mathematics</vt:lpstr>
      <vt:lpstr>The number system</vt:lpstr>
      <vt:lpstr>A famous mathematical text</vt:lpstr>
      <vt:lpstr>YBC 6967</vt:lpstr>
      <vt:lpstr>The Babylonian solution</vt:lpstr>
      <vt:lpstr>What's going on here?</vt:lpstr>
      <vt:lpstr>Perils of doing mathematical history</vt:lpstr>
      <vt:lpstr>So what were they doing?</vt:lpstr>
      <vt:lpstr>More recent interpretations</vt:lpstr>
      <vt:lpstr>YBC 6967 as “cut and paste”</vt:lpstr>
      <vt:lpstr>Babylonian geometry(?)</vt:lpstr>
      <vt:lpstr>Was “Pythagoras” Babylonian?</vt:lpstr>
      <vt:lpstr>A First Piece of Evidence</vt:lpstr>
      <vt:lpstr>YBC 7289</vt:lpstr>
      <vt:lpstr>How did they do it?</vt:lpstr>
      <vt:lpstr>More evidence?</vt:lpstr>
      <vt:lpstr>Plimpton 322</vt:lpstr>
      <vt:lpstr>Interpreting Plimpton 322</vt:lpstr>
      <vt:lpstr>Interpreting Plimpton 322, continued</vt:lpstr>
      <vt:lpstr>Interpreting Plimpton 322, continued</vt:lpstr>
      <vt:lpstr>Interpreting Plimpton 322, concluded</vt:lpstr>
      <vt:lpstr>Should we care who did what when?</vt:lpstr>
      <vt:lpstr>More in the same vein</vt:lpstr>
      <vt:lpstr>Conclusion</vt:lpstr>
      <vt:lpstr>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“Pythagoras” a Babylonian?</dc:title>
  <dc:creator>John Little</dc:creator>
  <cp:lastModifiedBy>JLittle</cp:lastModifiedBy>
  <cp:revision>30</cp:revision>
  <cp:lastPrinted>1601-01-01T00:00:00Z</cp:lastPrinted>
  <dcterms:created xsi:type="dcterms:W3CDTF">2011-02-19T14:42:52Z</dcterms:created>
  <dcterms:modified xsi:type="dcterms:W3CDTF">2011-09-18T22:24:04Z</dcterms:modified>
</cp:coreProperties>
</file>