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14993934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1499393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14993934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1499393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 rot="5400000">
            <a:off x="1485900" y="-952500"/>
            <a:ext cx="6172200" cy="86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256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>
  <p:cSld name="2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/>
          <p:nvPr/>
        </p:nvSpPr>
        <p:spPr>
          <a:xfrm>
            <a:off x="1371600" y="3884474"/>
            <a:ext cx="64008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7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Kevin Walsh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7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kwalsh@holycross.edu</a:t>
            </a:r>
            <a:endParaRPr/>
          </a:p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228600" y="6096000"/>
            <a:ext cx="3886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alibri"/>
              <a:buNone/>
              <a:defRPr sz="1800">
                <a:solidFill>
                  <a:schemeClr val="accent1"/>
                </a:solidFill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 Layout">
  <p:cSld name="Title Slide Layou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143000" y="8159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5029200" y="2971800"/>
            <a:ext cx="3886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Calibri"/>
              <a:buNone/>
              <a:defRPr sz="2400">
                <a:solidFill>
                  <a:schemeClr val="accent1"/>
                </a:solidFill>
              </a:defRPr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2" type="body"/>
          </p:nvPr>
        </p:nvSpPr>
        <p:spPr>
          <a:xfrm>
            <a:off x="4419600" y="228600"/>
            <a:ext cx="4495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>
            <a:off x="5410200" y="5782270"/>
            <a:ext cx="3505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7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Kevin Walsh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700">
                <a:solidFill>
                  <a:srgbClr val="7B7B7B"/>
                </a:solidFill>
                <a:latin typeface="Calibri"/>
                <a:ea typeface="Calibri"/>
                <a:cs typeface="Calibri"/>
                <a:sym typeface="Calibri"/>
              </a:rPr>
              <a:t>kwalsh@holycross.edu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28600" y="304800"/>
            <a:ext cx="42672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304800"/>
            <a:ext cx="42672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Calibri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228600" y="304800"/>
            <a:ext cx="427196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228600" y="914400"/>
            <a:ext cx="4268788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648200" y="304800"/>
            <a:ext cx="43434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645025" y="914400"/>
            <a:ext cx="434657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228600" y="273050"/>
            <a:ext cx="32369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3575050" y="273050"/>
            <a:ext cx="5340350" cy="6203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228600" y="1435100"/>
            <a:ext cx="3236913" cy="5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Calibri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Calibri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/>
        </p:nvSpPr>
        <p:spPr>
          <a:xfrm>
            <a:off x="8153400" y="640080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www.worldometers.info/coronavirus/country/italy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/>
              <a:t>The “straight dope” on COVID-19</a:t>
            </a:r>
            <a:endParaRPr b="1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1160" lvl="0" marL="457200" rtl="0" algn="l">
              <a:spcBef>
                <a:spcPts val="64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The initial phase of the public health response to an infectious disease outbreak is to </a:t>
            </a:r>
            <a:r>
              <a:rPr i="1" lang="en-US"/>
              <a:t>identify and isolate </a:t>
            </a:r>
            <a:r>
              <a:rPr lang="en-US"/>
              <a:t>contacts of infected individuals with a goal of </a:t>
            </a:r>
            <a:r>
              <a:rPr b="1" i="1" lang="en-US" u="sng"/>
              <a:t>containing </a:t>
            </a:r>
            <a:r>
              <a:rPr lang="en-US"/>
              <a:t>the outbreak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The present situation is </a:t>
            </a:r>
            <a:r>
              <a:rPr b="1" i="1" lang="en-US" u="sng"/>
              <a:t>far beyond</a:t>
            </a:r>
            <a:r>
              <a:rPr lang="en-US"/>
              <a:t> where that sort of approach is possible for COVID-19 -- the virus has too much of a foothold and is being spread by people whose connections to initial cases are far too indirect to trace.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We are now into a </a:t>
            </a:r>
            <a:r>
              <a:rPr b="1" i="1" lang="en-US" u="sng"/>
              <a:t>mitigation phase.</a:t>
            </a:r>
            <a:endParaRPr b="1" i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1160" lvl="0" marL="457200" rtl="0" algn="l">
              <a:spcBef>
                <a:spcPts val="64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Mitigation means:  </a:t>
            </a:r>
            <a:r>
              <a:rPr lang="en-US"/>
              <a:t>taking measures to</a:t>
            </a:r>
            <a:r>
              <a:rPr b="1" i="1" lang="en-US" u="sng"/>
              <a:t> slow </a:t>
            </a:r>
            <a:r>
              <a:rPr lang="en-US"/>
              <a:t>(</a:t>
            </a:r>
            <a:r>
              <a:rPr i="1" lang="en-US"/>
              <a:t>not</a:t>
            </a:r>
            <a:r>
              <a:rPr b="1" i="1" lang="en-US" u="sng"/>
              <a:t> stop or contain </a:t>
            </a:r>
            <a:r>
              <a:rPr lang="en-US"/>
              <a:t>--that’s not possible any more)</a:t>
            </a:r>
            <a:r>
              <a:rPr b="1" i="1" lang="en-US" u="sng"/>
              <a:t> the spread and “flatten the curve” </a:t>
            </a:r>
            <a:r>
              <a:rPr lang="en-US"/>
              <a:t>(the graph of confirmed cases as a function of time)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b="1" i="1" lang="en-US" u="sng"/>
              <a:t>Main Goal</a:t>
            </a:r>
            <a:r>
              <a:rPr lang="en-US"/>
              <a:t>:  minimize the adverse outcomes for society as a whole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It’s mainly a question of having the health care resources to treat the most seriously affected patients, get them the care they need to have a chance of recovery, </a:t>
            </a:r>
            <a:r>
              <a:rPr b="1" i="1" lang="en-US" u="sng"/>
              <a:t>and </a:t>
            </a:r>
            <a:r>
              <a:rPr lang="en-US"/>
              <a:t>continue necessary care for people with other diseases/conditions (they aren’t on holiday while COVID-19 is around!)</a:t>
            </a: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https://www.flattenthecurve.com/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descr="Post image" id="120" name="Google Shape;120;p17"/>
          <p:cNvPicPr preferRelativeResize="0"/>
          <p:nvPr/>
        </p:nvPicPr>
        <p:blipFill rotWithShape="1">
          <a:blip r:embed="rId3">
            <a:alphaModFix/>
          </a:blip>
          <a:srcRect b="48975" l="0" r="0" t="16344"/>
          <a:stretch/>
        </p:blipFill>
        <p:spPr>
          <a:xfrm>
            <a:off x="304800" y="999067"/>
            <a:ext cx="8623385" cy="5317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https://www.flattenthecurve.com/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pic>
        <p:nvPicPr>
          <p:cNvPr descr="Post image" id="127" name="Google Shape;127;p18"/>
          <p:cNvPicPr preferRelativeResize="0"/>
          <p:nvPr/>
        </p:nvPicPr>
        <p:blipFill rotWithShape="1">
          <a:blip r:embed="rId3">
            <a:alphaModFix/>
          </a:blip>
          <a:srcRect b="13591" l="556" r="-555" t="52275"/>
          <a:stretch/>
        </p:blipFill>
        <p:spPr>
          <a:xfrm>
            <a:off x="358776" y="1075269"/>
            <a:ext cx="8595360" cy="5216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6387" y="460640"/>
            <a:ext cx="8482013" cy="5762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/>
          <p:nvPr/>
        </p:nvSpPr>
        <p:spPr>
          <a:xfrm>
            <a:off x="160866" y="6488668"/>
            <a:ext cx="6324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https://www.worldometers.info/coronavirus/country/italy/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6104465" y="685799"/>
            <a:ext cx="2853267" cy="5875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W.H.O. estimates ~3.5% mortality across age groups; age 60+ and those with underlying conditions are the most impacted.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10x – 30x mortality compared to seasonal flu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Reminder: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  0.2% &gt; 0.02% &gt; 0%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</p:txBody>
      </p:sp>
      <p:pic>
        <p:nvPicPr>
          <p:cNvPr descr="covid 19 mortality rate by age chart" id="141" name="Google Shape;14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999" y="304799"/>
            <a:ext cx="5698067" cy="655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rPr lang="en-US"/>
              <a:t>- Where is Holy Cross now?  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Housekeeping is working overtime shifts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Campus has ~ 6 beds available for </a:t>
            </a:r>
            <a:br>
              <a:rPr lang="en-US"/>
            </a:br>
            <a:r>
              <a:rPr lang="en-US"/>
              <a:t>isolation / quarantine; respirators? ICU?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Protocol for even a single student COVID positive would likely require more capacity than available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Worst case scenario: If every student was infected, there might be  0.002 x 3000 = approx. 6 deaths, even though 18-22 year olds have a very low overall death rate (.2%) from COVID-19.</a:t>
            </a:r>
            <a:endParaRPr/>
          </a:p>
          <a:p>
            <a:pPr indent="-391160" lvl="0" marL="457200" rtl="0" algn="l">
              <a:spcBef>
                <a:spcPts val="0"/>
              </a:spcBef>
              <a:spcAft>
                <a:spcPts val="0"/>
              </a:spcAft>
              <a:buSzPts val="2560"/>
              <a:buChar char="●"/>
            </a:pPr>
            <a:r>
              <a:rPr lang="en-US"/>
              <a:t>Others in community are much more at risk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Holy Cross’s </a:t>
            </a:r>
            <a:r>
              <a:rPr lang="en-US" sz="2400"/>
              <a:t>COVID-19 / Corona Virus Response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Priorities, in order: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 (1) </a:t>
            </a:r>
            <a:r>
              <a:rPr b="1" lang="en-US" sz="2400">
                <a:solidFill>
                  <a:schemeClr val="accent2"/>
                </a:solidFill>
              </a:rPr>
              <a:t>Health &amp; well-being </a:t>
            </a:r>
            <a:r>
              <a:rPr lang="en-US" sz="2400"/>
              <a:t>of students, faculty, and staff</a:t>
            </a:r>
            <a:br>
              <a:rPr lang="en-US" sz="2400"/>
            </a:br>
            <a:r>
              <a:rPr lang="en-US" sz="2400"/>
              <a:t>including: international students, housekeeping staff, dining staff, library staff, foreign-language assistants, tutors, groundskeepers, public safety officers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 (2) Enabling students to </a:t>
            </a:r>
            <a:r>
              <a:rPr b="1" lang="en-US" sz="2400">
                <a:solidFill>
                  <a:schemeClr val="accent2"/>
                </a:solidFill>
              </a:rPr>
              <a:t>complete academic programs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 (3) </a:t>
            </a:r>
            <a:r>
              <a:rPr b="1" lang="en-US" sz="2400">
                <a:solidFill>
                  <a:schemeClr val="accent2"/>
                </a:solidFill>
              </a:rPr>
              <a:t>Daily operations</a:t>
            </a:r>
            <a:br>
              <a:rPr lang="en-US" sz="2400"/>
            </a:br>
            <a:r>
              <a:rPr lang="en-US" sz="2400"/>
              <a:t>admissions, public safety, building &amp; grounds, maintenance, construction, etc.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 (4) </a:t>
            </a:r>
            <a:r>
              <a:rPr b="1" lang="en-US" sz="2400">
                <a:solidFill>
                  <a:schemeClr val="accent2"/>
                </a:solidFill>
              </a:rPr>
              <a:t>Campus life</a:t>
            </a:r>
            <a:r>
              <a:rPr lang="en-US" sz="2400"/>
              <a:t>, events, and activities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Calibri"/>
              <a:buNone/>
            </a:pPr>
            <a:r>
              <a:rPr lang="en-US" sz="2400"/>
              <a:t>The College has decided it is wise to sacrifice (4) and (3) (to an extent) and focus on (2) and (1) at this time. </a:t>
            </a:r>
            <a:br>
              <a:rPr lang="en-US" sz="2400"/>
            </a:b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ghtSlide">
  <a:themeElements>
    <a:clrScheme name="LightSlide">
      <a:dk1>
        <a:srgbClr val="000000"/>
      </a:dk1>
      <a:lt1>
        <a:srgbClr val="FFFFFF"/>
      </a:lt1>
      <a:dk2>
        <a:srgbClr val="A5A5A5"/>
      </a:dk2>
      <a:lt2>
        <a:srgbClr val="FFFFFF"/>
      </a:lt2>
      <a:accent1>
        <a:srgbClr val="0000E5"/>
      </a:accent1>
      <a:accent2>
        <a:srgbClr val="FF0000"/>
      </a:accent2>
      <a:accent3>
        <a:srgbClr val="8C3FC5"/>
      </a:accent3>
      <a:accent4>
        <a:srgbClr val="00B0F0"/>
      </a:accent4>
      <a:accent5>
        <a:srgbClr val="76E493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