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76" r:id="rId4"/>
    <p:sldId id="271" r:id="rId5"/>
    <p:sldId id="283" r:id="rId6"/>
    <p:sldId id="282" r:id="rId7"/>
    <p:sldId id="272" r:id="rId8"/>
    <p:sldId id="273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A489E"/>
    <a:srgbClr val="80AC55"/>
    <a:srgbClr val="00AC00"/>
    <a:srgbClr val="00FF00"/>
    <a:srgbClr val="4798C0"/>
    <a:srgbClr val="5395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F898C829-853A-4666-A37D-58BC4D1F9B1C}" type="datetime1">
              <a:rPr lang="en-US"/>
              <a:pPr/>
              <a:t>2/16/14</a:t>
            </a:fld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E1789B8-EF53-4624-A57B-7107415392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81FFDD2-5456-4A11-A9F1-DE749BE9DDDC}" type="datetime1">
              <a:rPr lang="en-US"/>
              <a:pPr/>
              <a:t>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BD1A950-524C-44D7-A10F-5E1FB8AFB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65A0C6-5953-4301-860F-60E51DBE389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90A41E-CC52-4C8B-8AF6-B3539BC39BC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DF6516-C726-4940-9647-46521A723E8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3CA93F-2A9E-440E-9700-405A2C420A7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3CA93F-2A9E-440E-9700-405A2C420A7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DF6516-C726-4940-9647-46521A723E8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11C246-34D4-454F-A69A-FE2DEA707A9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8D66E5-8B8B-4B3A-BC4F-EF08CA01FAF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latin typeface="Constantia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956D8-7672-4DA5-A5C6-6CA527437F4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kwalsh@holycross.edu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A70FC16-6CE6-4B36-B85A-9CFA125621E2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  <a:noFill/>
        </p:spPr>
        <p:txBody>
          <a:bodyPr>
            <a:normAutofit/>
          </a:bodyPr>
          <a:lstStyle>
            <a:lvl1pPr algn="r">
              <a:defRPr lang="en-US" sz="1800" baseline="0" dirty="0">
                <a:solidFill>
                  <a:schemeClr val="accent1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Readings: Ch. 1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B9BFF7-838E-4C78-A91D-BF1120D34DD9}" type="datetime1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A8E040-0878-4106-AC18-3DA448F4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5A4850-499A-4B33-9456-5B3FF453E454}" type="slidenum">
              <a:rPr lang="en-US"/>
              <a:pPr/>
              <a:t>1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28443" y="1143000"/>
            <a:ext cx="53267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iRobot</a:t>
            </a:r>
            <a:r>
              <a:rPr lang="en-US" sz="7200" b="1" dirty="0" smtClean="0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 </a:t>
            </a:r>
            <a:r>
              <a:rPr lang="en-US" sz="7200" dirty="0" smtClean="0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®</a:t>
            </a:r>
            <a:endParaRPr lang="en-US" sz="7200" b="1" dirty="0" smtClean="0">
              <a:solidFill>
                <a:srgbClr val="4798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halkboard Bold" pitchFamily="48" charset="0"/>
              <a:cs typeface="Arial" charset="0"/>
            </a:endParaRPr>
          </a:p>
          <a:p>
            <a:pPr algn="ctr"/>
            <a:r>
              <a:rPr lang="en-US" sz="7200" b="1" dirty="0" smtClean="0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Introduction</a:t>
            </a:r>
          </a:p>
          <a:p>
            <a:pPr algn="ctr"/>
            <a:r>
              <a:rPr lang="en-US" sz="7200" b="1" dirty="0" smtClean="0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part 2</a:t>
            </a:r>
            <a:endParaRPr lang="en-US" sz="4800" b="1" dirty="0">
              <a:solidFill>
                <a:srgbClr val="4798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halkboard Bold" pitchFamily="4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89154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What 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can </a:t>
            </a: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</a:t>
            </a:r>
            <a:r>
              <a:rPr lang="en-US" sz="5100" b="1" dirty="0" err="1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iRobot</a:t>
            </a: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do</a:t>
            </a: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04800" y="1143000"/>
            <a:ext cx="8458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 smtClean="0">
                <a:latin typeface="Calibri"/>
                <a:cs typeface="Times New Roman" charset="0"/>
              </a:rPr>
              <a:t>  drive </a:t>
            </a:r>
            <a:r>
              <a:rPr lang="en-US" sz="2800" dirty="0">
                <a:latin typeface="Calibri"/>
                <a:cs typeface="Times New Roman" charset="0"/>
              </a:rPr>
              <a:t>(velocity, radius, </a:t>
            </a:r>
            <a:r>
              <a:rPr lang="en-US" sz="2800" dirty="0" smtClean="0">
                <a:latin typeface="Calibri"/>
                <a:cs typeface="Times New Roman" charset="0"/>
              </a:rPr>
              <a:t>distance, angle)</a:t>
            </a:r>
            <a:endParaRPr lang="en-US" sz="2800" dirty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latin typeface="Calibri"/>
                <a:cs typeface="Times New Roman" charset="0"/>
              </a:rPr>
              <a:t>  </a:t>
            </a:r>
            <a:r>
              <a:rPr lang="en-US" sz="2800" dirty="0" smtClean="0">
                <a:latin typeface="Calibri"/>
                <a:cs typeface="Times New Roman" charset="0"/>
              </a:rPr>
              <a:t>turn </a:t>
            </a:r>
            <a:r>
              <a:rPr lang="en-US" sz="2800" dirty="0">
                <a:latin typeface="Calibri"/>
                <a:cs typeface="Times New Roman" charset="0"/>
              </a:rPr>
              <a:t>(angle)</a:t>
            </a:r>
          </a:p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latin typeface="Calibri"/>
                <a:cs typeface="Times New Roman" charset="0"/>
              </a:rPr>
              <a:t>  </a:t>
            </a:r>
            <a:r>
              <a:rPr lang="en-US" sz="2800" dirty="0" smtClean="0">
                <a:latin typeface="Calibri"/>
                <a:cs typeface="Times New Roman" charset="0"/>
              </a:rPr>
              <a:t>wait for bump, wait for button, ...</a:t>
            </a:r>
            <a:endParaRPr lang="en-US" sz="2800" dirty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latin typeface="Calibri"/>
                <a:cs typeface="Times New Roman" charset="0"/>
              </a:rPr>
              <a:t>  </a:t>
            </a:r>
            <a:r>
              <a:rPr lang="en-US" sz="2800" dirty="0" smtClean="0">
                <a:latin typeface="Calibri"/>
                <a:cs typeface="Times New Roman" charset="0"/>
              </a:rPr>
              <a:t>other sensors: right side wall, virtual </a:t>
            </a:r>
            <a:r>
              <a:rPr lang="en-US" sz="2800" dirty="0">
                <a:latin typeface="Calibri"/>
                <a:cs typeface="Times New Roman" charset="0"/>
              </a:rPr>
              <a:t>wall, </a:t>
            </a:r>
            <a:r>
              <a:rPr lang="en-US" sz="2800" dirty="0" smtClean="0">
                <a:latin typeface="Calibri"/>
                <a:cs typeface="Times New Roman" charset="0"/>
              </a:rPr>
              <a:t>cliff</a:t>
            </a:r>
            <a:r>
              <a:rPr lang="en-US" sz="2800" dirty="0">
                <a:latin typeface="Calibri"/>
                <a:cs typeface="Times New Roman" charset="0"/>
              </a:rPr>
              <a:t>, </a:t>
            </a:r>
            <a:r>
              <a:rPr lang="en-US" sz="2800" dirty="0" smtClean="0">
                <a:latin typeface="Calibri"/>
                <a:cs typeface="Times New Roman" charset="0"/>
              </a:rPr>
              <a:t>…</a:t>
            </a:r>
            <a:endParaRPr lang="en-US" sz="2800" dirty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latin typeface="Calibri"/>
                <a:cs typeface="Times New Roman" charset="0"/>
              </a:rPr>
              <a:t>  </a:t>
            </a:r>
            <a:r>
              <a:rPr lang="en-US" sz="2800" dirty="0" smtClean="0">
                <a:latin typeface="Calibri"/>
                <a:cs typeface="Times New Roman" charset="0"/>
              </a:rPr>
              <a:t>define and play </a:t>
            </a:r>
            <a:r>
              <a:rPr lang="en-US" sz="2800" dirty="0">
                <a:latin typeface="Calibri"/>
                <a:cs typeface="Times New Roman" charset="0"/>
              </a:rPr>
              <a:t>songs (notes, length)</a:t>
            </a:r>
          </a:p>
          <a:p>
            <a:pPr>
              <a:buClr>
                <a:schemeClr val="accent1"/>
              </a:buClr>
              <a:buFont typeface="Arial" charset="0"/>
              <a:buChar char="•"/>
            </a:pPr>
            <a:r>
              <a:rPr lang="en-US" sz="2800" dirty="0">
                <a:latin typeface="Calibri"/>
                <a:cs typeface="Times New Roman" charset="0"/>
              </a:rPr>
              <a:t>  </a:t>
            </a:r>
            <a:r>
              <a:rPr lang="en-US" sz="2800" dirty="0" smtClean="0">
                <a:latin typeface="Calibri"/>
                <a:cs typeface="Times New Roman" charset="0"/>
              </a:rPr>
              <a:t>display </a:t>
            </a:r>
            <a:r>
              <a:rPr lang="en-US" sz="2800" dirty="0">
                <a:latin typeface="Calibri"/>
                <a:cs typeface="Times New Roman" charset="0"/>
              </a:rPr>
              <a:t>LEDs (</a:t>
            </a:r>
            <a:r>
              <a:rPr lang="en-US" sz="2800" dirty="0" smtClean="0">
                <a:latin typeface="Calibri"/>
                <a:cs typeface="Times New Roman" charset="0"/>
              </a:rPr>
              <a:t>on/off)</a:t>
            </a:r>
            <a:endParaRPr lang="en-US" sz="2800" dirty="0">
              <a:latin typeface="Calibri"/>
              <a:cs typeface="Times New Roman" charset="0"/>
            </a:endParaRPr>
          </a:p>
        </p:txBody>
      </p:sp>
      <p:sp>
        <p:nvSpPr>
          <p:cNvPr id="11269" name="Slide Number Placeholder 8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fld id="{1C42E499-30DF-42D3-9D20-759838201249}" type="slidenum">
              <a:rPr lang="en-US">
                <a:latin typeface="Calibri"/>
              </a:rPr>
              <a:pPr>
                <a:buClr>
                  <a:schemeClr val="accent1"/>
                </a:buClr>
              </a:pPr>
              <a:t>2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89154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 Simple 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"High Level" Interface</a:t>
            </a:r>
            <a:b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(lab 4)</a:t>
            </a:r>
            <a:endParaRPr lang="en-US" sz="51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304800" y="10668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tabLst>
                <a:tab pos="404813" algn="l"/>
              </a:tabLst>
            </a:pPr>
            <a:endParaRPr lang="en-US" sz="2800" dirty="0" smtClean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main(void)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start();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turn(90);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waitForButton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turn(360);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fld id="{36C921A6-78CF-4180-B17C-9FE9D1DB98D7}" type="slidenum">
              <a:rPr lang="en-US">
                <a:latin typeface="Calibri"/>
              </a:rPr>
              <a:pPr>
                <a:buClr>
                  <a:schemeClr val="accent1"/>
                </a:buClr>
              </a:pPr>
              <a:t>3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89154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Simple 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#1 (lab 4)</a:t>
            </a:r>
            <a:endParaRPr lang="en-US" sz="51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>
            <a:off x="5486400" y="4267200"/>
            <a:ext cx="1143000" cy="1143000"/>
            <a:chOff x="5486400" y="5410200"/>
            <a:chExt cx="457200" cy="457200"/>
          </a:xfrm>
        </p:grpSpPr>
        <p:sp>
          <p:nvSpPr>
            <p:cNvPr id="6" name="Flowchart: Connector 5"/>
            <p:cNvSpPr/>
            <p:nvPr/>
          </p:nvSpPr>
          <p:spPr>
            <a:xfrm>
              <a:off x="5486400" y="541020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495660" y="5489680"/>
              <a:ext cx="426720" cy="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7086600" y="2438400"/>
            <a:ext cx="1600200" cy="0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5948AC-780C-4E65-B634-CDE7756102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04800" y="1066800"/>
            <a:ext cx="4495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tabLst>
                <a:tab pos="404813" algn="l"/>
              </a:tabLst>
            </a:pPr>
            <a:endParaRPr lang="en-US" sz="2800" dirty="0" smtClean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main(void)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start();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turn(90);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waitForButton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turn(360);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 rot="5400000">
            <a:off x="7238999" y="4267200"/>
            <a:ext cx="1143000" cy="1143000"/>
            <a:chOff x="5486400" y="5410200"/>
            <a:chExt cx="457200" cy="457200"/>
          </a:xfrm>
        </p:grpSpPr>
        <p:sp>
          <p:nvSpPr>
            <p:cNvPr id="15" name="Flowchart: Connector 14"/>
            <p:cNvSpPr/>
            <p:nvPr/>
          </p:nvSpPr>
          <p:spPr>
            <a:xfrm>
              <a:off x="5486400" y="541020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495660" y="5489680"/>
              <a:ext cx="426720" cy="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1656E-6 L 3.33333E-6 -0.3885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38853 L 1.11022E-16 -0.72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86772E-6 L 1.11022E-16 -0.260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26087 L 1.11022E-16 -0.2275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2756 L 3.33333E-6 -0.26087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64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26087 L 1.11022E-16 -0.2275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89154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1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Simple 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#2 (lab 4)</a:t>
            </a:r>
            <a:endParaRPr lang="en-US" sz="51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365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5948AC-780C-4E65-B634-CDE77561028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04800" y="1066800"/>
            <a:ext cx="6172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tabLst>
                <a:tab pos="404813" algn="l"/>
              </a:tabLst>
            </a:pPr>
            <a:endParaRPr lang="en-US" sz="2800" dirty="0" smtClean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main(void)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start();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turn(90);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reason = 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waitForButton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if (reason == Bumped)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	turn(180);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else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	turn(360);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straight(1000);</a:t>
            </a:r>
          </a:p>
          <a:p>
            <a:pPr>
              <a:buClr>
                <a:schemeClr val="accent1"/>
              </a:buClr>
              <a:tabLst>
                <a:tab pos="404813" algn="l"/>
              </a:tabLst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086600" y="2438400"/>
            <a:ext cx="1600200" cy="0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1"/>
          <p:cNvGrpSpPr>
            <a:grpSpLocks/>
          </p:cNvGrpSpPr>
          <p:nvPr/>
        </p:nvGrpSpPr>
        <p:grpSpPr bwMode="auto">
          <a:xfrm rot="5400000">
            <a:off x="7238999" y="4267200"/>
            <a:ext cx="1143000" cy="1143000"/>
            <a:chOff x="5486400" y="5410200"/>
            <a:chExt cx="457200" cy="457200"/>
          </a:xfrm>
        </p:grpSpPr>
        <p:sp>
          <p:nvSpPr>
            <p:cNvPr id="12" name="Flowchart: Connector 11"/>
            <p:cNvSpPr/>
            <p:nvPr/>
          </p:nvSpPr>
          <p:spPr>
            <a:xfrm>
              <a:off x="5486400" y="541020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495660" y="5489680"/>
              <a:ext cx="426720" cy="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86772E-6 L 1.11022E-16 -0.260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26087 L 1.11022E-16 -0.2275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2756 L -0.00417 0.172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89154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5100" b="1" dirty="0" err="1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iRobot</a:t>
            </a:r>
            <a:r>
              <a:rPr lang="en-US" sz="51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API</a:t>
            </a:r>
            <a:endParaRPr lang="en-US" sz="51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304800" y="12192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800" dirty="0" smtClean="0">
                <a:solidFill>
                  <a:schemeClr val="accent1"/>
                </a:solidFill>
                <a:latin typeface="Calibri"/>
                <a:cs typeface="Times New Roman" charset="0"/>
              </a:rPr>
              <a:t>Low-level interface: </a:t>
            </a:r>
          </a:p>
          <a:p>
            <a:pPr>
              <a:buClr>
                <a:schemeClr val="accent1"/>
              </a:buClr>
            </a:pPr>
            <a:r>
              <a:rPr lang="en-US" sz="2800" dirty="0" smtClean="0">
                <a:latin typeface="Calibri"/>
                <a:cs typeface="Times New Roman" charset="0"/>
              </a:rPr>
              <a:t>	How the command module talks to the body.</a:t>
            </a:r>
          </a:p>
          <a:p>
            <a:pPr>
              <a:buClr>
                <a:schemeClr val="accent1"/>
              </a:buClr>
            </a:pPr>
            <a:r>
              <a:rPr lang="en-US" sz="2800" dirty="0">
                <a:latin typeface="Calibri"/>
                <a:cs typeface="Times New Roman" charset="0"/>
              </a:rPr>
              <a:t>	</a:t>
            </a:r>
            <a:r>
              <a:rPr lang="en-US" sz="2800" dirty="0" smtClean="0">
                <a:latin typeface="Calibri"/>
                <a:cs typeface="Times New Roman" charset="0"/>
              </a:rPr>
              <a:t>You won't need this one (but you may see it).</a:t>
            </a:r>
          </a:p>
          <a:p>
            <a:pPr>
              <a:buClr>
                <a:schemeClr val="accent1"/>
              </a:buClr>
            </a:pPr>
            <a:r>
              <a:rPr lang="en-US" sz="2800" dirty="0" smtClean="0">
                <a:solidFill>
                  <a:schemeClr val="accent1"/>
                </a:solidFill>
                <a:latin typeface="Calibri"/>
                <a:cs typeface="Times New Roman" charset="0"/>
              </a:rPr>
              <a:t>"Legacy" High-level interface: see </a:t>
            </a:r>
            <a:r>
              <a:rPr lang="en-US" sz="2800" dirty="0" err="1" smtClean="0">
                <a:solidFill>
                  <a:schemeClr val="accent1"/>
                </a:solidFill>
                <a:latin typeface="Calibri"/>
                <a:cs typeface="Times New Roman" charset="0"/>
              </a:rPr>
              <a:t>robotAPI.c</a:t>
            </a:r>
            <a:endParaRPr lang="en-US" sz="2800" dirty="0" smtClean="0">
              <a:solidFill>
                <a:schemeClr val="accent1"/>
              </a:solidFill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</a:pPr>
            <a:r>
              <a:rPr lang="en-US" sz="2800" dirty="0">
                <a:latin typeface="Calibri"/>
                <a:cs typeface="Times New Roman" charset="0"/>
              </a:rPr>
              <a:t>	</a:t>
            </a:r>
            <a:r>
              <a:rPr lang="en-US" sz="2800" dirty="0" smtClean="0">
                <a:latin typeface="Calibri"/>
                <a:cs typeface="Times New Roman" charset="0"/>
              </a:rPr>
              <a:t>This is what the lab manual uses, and what you </a:t>
            </a:r>
            <a:br>
              <a:rPr lang="en-US" sz="2800" dirty="0" smtClean="0">
                <a:latin typeface="Calibri"/>
                <a:cs typeface="Times New Roman" charset="0"/>
              </a:rPr>
            </a:br>
            <a:r>
              <a:rPr lang="en-US" sz="2800" dirty="0" smtClean="0">
                <a:latin typeface="Calibri"/>
                <a:cs typeface="Times New Roman" charset="0"/>
              </a:rPr>
              <a:t>	may find on </a:t>
            </a:r>
            <a:r>
              <a:rPr lang="en-US" sz="2800" dirty="0" err="1" smtClean="0">
                <a:latin typeface="Calibri"/>
                <a:cs typeface="Times New Roman" charset="0"/>
              </a:rPr>
              <a:t>google</a:t>
            </a:r>
            <a:r>
              <a:rPr lang="en-US" sz="2800" dirty="0" smtClean="0">
                <a:latin typeface="Calibri"/>
                <a:cs typeface="Times New Roman" charset="0"/>
              </a:rPr>
              <a:t>.</a:t>
            </a:r>
          </a:p>
          <a:p>
            <a:pPr>
              <a:buClr>
                <a:schemeClr val="accent1"/>
              </a:buClr>
            </a:pPr>
            <a:r>
              <a:rPr lang="en-US" sz="2800" dirty="0" smtClean="0">
                <a:solidFill>
                  <a:schemeClr val="accent1"/>
                </a:solidFill>
                <a:latin typeface="Calibri"/>
                <a:cs typeface="Times New Roman" charset="0"/>
              </a:rPr>
              <a:t>"New" High-level interface: see </a:t>
            </a:r>
            <a:r>
              <a:rPr lang="en-US" sz="2800" dirty="0" err="1" smtClean="0">
                <a:solidFill>
                  <a:schemeClr val="accent1"/>
                </a:solidFill>
                <a:latin typeface="Calibri"/>
                <a:cs typeface="Times New Roman" charset="0"/>
              </a:rPr>
              <a:t>iRobot.h</a:t>
            </a:r>
            <a:endParaRPr lang="en-US" sz="2800" dirty="0" smtClean="0">
              <a:solidFill>
                <a:schemeClr val="accent1"/>
              </a:solidFill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</a:pPr>
            <a:r>
              <a:rPr lang="en-US" sz="2800" dirty="0">
                <a:latin typeface="Calibri"/>
                <a:cs typeface="Times New Roman" charset="0"/>
              </a:rPr>
              <a:t>	</a:t>
            </a:r>
            <a:r>
              <a:rPr lang="en-US" sz="2800" dirty="0" smtClean="0">
                <a:latin typeface="Calibri"/>
                <a:cs typeface="Times New Roman" charset="0"/>
              </a:rPr>
              <a:t>An alternative to the legacy code.</a:t>
            </a:r>
          </a:p>
          <a:p>
            <a:pPr>
              <a:buClr>
                <a:schemeClr val="accent1"/>
              </a:buClr>
            </a:pPr>
            <a:r>
              <a:rPr lang="en-US" sz="2800" dirty="0">
                <a:latin typeface="Calibri"/>
                <a:cs typeface="Times New Roman" charset="0"/>
              </a:rPr>
              <a:t>	</a:t>
            </a:r>
            <a:r>
              <a:rPr lang="en-US" sz="2800" dirty="0" smtClean="0">
                <a:latin typeface="Calibri"/>
                <a:cs typeface="Times New Roman" charset="0"/>
              </a:rPr>
              <a:t>(Renamed functions, added comments, etc.)</a:t>
            </a:r>
          </a:p>
          <a:p>
            <a:pPr>
              <a:buClr>
                <a:schemeClr val="accent1"/>
              </a:buClr>
            </a:pPr>
            <a:endParaRPr lang="en-US" sz="2800" dirty="0" smtClean="0">
              <a:latin typeface="Calibri"/>
              <a:cs typeface="Times New Roman" charset="0"/>
            </a:endParaRPr>
          </a:p>
          <a:p>
            <a:pPr>
              <a:buClr>
                <a:schemeClr val="accent1"/>
              </a:buClr>
            </a:pPr>
            <a:endParaRPr lang="en-US" sz="2800" dirty="0" smtClean="0">
              <a:latin typeface="Calibri"/>
              <a:cs typeface="Times New Roman" charset="0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fld id="{36C921A6-78CF-4180-B17C-9FE9D1DB98D7}" type="slidenum">
              <a:rPr lang="en-US">
                <a:latin typeface="Calibri"/>
              </a:rPr>
              <a:pPr>
                <a:buClr>
                  <a:schemeClr val="accent1"/>
                </a:buClr>
              </a:pPr>
              <a:t>6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2000"/>
            <a:ext cx="91440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1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Introducing Iteration: Square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95600" y="4648200"/>
            <a:ext cx="457200" cy="457200"/>
            <a:chOff x="5486400" y="5410200"/>
            <a:chExt cx="457200" cy="457200"/>
          </a:xfrm>
        </p:grpSpPr>
        <p:sp>
          <p:nvSpPr>
            <p:cNvPr id="6" name="Flowchart: Connector 5"/>
            <p:cNvSpPr/>
            <p:nvPr/>
          </p:nvSpPr>
          <p:spPr>
            <a:xfrm>
              <a:off x="5486400" y="541020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7"/>
            <p:cNvCxnSpPr>
              <a:endCxn id="6" idx="7"/>
            </p:cNvCxnSpPr>
            <p:nvPr/>
          </p:nvCxnSpPr>
          <p:spPr>
            <a:xfrm flipV="1">
              <a:off x="5553075" y="5476875"/>
              <a:ext cx="32385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2" name="Slide Number Placeholder 6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D6F09D-EE3C-478F-9DA5-B8EABADCA6E5}" type="slidenum">
              <a:rPr lang="en-US"/>
              <a:pPr/>
              <a:t>7</a:t>
            </a:fld>
            <a:endParaRPr lang="en-US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085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4798C0"/>
                </a:solidFill>
                <a:latin typeface="Chalkboard Bold" pitchFamily="48" charset="0"/>
                <a:cs typeface="Arial" charset="0"/>
              </a:rPr>
              <a:t>Lab </a:t>
            </a:r>
            <a:r>
              <a:rPr lang="en-US" sz="2800" i="1" dirty="0" smtClean="0">
                <a:solidFill>
                  <a:srgbClr val="4798C0"/>
                </a:solidFill>
                <a:latin typeface="Chalkboard Bold" pitchFamily="48" charset="0"/>
                <a:cs typeface="Arial" charset="0"/>
              </a:rPr>
              <a:t>4</a:t>
            </a:r>
            <a:endParaRPr lang="en-US" sz="2800" dirty="0">
              <a:solidFill>
                <a:srgbClr val="4798C0"/>
              </a:solidFill>
              <a:latin typeface="Chalkboard Bold" pitchFamily="4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31 L 3.33333E-6 -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9973 L 0.29166 -0.299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6 -0.29973 L 0.29166 0.03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6 0.0333 L 3.33333E-6 0.0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2000"/>
            <a:ext cx="9144000" cy="9144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Project Skeleton:  Hokey Pokey</a:t>
            </a: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B0F3A5-D1AE-48BA-8DAE-BBEDBF32726C}" type="slidenum">
              <a:rPr lang="en-US"/>
              <a:pPr/>
              <a:t>8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1419225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i="1" dirty="0">
                <a:solidFill>
                  <a:srgbClr val="4798C0"/>
                </a:solidFill>
                <a:latin typeface="Chalkboard Bold" pitchFamily="48" charset="0"/>
              </a:rPr>
              <a:t>Group Project</a:t>
            </a:r>
          </a:p>
          <a:p>
            <a:r>
              <a:rPr lang="en-US" sz="4400" i="1" dirty="0">
                <a:solidFill>
                  <a:srgbClr val="4798C0"/>
                </a:solidFill>
                <a:latin typeface="Chalkboard Bold" pitchFamily="48" charset="0"/>
              </a:rPr>
              <a:t>Dance</a:t>
            </a:r>
          </a:p>
          <a:p>
            <a:r>
              <a:rPr lang="en-US" sz="4400" i="1" dirty="0">
                <a:solidFill>
                  <a:srgbClr val="4798C0"/>
                </a:solidFill>
                <a:latin typeface="Chalkboard Bold" pitchFamily="48" charset="0"/>
              </a:rPr>
              <a:t>Pair with another group</a:t>
            </a:r>
          </a:p>
          <a:p>
            <a:endParaRPr lang="en-US" sz="4400" i="1" dirty="0">
              <a:latin typeface="Chalkboard Bold" pitchFamily="48" charset="0"/>
            </a:endParaRPr>
          </a:p>
          <a:p>
            <a:r>
              <a:rPr lang="en-US" sz="4000" i="1" dirty="0">
                <a:latin typeface="Chalkboard Bold" pitchFamily="48" charset="0"/>
              </a:rPr>
              <a:t>*</a:t>
            </a:r>
            <a:r>
              <a:rPr lang="en-US" sz="4000" i="1" dirty="0">
                <a:solidFill>
                  <a:srgbClr val="4798C0"/>
                </a:solidFill>
                <a:latin typeface="Chalkboard Bold" pitchFamily="48" charset="0"/>
              </a:rPr>
              <a:t> </a:t>
            </a:r>
            <a:r>
              <a:rPr lang="en-US" sz="4000" i="1" dirty="0">
                <a:solidFill>
                  <a:srgbClr val="80AC55"/>
                </a:solidFill>
                <a:latin typeface="Chalkboard Bold" pitchFamily="48" charset="0"/>
              </a:rPr>
              <a:t>Marissa Mayer (VP, Google) comments on legacy code.  (It's common and essential.)</a:t>
            </a:r>
            <a:r>
              <a:rPr lang="en-US" sz="4000" i="1" dirty="0">
                <a:solidFill>
                  <a:srgbClr val="4798C0"/>
                </a:solidFill>
                <a:latin typeface="Chalkboard Bold" pitchFamily="48" charset="0"/>
              </a:rPr>
              <a:t>  </a:t>
            </a:r>
            <a:r>
              <a:rPr lang="en-US" sz="4000" i="1" dirty="0">
                <a:solidFill>
                  <a:srgbClr val="7A489E"/>
                </a:solidFill>
                <a:latin typeface="Chalkboard Bold" pitchFamily="48" charset="0"/>
              </a:rPr>
              <a:t>It's good for you guys!</a:t>
            </a:r>
            <a:endParaRPr lang="en-US" sz="4000" dirty="0">
              <a:solidFill>
                <a:srgbClr val="7A489E"/>
              </a:solidFill>
              <a:latin typeface="Chalkboard Bold" pitchFamily="4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457200" y="1981200"/>
            <a:ext cx="3238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Data output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>
                <a:latin typeface="Times New Roman" charset="0"/>
                <a:cs typeface="Times New Roman" charset="0"/>
              </a:rPr>
              <a:t>LEDs or sound?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68D2DF-04B7-4835-983D-CA7758A55AD3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4419600"/>
            <a:ext cx="2514600" cy="762000"/>
            <a:chOff x="2784" y="2784"/>
            <a:chExt cx="1584" cy="480"/>
          </a:xfrm>
        </p:grpSpPr>
        <p:sp>
          <p:nvSpPr>
            <p:cNvPr id="21534" name="Oval 6"/>
            <p:cNvSpPr>
              <a:spLocks noChangeArrowheads="1"/>
            </p:cNvSpPr>
            <p:nvPr/>
          </p:nvSpPr>
          <p:spPr bwMode="auto">
            <a:xfrm>
              <a:off x="3120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35" name="Oval 8"/>
            <p:cNvSpPr>
              <a:spLocks noChangeArrowheads="1"/>
            </p:cNvSpPr>
            <p:nvPr/>
          </p:nvSpPr>
          <p:spPr bwMode="auto">
            <a:xfrm>
              <a:off x="3456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36" name="Oval 9"/>
            <p:cNvSpPr>
              <a:spLocks noChangeArrowheads="1"/>
            </p:cNvSpPr>
            <p:nvPr/>
          </p:nvSpPr>
          <p:spPr bwMode="auto">
            <a:xfrm>
              <a:off x="3792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37" name="Oval 10"/>
            <p:cNvSpPr>
              <a:spLocks noChangeArrowheads="1"/>
            </p:cNvSpPr>
            <p:nvPr/>
          </p:nvSpPr>
          <p:spPr bwMode="auto">
            <a:xfrm>
              <a:off x="4128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38" name="Text Box 13"/>
            <p:cNvSpPr txBox="1">
              <a:spLocks noChangeArrowheads="1"/>
            </p:cNvSpPr>
            <p:nvPr/>
          </p:nvSpPr>
          <p:spPr bwMode="auto">
            <a:xfrm>
              <a:off x="3500" y="303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4</a:t>
              </a:r>
            </a:p>
          </p:txBody>
        </p:sp>
        <p:sp>
          <p:nvSpPr>
            <p:cNvPr id="21539" name="Text Box 14"/>
            <p:cNvSpPr txBox="1">
              <a:spLocks noChangeArrowheads="1"/>
            </p:cNvSpPr>
            <p:nvPr/>
          </p:nvSpPr>
          <p:spPr bwMode="auto">
            <a:xfrm>
              <a:off x="3836" y="303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2</a:t>
              </a:r>
            </a:p>
          </p:txBody>
        </p:sp>
        <p:sp>
          <p:nvSpPr>
            <p:cNvPr id="21540" name="Text Box 15"/>
            <p:cNvSpPr txBox="1">
              <a:spLocks noChangeArrowheads="1"/>
            </p:cNvSpPr>
            <p:nvPr/>
          </p:nvSpPr>
          <p:spPr bwMode="auto">
            <a:xfrm>
              <a:off x="3168" y="303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8</a:t>
              </a:r>
            </a:p>
          </p:txBody>
        </p:sp>
        <p:sp>
          <p:nvSpPr>
            <p:cNvPr id="21541" name="Text Box 16"/>
            <p:cNvSpPr txBox="1">
              <a:spLocks noChangeArrowheads="1"/>
            </p:cNvSpPr>
            <p:nvPr/>
          </p:nvSpPr>
          <p:spPr bwMode="auto">
            <a:xfrm>
              <a:off x="4172" y="303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1</a:t>
              </a:r>
            </a:p>
          </p:txBody>
        </p:sp>
        <p:sp>
          <p:nvSpPr>
            <p:cNvPr id="21542" name="Oval 18"/>
            <p:cNvSpPr>
              <a:spLocks noChangeArrowheads="1"/>
            </p:cNvSpPr>
            <p:nvPr/>
          </p:nvSpPr>
          <p:spPr bwMode="auto">
            <a:xfrm>
              <a:off x="2784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43" name="Text Box 19"/>
            <p:cNvSpPr txBox="1">
              <a:spLocks noChangeArrowheads="1"/>
            </p:cNvSpPr>
            <p:nvPr/>
          </p:nvSpPr>
          <p:spPr bwMode="auto">
            <a:xfrm>
              <a:off x="2832" y="3033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±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419600" y="4419600"/>
            <a:ext cx="2514600" cy="762000"/>
            <a:chOff x="2784" y="2208"/>
            <a:chExt cx="1584" cy="480"/>
          </a:xfrm>
        </p:grpSpPr>
        <p:sp>
          <p:nvSpPr>
            <p:cNvPr id="21524" name="Oval 22"/>
            <p:cNvSpPr>
              <a:spLocks noChangeArrowheads="1"/>
            </p:cNvSpPr>
            <p:nvPr/>
          </p:nvSpPr>
          <p:spPr bwMode="auto">
            <a:xfrm>
              <a:off x="3120" y="220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25" name="Oval 23"/>
            <p:cNvSpPr>
              <a:spLocks noChangeArrowheads="1"/>
            </p:cNvSpPr>
            <p:nvPr/>
          </p:nvSpPr>
          <p:spPr bwMode="auto">
            <a:xfrm>
              <a:off x="3456" y="2208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26" name="Oval 24"/>
            <p:cNvSpPr>
              <a:spLocks noChangeArrowheads="1"/>
            </p:cNvSpPr>
            <p:nvPr/>
          </p:nvSpPr>
          <p:spPr bwMode="auto">
            <a:xfrm>
              <a:off x="3792" y="2208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27" name="Oval 25"/>
            <p:cNvSpPr>
              <a:spLocks noChangeArrowheads="1"/>
            </p:cNvSpPr>
            <p:nvPr/>
          </p:nvSpPr>
          <p:spPr bwMode="auto">
            <a:xfrm>
              <a:off x="4128" y="220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28" name="Text Box 26"/>
            <p:cNvSpPr txBox="1">
              <a:spLocks noChangeArrowheads="1"/>
            </p:cNvSpPr>
            <p:nvPr/>
          </p:nvSpPr>
          <p:spPr bwMode="auto">
            <a:xfrm>
              <a:off x="3500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4</a:t>
              </a:r>
            </a:p>
          </p:txBody>
        </p:sp>
        <p:sp>
          <p:nvSpPr>
            <p:cNvPr id="21529" name="Text Box 27"/>
            <p:cNvSpPr txBox="1">
              <a:spLocks noChangeArrowheads="1"/>
            </p:cNvSpPr>
            <p:nvPr/>
          </p:nvSpPr>
          <p:spPr bwMode="auto">
            <a:xfrm>
              <a:off x="3836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2</a:t>
              </a:r>
            </a:p>
          </p:txBody>
        </p:sp>
        <p:sp>
          <p:nvSpPr>
            <p:cNvPr id="21530" name="Text Box 28"/>
            <p:cNvSpPr txBox="1">
              <a:spLocks noChangeArrowheads="1"/>
            </p:cNvSpPr>
            <p:nvPr/>
          </p:nvSpPr>
          <p:spPr bwMode="auto">
            <a:xfrm>
              <a:off x="3168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8</a:t>
              </a:r>
            </a:p>
          </p:txBody>
        </p:sp>
        <p:sp>
          <p:nvSpPr>
            <p:cNvPr id="21531" name="Text Box 29"/>
            <p:cNvSpPr txBox="1">
              <a:spLocks noChangeArrowheads="1"/>
            </p:cNvSpPr>
            <p:nvPr/>
          </p:nvSpPr>
          <p:spPr bwMode="auto">
            <a:xfrm>
              <a:off x="4172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1</a:t>
              </a:r>
            </a:p>
          </p:txBody>
        </p:sp>
        <p:sp>
          <p:nvSpPr>
            <p:cNvPr id="21532" name="Oval 30"/>
            <p:cNvSpPr>
              <a:spLocks noChangeArrowheads="1"/>
            </p:cNvSpPr>
            <p:nvPr/>
          </p:nvSpPr>
          <p:spPr bwMode="auto">
            <a:xfrm>
              <a:off x="2784" y="220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33" name="Text Box 31"/>
            <p:cNvSpPr txBox="1">
              <a:spLocks noChangeArrowheads="1"/>
            </p:cNvSpPr>
            <p:nvPr/>
          </p:nvSpPr>
          <p:spPr bwMode="auto">
            <a:xfrm>
              <a:off x="2832" y="245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±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419600" y="4419600"/>
            <a:ext cx="2514600" cy="762000"/>
            <a:chOff x="2784" y="3360"/>
            <a:chExt cx="1584" cy="480"/>
          </a:xfrm>
        </p:grpSpPr>
        <p:sp>
          <p:nvSpPr>
            <p:cNvPr id="21514" name="Oval 33"/>
            <p:cNvSpPr>
              <a:spLocks noChangeArrowheads="1"/>
            </p:cNvSpPr>
            <p:nvPr/>
          </p:nvSpPr>
          <p:spPr bwMode="auto">
            <a:xfrm>
              <a:off x="3120" y="3360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15" name="Oval 34"/>
            <p:cNvSpPr>
              <a:spLocks noChangeArrowheads="1"/>
            </p:cNvSpPr>
            <p:nvPr/>
          </p:nvSpPr>
          <p:spPr bwMode="auto">
            <a:xfrm>
              <a:off x="3456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16" name="Oval 35"/>
            <p:cNvSpPr>
              <a:spLocks noChangeArrowheads="1"/>
            </p:cNvSpPr>
            <p:nvPr/>
          </p:nvSpPr>
          <p:spPr bwMode="auto">
            <a:xfrm>
              <a:off x="3792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17" name="Oval 36"/>
            <p:cNvSpPr>
              <a:spLocks noChangeArrowheads="1"/>
            </p:cNvSpPr>
            <p:nvPr/>
          </p:nvSpPr>
          <p:spPr bwMode="auto">
            <a:xfrm>
              <a:off x="4128" y="3360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18" name="Text Box 37"/>
            <p:cNvSpPr txBox="1">
              <a:spLocks noChangeArrowheads="1"/>
            </p:cNvSpPr>
            <p:nvPr/>
          </p:nvSpPr>
          <p:spPr bwMode="auto">
            <a:xfrm>
              <a:off x="3500" y="360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4</a:t>
              </a:r>
            </a:p>
          </p:txBody>
        </p:sp>
        <p:sp>
          <p:nvSpPr>
            <p:cNvPr id="21519" name="Text Box 38"/>
            <p:cNvSpPr txBox="1">
              <a:spLocks noChangeArrowheads="1"/>
            </p:cNvSpPr>
            <p:nvPr/>
          </p:nvSpPr>
          <p:spPr bwMode="auto">
            <a:xfrm>
              <a:off x="3836" y="360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2</a:t>
              </a:r>
            </a:p>
          </p:txBody>
        </p:sp>
        <p:sp>
          <p:nvSpPr>
            <p:cNvPr id="21520" name="Text Box 39"/>
            <p:cNvSpPr txBox="1">
              <a:spLocks noChangeArrowheads="1"/>
            </p:cNvSpPr>
            <p:nvPr/>
          </p:nvSpPr>
          <p:spPr bwMode="auto">
            <a:xfrm>
              <a:off x="3168" y="360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8</a:t>
              </a:r>
            </a:p>
          </p:txBody>
        </p:sp>
        <p:sp>
          <p:nvSpPr>
            <p:cNvPr id="21521" name="Text Box 40"/>
            <p:cNvSpPr txBox="1">
              <a:spLocks noChangeArrowheads="1"/>
            </p:cNvSpPr>
            <p:nvPr/>
          </p:nvSpPr>
          <p:spPr bwMode="auto">
            <a:xfrm>
              <a:off x="4172" y="360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1</a:t>
              </a:r>
            </a:p>
          </p:txBody>
        </p:sp>
        <p:sp>
          <p:nvSpPr>
            <p:cNvPr id="21522" name="Oval 41"/>
            <p:cNvSpPr>
              <a:spLocks noChangeArrowheads="1"/>
            </p:cNvSpPr>
            <p:nvPr/>
          </p:nvSpPr>
          <p:spPr bwMode="auto">
            <a:xfrm>
              <a:off x="2784" y="3360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charset="0"/>
              </a:endParaRPr>
            </a:p>
          </p:txBody>
        </p:sp>
        <p:sp>
          <p:nvSpPr>
            <p:cNvPr id="21523" name="Text Box 42"/>
            <p:cNvSpPr txBox="1">
              <a:spLocks noChangeArrowheads="1"/>
            </p:cNvSpPr>
            <p:nvPr/>
          </p:nvSpPr>
          <p:spPr bwMode="auto">
            <a:xfrm>
              <a:off x="2832" y="360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charset="0"/>
                </a:rPr>
                <a:t>±</a:t>
              </a:r>
            </a:p>
          </p:txBody>
        </p:sp>
      </p:grp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2743200" y="762000"/>
            <a:ext cx="34051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4798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 Bold" pitchFamily="48" charset="0"/>
                <a:cs typeface="Arial" charset="0"/>
              </a:rPr>
              <a:t>Debugging?</a:t>
            </a:r>
            <a:endParaRPr lang="en-US" sz="2800">
              <a:solidFill>
                <a:srgbClr val="4798C0"/>
              </a:solidFill>
              <a:latin typeface="Chalkboard Bold" pitchFamily="48" charset="0"/>
              <a:cs typeface="Arial" charset="0"/>
            </a:endParaRP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257800" y="5486400"/>
            <a:ext cx="9159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i="1">
                <a:solidFill>
                  <a:srgbClr val="00A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charset="0"/>
                <a:cs typeface="Arial" charset="0"/>
              </a:rPr>
              <a:t>-9</a:t>
            </a:r>
            <a:endParaRPr lang="en-US" sz="4800" i="1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charset="0"/>
              <a:cs typeface="Arial" charset="0"/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6842125" y="5486400"/>
            <a:ext cx="549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i="1">
                <a:solidFill>
                  <a:srgbClr val="00A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charset="0"/>
                <a:cs typeface="Arial" charset="0"/>
              </a:rPr>
              <a:t>6</a:t>
            </a:r>
            <a:endParaRPr lang="en-US" sz="4800" i="1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/>
      <p:bldP spid="133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rkSlide">
  <a:themeElements>
    <a:clrScheme name="DarkSlide">
      <a:dk1>
        <a:srgbClr val="FFFFFF"/>
      </a:dk1>
      <a:lt1>
        <a:srgbClr val="000000"/>
      </a:lt1>
      <a:dk2>
        <a:srgbClr val="E0E0E0"/>
      </a:dk2>
      <a:lt2>
        <a:srgbClr val="000000"/>
      </a:lt2>
      <a:accent1>
        <a:srgbClr val="FFFF00"/>
      </a:accent1>
      <a:accent2>
        <a:srgbClr val="FF0000"/>
      </a:accent2>
      <a:accent3>
        <a:srgbClr val="8C3FC5"/>
      </a:accent3>
      <a:accent4>
        <a:srgbClr val="00B0F0"/>
      </a:accent4>
      <a:accent5>
        <a:srgbClr val="76E493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DarkSlide</Template>
  <TotalTime>2422</TotalTime>
  <Words>420</Words>
  <Application>Microsoft Macintosh PowerPoint</Application>
  <PresentationFormat>On-screen Show (4:3)</PresentationFormat>
  <Paragraphs>101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DarkSlide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Constance Royden</cp:lastModifiedBy>
  <cp:revision>299</cp:revision>
  <cp:lastPrinted>2008-08-28T22:16:41Z</cp:lastPrinted>
  <dcterms:created xsi:type="dcterms:W3CDTF">2014-02-17T01:20:54Z</dcterms:created>
  <dcterms:modified xsi:type="dcterms:W3CDTF">2014-02-17T01:30:03Z</dcterms:modified>
</cp:coreProperties>
</file>