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4"/>
  </p:handoutMasterIdLst>
  <p:sldIdLst>
    <p:sldId id="256" r:id="rId2"/>
    <p:sldId id="270" r:id="rId3"/>
    <p:sldId id="261" r:id="rId4"/>
    <p:sldId id="260" r:id="rId5"/>
    <p:sldId id="262" r:id="rId6"/>
    <p:sldId id="263" r:id="rId7"/>
    <p:sldId id="271" r:id="rId8"/>
    <p:sldId id="264" r:id="rId9"/>
    <p:sldId id="266" r:id="rId10"/>
    <p:sldId id="265" r:id="rId11"/>
    <p:sldId id="26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3"/>
  </p:normalViewPr>
  <p:slideViewPr>
    <p:cSldViewPr snapToGrid="0" snapToObjects="1">
      <p:cViewPr varScale="1">
        <p:scale>
          <a:sx n="76" d="100"/>
          <a:sy n="76" d="100"/>
        </p:scale>
        <p:origin x="216" y="50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6DAAF6-10B3-6540-8A5D-D1DBCA6A5393}" type="datetimeFigureOut">
              <a:rPr lang="en-US" smtClean="0"/>
              <a:t>8/15/17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F2EFE-7B73-3C41-BA11-AE3D62BE5B94}" type="slidenum">
              <a:rPr lang="en-US" smtClean="0"/>
              <a:t>‹#›</a:t>
            </a:fld>
            <a:endParaRPr lang="en-US"/>
          </a:p>
        </p:txBody>
      </p:sp>
    </p:spTree>
    <p:extLst>
      <p:ext uri="{BB962C8B-B14F-4D97-AF65-F5344CB8AC3E}">
        <p14:creationId xmlns:p14="http://schemas.microsoft.com/office/powerpoint/2010/main" val="676015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EDB72-8A37-334A-9931-5A74BD7E8DB1}"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88BEF-EE07-8048-BCF8-AF0E1AD9A197}" type="slidenum">
              <a:rPr lang="en-US" smtClean="0"/>
              <a:t>‹#›</a:t>
            </a:fld>
            <a:endParaRPr lang="en-US"/>
          </a:p>
        </p:txBody>
      </p:sp>
    </p:spTree>
    <p:extLst>
      <p:ext uri="{BB962C8B-B14F-4D97-AF65-F5344CB8AC3E}">
        <p14:creationId xmlns:p14="http://schemas.microsoft.com/office/powerpoint/2010/main" val="186462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EDB72-8A37-334A-9931-5A74BD7E8DB1}"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88BEF-EE07-8048-BCF8-AF0E1AD9A197}" type="slidenum">
              <a:rPr lang="en-US" smtClean="0"/>
              <a:t>‹#›</a:t>
            </a:fld>
            <a:endParaRPr lang="en-US"/>
          </a:p>
        </p:txBody>
      </p:sp>
    </p:spTree>
    <p:extLst>
      <p:ext uri="{BB962C8B-B14F-4D97-AF65-F5344CB8AC3E}">
        <p14:creationId xmlns:p14="http://schemas.microsoft.com/office/powerpoint/2010/main" val="213070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EDB72-8A37-334A-9931-5A74BD7E8DB1}"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88BEF-EE07-8048-BCF8-AF0E1AD9A197}" type="slidenum">
              <a:rPr lang="en-US" smtClean="0"/>
              <a:t>‹#›</a:t>
            </a:fld>
            <a:endParaRPr lang="en-US"/>
          </a:p>
        </p:txBody>
      </p:sp>
    </p:spTree>
    <p:extLst>
      <p:ext uri="{BB962C8B-B14F-4D97-AF65-F5344CB8AC3E}">
        <p14:creationId xmlns:p14="http://schemas.microsoft.com/office/powerpoint/2010/main" val="153147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EDB72-8A37-334A-9931-5A74BD7E8DB1}"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88BEF-EE07-8048-BCF8-AF0E1AD9A197}" type="slidenum">
              <a:rPr lang="en-US" smtClean="0"/>
              <a:t>‹#›</a:t>
            </a:fld>
            <a:endParaRPr lang="en-US"/>
          </a:p>
        </p:txBody>
      </p:sp>
    </p:spTree>
    <p:extLst>
      <p:ext uri="{BB962C8B-B14F-4D97-AF65-F5344CB8AC3E}">
        <p14:creationId xmlns:p14="http://schemas.microsoft.com/office/powerpoint/2010/main" val="41115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EDB72-8A37-334A-9931-5A74BD7E8DB1}"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88BEF-EE07-8048-BCF8-AF0E1AD9A197}" type="slidenum">
              <a:rPr lang="en-US" smtClean="0"/>
              <a:t>‹#›</a:t>
            </a:fld>
            <a:endParaRPr lang="en-US"/>
          </a:p>
        </p:txBody>
      </p:sp>
    </p:spTree>
    <p:extLst>
      <p:ext uri="{BB962C8B-B14F-4D97-AF65-F5344CB8AC3E}">
        <p14:creationId xmlns:p14="http://schemas.microsoft.com/office/powerpoint/2010/main" val="177436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8EDB72-8A37-334A-9931-5A74BD7E8DB1}" type="datetimeFigureOut">
              <a:rPr lang="en-US" smtClean="0"/>
              <a:t>8/15/17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88BEF-EE07-8048-BCF8-AF0E1AD9A197}" type="slidenum">
              <a:rPr lang="en-US" smtClean="0"/>
              <a:t>‹#›</a:t>
            </a:fld>
            <a:endParaRPr lang="en-US"/>
          </a:p>
        </p:txBody>
      </p:sp>
    </p:spTree>
    <p:extLst>
      <p:ext uri="{BB962C8B-B14F-4D97-AF65-F5344CB8AC3E}">
        <p14:creationId xmlns:p14="http://schemas.microsoft.com/office/powerpoint/2010/main" val="184841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8EDB72-8A37-334A-9931-5A74BD7E8DB1}" type="datetimeFigureOut">
              <a:rPr lang="en-US" smtClean="0"/>
              <a:t>8/15/17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C88BEF-EE07-8048-BCF8-AF0E1AD9A197}" type="slidenum">
              <a:rPr lang="en-US" smtClean="0"/>
              <a:t>‹#›</a:t>
            </a:fld>
            <a:endParaRPr lang="en-US"/>
          </a:p>
        </p:txBody>
      </p:sp>
    </p:spTree>
    <p:extLst>
      <p:ext uri="{BB962C8B-B14F-4D97-AF65-F5344CB8AC3E}">
        <p14:creationId xmlns:p14="http://schemas.microsoft.com/office/powerpoint/2010/main" val="81512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8EDB72-8A37-334A-9931-5A74BD7E8DB1}" type="datetimeFigureOut">
              <a:rPr lang="en-US" smtClean="0"/>
              <a:t>8/15/17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C88BEF-EE07-8048-BCF8-AF0E1AD9A197}" type="slidenum">
              <a:rPr lang="en-US" smtClean="0"/>
              <a:t>‹#›</a:t>
            </a:fld>
            <a:endParaRPr lang="en-US"/>
          </a:p>
        </p:txBody>
      </p:sp>
    </p:spTree>
    <p:extLst>
      <p:ext uri="{BB962C8B-B14F-4D97-AF65-F5344CB8AC3E}">
        <p14:creationId xmlns:p14="http://schemas.microsoft.com/office/powerpoint/2010/main" val="97414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EDB72-8A37-334A-9931-5A74BD7E8DB1}" type="datetimeFigureOut">
              <a:rPr lang="en-US" smtClean="0"/>
              <a:t>8/15/17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C88BEF-EE07-8048-BCF8-AF0E1AD9A197}" type="slidenum">
              <a:rPr lang="en-US" smtClean="0"/>
              <a:t>‹#›</a:t>
            </a:fld>
            <a:endParaRPr lang="en-US"/>
          </a:p>
        </p:txBody>
      </p:sp>
    </p:spTree>
    <p:extLst>
      <p:ext uri="{BB962C8B-B14F-4D97-AF65-F5344CB8AC3E}">
        <p14:creationId xmlns:p14="http://schemas.microsoft.com/office/powerpoint/2010/main" val="2313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EDB72-8A37-334A-9931-5A74BD7E8DB1}" type="datetimeFigureOut">
              <a:rPr lang="en-US" smtClean="0"/>
              <a:t>8/15/17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88BEF-EE07-8048-BCF8-AF0E1AD9A197}" type="slidenum">
              <a:rPr lang="en-US" smtClean="0"/>
              <a:t>‹#›</a:t>
            </a:fld>
            <a:endParaRPr lang="en-US"/>
          </a:p>
        </p:txBody>
      </p:sp>
    </p:spTree>
    <p:extLst>
      <p:ext uri="{BB962C8B-B14F-4D97-AF65-F5344CB8AC3E}">
        <p14:creationId xmlns:p14="http://schemas.microsoft.com/office/powerpoint/2010/main" val="14174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EDB72-8A37-334A-9931-5A74BD7E8DB1}" type="datetimeFigureOut">
              <a:rPr lang="en-US" smtClean="0"/>
              <a:t>8/15/17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88BEF-EE07-8048-BCF8-AF0E1AD9A197}" type="slidenum">
              <a:rPr lang="en-US" smtClean="0"/>
              <a:t>‹#›</a:t>
            </a:fld>
            <a:endParaRPr lang="en-US"/>
          </a:p>
        </p:txBody>
      </p:sp>
    </p:spTree>
    <p:extLst>
      <p:ext uri="{BB962C8B-B14F-4D97-AF65-F5344CB8AC3E}">
        <p14:creationId xmlns:p14="http://schemas.microsoft.com/office/powerpoint/2010/main" val="683841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EDB72-8A37-334A-9931-5A74BD7E8DB1}" type="datetimeFigureOut">
              <a:rPr lang="en-US" smtClean="0"/>
              <a:t>8/15/17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88BEF-EE07-8048-BCF8-AF0E1AD9A197}" type="slidenum">
              <a:rPr lang="en-US" smtClean="0"/>
              <a:t>‹#›</a:t>
            </a:fld>
            <a:endParaRPr lang="en-US"/>
          </a:p>
        </p:txBody>
      </p:sp>
    </p:spTree>
    <p:extLst>
      <p:ext uri="{BB962C8B-B14F-4D97-AF65-F5344CB8AC3E}">
        <p14:creationId xmlns:p14="http://schemas.microsoft.com/office/powerpoint/2010/main" val="756144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 why is it called the </a:t>
            </a:r>
            <a:r>
              <a:rPr lang="en-US" i="1" dirty="0" smtClean="0"/>
              <a:t>Montserrat </a:t>
            </a:r>
            <a:r>
              <a:rPr lang="en-US" dirty="0" smtClean="0"/>
              <a:t>program, anyway?</a:t>
            </a:r>
            <a:endParaRPr lang="en-US" dirty="0"/>
          </a:p>
        </p:txBody>
      </p:sp>
      <p:sp>
        <p:nvSpPr>
          <p:cNvPr id="3" name="Subtitle 2"/>
          <p:cNvSpPr>
            <a:spLocks noGrp="1"/>
          </p:cNvSpPr>
          <p:nvPr>
            <p:ph type="subTitle" idx="1"/>
          </p:nvPr>
        </p:nvSpPr>
        <p:spPr>
          <a:xfrm>
            <a:off x="1524000" y="4385732"/>
            <a:ext cx="9144000" cy="872067"/>
          </a:xfrm>
        </p:spPr>
        <p:txBody>
          <a:bodyPr/>
          <a:lstStyle/>
          <a:p>
            <a:r>
              <a:rPr lang="en-US" dirty="0" smtClean="0"/>
              <a:t>MONT 100N – August 30, 2017</a:t>
            </a:r>
            <a:endParaRPr lang="en-US" dirty="0"/>
          </a:p>
        </p:txBody>
      </p:sp>
    </p:spTree>
    <p:extLst>
      <p:ext uri="{BB962C8B-B14F-4D97-AF65-F5344CB8AC3E}">
        <p14:creationId xmlns:p14="http://schemas.microsoft.com/office/powerpoint/2010/main" val="58371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744134"/>
            <a:ext cx="9144000" cy="4216400"/>
          </a:xfrm>
        </p:spPr>
        <p:txBody>
          <a:bodyPr>
            <a:normAutofit/>
          </a:bodyPr>
          <a:lstStyle/>
          <a:p>
            <a:pPr algn="l"/>
            <a:r>
              <a:rPr lang="en-US" dirty="0" smtClean="0"/>
              <a:t>“He continued his way to Montserrat thinking, as he usually did, of the achievements he was going to perform for the love of God.  Because his thoughts were fully occupied with exploits, such as those he had read in </a:t>
            </a:r>
            <a:r>
              <a:rPr lang="en-US" i="1" dirty="0" err="1" smtClean="0"/>
              <a:t>Amadis</a:t>
            </a:r>
            <a:r>
              <a:rPr lang="en-US" i="1" dirty="0" smtClean="0"/>
              <a:t> of Gaul</a:t>
            </a:r>
            <a:r>
              <a:rPr lang="en-US" dirty="0" smtClean="0"/>
              <a:t> and other like books, similar thoughts also came to mind.  He therefore determined to keep a night’s vigil over his arms; he would neither sit nor lie down, but would stand and kneel before the altar of Our Lady of Montserrat, where he had decided to set aside the garments he was wearing and clothe himself in the livery of Christ </a:t>
            </a:r>
            <a:r>
              <a:rPr lang="is-IS" dirty="0" smtClean="0"/>
              <a:t>… [after consulting with a confessor] ...  he arranged to leave his mule behind and </a:t>
            </a:r>
            <a:r>
              <a:rPr lang="is-IS" i="1" dirty="0" smtClean="0"/>
              <a:t>hang up his sword and dagger at O</a:t>
            </a:r>
            <a:r>
              <a:rPr lang="en-US" i="1" dirty="0" smtClean="0"/>
              <a:t>u</a:t>
            </a:r>
            <a:r>
              <a:rPr lang="is-IS" i="1" dirty="0" smtClean="0"/>
              <a:t>r Lady’s altar</a:t>
            </a:r>
            <a:r>
              <a:rPr lang="is-IS" dirty="0" smtClean="0"/>
              <a:t> in the church ... ”   (emphasis added)       </a:t>
            </a:r>
          </a:p>
          <a:p>
            <a:pPr algn="l"/>
            <a:r>
              <a:rPr lang="is-IS" i="1" dirty="0" smtClean="0"/>
              <a:t>                           A Pilgrim’s Journey </a:t>
            </a:r>
            <a:r>
              <a:rPr lang="is-IS" dirty="0" smtClean="0"/>
              <a:t>(Autobiography of Ignatius of Loyola)</a:t>
            </a:r>
            <a:endParaRPr lang="en-US" dirty="0"/>
          </a:p>
        </p:txBody>
      </p:sp>
      <p:sp>
        <p:nvSpPr>
          <p:cNvPr id="5" name="Title 4"/>
          <p:cNvSpPr>
            <a:spLocks noGrp="1"/>
          </p:cNvSpPr>
          <p:nvPr>
            <p:ph type="ctrTitle"/>
          </p:nvPr>
        </p:nvSpPr>
        <p:spPr>
          <a:xfrm>
            <a:off x="1524000" y="440267"/>
            <a:ext cx="9144000" cy="999066"/>
          </a:xfrm>
        </p:spPr>
        <p:txBody>
          <a:bodyPr>
            <a:normAutofit/>
          </a:bodyPr>
          <a:lstStyle/>
          <a:p>
            <a:r>
              <a:rPr lang="en-US" dirty="0" smtClean="0"/>
              <a:t>In his own words,</a:t>
            </a:r>
            <a:endParaRPr lang="en-US" dirty="0"/>
          </a:p>
        </p:txBody>
      </p:sp>
    </p:spTree>
    <p:extLst>
      <p:ext uri="{BB962C8B-B14F-4D97-AF65-F5344CB8AC3E}">
        <p14:creationId xmlns:p14="http://schemas.microsoft.com/office/powerpoint/2010/main" val="102231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03866" y="1405468"/>
            <a:ext cx="9889067" cy="5046132"/>
          </a:xfrm>
        </p:spPr>
        <p:txBody>
          <a:bodyPr>
            <a:normAutofit lnSpcReduction="10000"/>
          </a:bodyPr>
          <a:lstStyle/>
          <a:p>
            <a:pPr marL="342900" indent="-342900" algn="l">
              <a:buFont typeface="Arial" charset="0"/>
              <a:buChar char="•"/>
            </a:pPr>
            <a:r>
              <a:rPr lang="en-US" dirty="0" smtClean="0"/>
              <a:t>1523 – travels to Holy Land but is not allowed to stay there</a:t>
            </a:r>
          </a:p>
          <a:p>
            <a:pPr marL="342900" indent="-342900" algn="l">
              <a:buFont typeface="Arial" charset="0"/>
              <a:buChar char="•"/>
            </a:pPr>
            <a:r>
              <a:rPr lang="en-US" dirty="0" smtClean="0"/>
              <a:t>1524 – 1534 – study at universities in Alcala, then in Paris; earns a Master’s degree in Theology; he preaches and creates the </a:t>
            </a:r>
            <a:r>
              <a:rPr lang="en-US" i="1" dirty="0" smtClean="0"/>
              <a:t>Spiritual Exercises </a:t>
            </a:r>
            <a:r>
              <a:rPr lang="en-US" dirty="0" smtClean="0"/>
              <a:t>(various forms of which are offered through the Chaplain’s office at Holy Cross) </a:t>
            </a:r>
            <a:r>
              <a:rPr lang="en-US" dirty="0" smtClean="0"/>
              <a:t>drawing on his own conversion experience</a:t>
            </a:r>
            <a:r>
              <a:rPr lang="en-US" i="1" dirty="0" smtClean="0"/>
              <a:t> </a:t>
            </a:r>
            <a:endParaRPr lang="en-US" dirty="0" smtClean="0"/>
          </a:p>
          <a:p>
            <a:pPr marL="342900" indent="-342900" algn="l">
              <a:buFont typeface="Arial" charset="0"/>
              <a:buChar char="•"/>
            </a:pPr>
            <a:r>
              <a:rPr lang="en-US" dirty="0" smtClean="0"/>
              <a:t>1539 – Society of Jesus formed in Rome with six other young men including Saints Peter Faber and Francis Xavier</a:t>
            </a:r>
          </a:p>
          <a:p>
            <a:pPr marL="342900" indent="-342900" algn="l">
              <a:buFont typeface="Arial" charset="0"/>
              <a:buChar char="•"/>
            </a:pPr>
            <a:r>
              <a:rPr lang="en-US" dirty="0" smtClean="0"/>
              <a:t>1540 – Pope Paul III formally approves the Society, which then expands rapidly</a:t>
            </a:r>
          </a:p>
          <a:p>
            <a:pPr marL="342900" indent="-342900" algn="l">
              <a:buFont typeface="Arial" charset="0"/>
              <a:buChar char="•"/>
            </a:pPr>
            <a:r>
              <a:rPr lang="en-US" dirty="0" smtClean="0"/>
              <a:t>1541 – Francis Xavier’s mission to India and Japan begins; he dies 1552 waiting to travel to China</a:t>
            </a:r>
          </a:p>
          <a:p>
            <a:pPr marL="342900" indent="-342900" algn="l">
              <a:buFont typeface="Arial" charset="0"/>
              <a:buChar char="•"/>
            </a:pPr>
            <a:r>
              <a:rPr lang="en-US" dirty="0" smtClean="0"/>
              <a:t>1548 – First Jesuit College established at Messina in Sicily, and secondary and higher education thereafter becomes the Jesuits’ primary mission</a:t>
            </a:r>
          </a:p>
          <a:p>
            <a:pPr marL="342900" indent="-342900" algn="l">
              <a:buFont typeface="Arial" charset="0"/>
              <a:buChar char="•"/>
            </a:pPr>
            <a:r>
              <a:rPr lang="en-US" dirty="0" smtClean="0"/>
              <a:t>1556 – Ignatius dies in Rome</a:t>
            </a:r>
          </a:p>
          <a:p>
            <a:pPr marL="342900" indent="-342900" algn="l">
              <a:buFont typeface="Arial" charset="0"/>
              <a:buChar char="•"/>
            </a:pPr>
            <a:endParaRPr lang="en-US" dirty="0"/>
          </a:p>
        </p:txBody>
      </p:sp>
      <p:sp>
        <p:nvSpPr>
          <p:cNvPr id="5" name="Title 4"/>
          <p:cNvSpPr>
            <a:spLocks noGrp="1"/>
          </p:cNvSpPr>
          <p:nvPr>
            <p:ph type="ctrTitle"/>
          </p:nvPr>
        </p:nvSpPr>
        <p:spPr>
          <a:xfrm>
            <a:off x="1524000" y="440267"/>
            <a:ext cx="9144000" cy="711200"/>
          </a:xfrm>
        </p:spPr>
        <p:txBody>
          <a:bodyPr>
            <a:normAutofit fontScale="90000"/>
          </a:bodyPr>
          <a:lstStyle/>
          <a:p>
            <a:r>
              <a:rPr lang="en-US" dirty="0" smtClean="0"/>
              <a:t>Ignatius’ later life</a:t>
            </a:r>
            <a:endParaRPr lang="en-US" dirty="0"/>
          </a:p>
        </p:txBody>
      </p:sp>
    </p:spTree>
    <p:extLst>
      <p:ext uri="{BB962C8B-B14F-4D97-AF65-F5344CB8AC3E}">
        <p14:creationId xmlns:p14="http://schemas.microsoft.com/office/powerpoint/2010/main" val="71573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03866" y="2184400"/>
            <a:ext cx="9889067" cy="4047067"/>
          </a:xfrm>
        </p:spPr>
        <p:txBody>
          <a:bodyPr>
            <a:normAutofit lnSpcReduction="10000"/>
          </a:bodyPr>
          <a:lstStyle/>
          <a:p>
            <a:pPr algn="l"/>
            <a:r>
              <a:rPr lang="en-US" sz="3600" dirty="0" smtClean="0"/>
              <a:t>Following the way that Ignatius’ experience at Montserrat marked the turning point to his later life, we hope that, at least for some of you, the experiences you have in the Montserrat program this year will help you to identify </a:t>
            </a:r>
          </a:p>
          <a:p>
            <a:pPr marL="571500" indent="-571500" algn="l">
              <a:buFont typeface="Arial" charset="0"/>
              <a:buChar char="•"/>
            </a:pPr>
            <a:r>
              <a:rPr lang="en-US" sz="3600" dirty="0" smtClean="0"/>
              <a:t>the ways you will spend the rest of your time at the College, and </a:t>
            </a:r>
          </a:p>
          <a:p>
            <a:pPr marL="571500" indent="-571500" algn="l">
              <a:buFont typeface="Arial" charset="0"/>
              <a:buChar char="•"/>
            </a:pPr>
            <a:r>
              <a:rPr lang="en-US" sz="3600" dirty="0" smtClean="0"/>
              <a:t>what your life’s work will be.</a:t>
            </a:r>
          </a:p>
        </p:txBody>
      </p:sp>
      <p:sp>
        <p:nvSpPr>
          <p:cNvPr id="5" name="Title 4"/>
          <p:cNvSpPr>
            <a:spLocks noGrp="1"/>
          </p:cNvSpPr>
          <p:nvPr>
            <p:ph type="ctrTitle"/>
          </p:nvPr>
        </p:nvSpPr>
        <p:spPr>
          <a:xfrm>
            <a:off x="1524000" y="440267"/>
            <a:ext cx="9144000" cy="711200"/>
          </a:xfrm>
        </p:spPr>
        <p:txBody>
          <a:bodyPr>
            <a:normAutofit fontScale="90000"/>
          </a:bodyPr>
          <a:lstStyle/>
          <a:p>
            <a:r>
              <a:rPr lang="en-US" dirty="0" smtClean="0"/>
              <a:t>Montserrat at Holy Cross</a:t>
            </a:r>
            <a:endParaRPr lang="en-US" dirty="0"/>
          </a:p>
        </p:txBody>
      </p:sp>
    </p:spTree>
    <p:extLst>
      <p:ext uri="{BB962C8B-B14F-4D97-AF65-F5344CB8AC3E}">
        <p14:creationId xmlns:p14="http://schemas.microsoft.com/office/powerpoint/2010/main" val="204477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2266" y="1862668"/>
            <a:ext cx="9787467" cy="4555066"/>
          </a:xfrm>
        </p:spPr>
        <p:txBody>
          <a:bodyPr>
            <a:normAutofit lnSpcReduction="10000"/>
          </a:bodyPr>
          <a:lstStyle/>
          <a:p>
            <a:pPr marL="342900" indent="-342900" algn="l">
              <a:buFont typeface="Arial" charset="0"/>
              <a:buChar char="•"/>
            </a:pPr>
            <a:r>
              <a:rPr lang="en-US" sz="3200" dirty="0" smtClean="0"/>
              <a:t>A line in the cheesy 1980’s Beach Boys song </a:t>
            </a:r>
            <a:r>
              <a:rPr lang="en-US" sz="3200" i="1" dirty="0" smtClean="0"/>
              <a:t>Kokomo </a:t>
            </a:r>
            <a:r>
              <a:rPr lang="en-US" sz="3200" dirty="0" smtClean="0"/>
              <a:t>“ </a:t>
            </a:r>
            <a:r>
              <a:rPr lang="is-IS" sz="3200" dirty="0" smtClean="0"/>
              <a:t>… that Montserrat mystique ... ”</a:t>
            </a:r>
            <a:endParaRPr lang="en-US" sz="3200" dirty="0" smtClean="0"/>
          </a:p>
          <a:p>
            <a:pPr marL="342900" indent="-342900" algn="l">
              <a:buFont typeface="Arial" charset="0"/>
              <a:buChar char="•"/>
            </a:pPr>
            <a:r>
              <a:rPr lang="en-US" sz="3200" dirty="0" smtClean="0"/>
              <a:t>A Caribbean island (what the Beach Boys were referring to) – site of a major volcanic eruption in 1995</a:t>
            </a:r>
          </a:p>
          <a:p>
            <a:pPr marL="342900" indent="-342900" algn="l">
              <a:buFont typeface="Arial" charset="0"/>
              <a:buChar char="•"/>
            </a:pPr>
            <a:r>
              <a:rPr lang="en-US" sz="3200" dirty="0" smtClean="0"/>
              <a:t>A town on the North Shore of Massachusetts</a:t>
            </a:r>
          </a:p>
          <a:p>
            <a:pPr marL="342900" indent="-342900" algn="l">
              <a:buFont typeface="Arial" charset="0"/>
              <a:buChar char="•"/>
            </a:pPr>
            <a:r>
              <a:rPr lang="en-US" sz="3200" dirty="0"/>
              <a:t>A</a:t>
            </a:r>
            <a:r>
              <a:rPr lang="en-US" sz="3200" dirty="0" smtClean="0"/>
              <a:t> (somewhat uncommon) woman’s name in Spain and Latin America </a:t>
            </a:r>
          </a:p>
          <a:p>
            <a:pPr marL="342900" indent="-342900" algn="l">
              <a:buFont typeface="Arial" charset="0"/>
              <a:buChar char="•"/>
            </a:pPr>
            <a:r>
              <a:rPr lang="en-US" sz="3200" dirty="0" smtClean="0"/>
              <a:t>The first-year seminar program at Holy Cross</a:t>
            </a:r>
            <a:endParaRPr lang="en-US" sz="3200" dirty="0" smtClean="0"/>
          </a:p>
          <a:p>
            <a:pPr marL="342900" indent="-342900" algn="l">
              <a:buFont typeface="Arial" charset="0"/>
              <a:buChar char="•"/>
            </a:pPr>
            <a:r>
              <a:rPr lang="en-US" sz="3200" dirty="0" smtClean="0"/>
              <a:t>But what’s the connection?  Where does it come from?</a:t>
            </a:r>
          </a:p>
        </p:txBody>
      </p:sp>
      <p:sp>
        <p:nvSpPr>
          <p:cNvPr id="5" name="Title 4"/>
          <p:cNvSpPr>
            <a:spLocks noGrp="1"/>
          </p:cNvSpPr>
          <p:nvPr>
            <p:ph type="ctrTitle"/>
          </p:nvPr>
        </p:nvSpPr>
        <p:spPr>
          <a:xfrm>
            <a:off x="1524000" y="237067"/>
            <a:ext cx="9144000" cy="1236133"/>
          </a:xfrm>
        </p:spPr>
        <p:txBody>
          <a:bodyPr>
            <a:normAutofit/>
          </a:bodyPr>
          <a:lstStyle/>
          <a:p>
            <a:r>
              <a:rPr lang="en-US" i="1" dirty="0" err="1" smtClean="0"/>
              <a:t>Montserrats</a:t>
            </a:r>
            <a:r>
              <a:rPr lang="en-US" dirty="0" smtClean="0"/>
              <a:t> you may know</a:t>
            </a:r>
            <a:endParaRPr lang="en-US" dirty="0"/>
          </a:p>
        </p:txBody>
      </p:sp>
    </p:spTree>
    <p:extLst>
      <p:ext uri="{BB962C8B-B14F-4D97-AF65-F5344CB8AC3E}">
        <p14:creationId xmlns:p14="http://schemas.microsoft.com/office/powerpoint/2010/main" val="19813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1" y="491068"/>
            <a:ext cx="10803466" cy="982132"/>
          </a:xfrm>
        </p:spPr>
        <p:txBody>
          <a:bodyPr>
            <a:normAutofit/>
          </a:bodyPr>
          <a:lstStyle/>
          <a:p>
            <a:r>
              <a:rPr lang="en-US" sz="4800" dirty="0" smtClean="0"/>
              <a:t>The name comes from this special place </a:t>
            </a:r>
            <a:endParaRPr lang="en-US" sz="4800" dirty="0"/>
          </a:p>
        </p:txBody>
      </p:sp>
      <p:sp>
        <p:nvSpPr>
          <p:cNvPr id="3" name="Subtitle 2"/>
          <p:cNvSpPr>
            <a:spLocks noGrp="1"/>
          </p:cNvSpPr>
          <p:nvPr>
            <p:ph type="subTitle" idx="1"/>
          </p:nvPr>
        </p:nvSpPr>
        <p:spPr>
          <a:xfrm>
            <a:off x="1524000" y="4385732"/>
            <a:ext cx="9144000" cy="872067"/>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794932"/>
            <a:ext cx="7302500" cy="3996268"/>
          </a:xfrm>
          <a:prstGeom prst="rect">
            <a:avLst/>
          </a:prstGeom>
        </p:spPr>
      </p:pic>
    </p:spTree>
    <p:extLst>
      <p:ext uri="{BB962C8B-B14F-4D97-AF65-F5344CB8AC3E}">
        <p14:creationId xmlns:p14="http://schemas.microsoft.com/office/powerpoint/2010/main" val="16790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1" y="491068"/>
            <a:ext cx="10803466" cy="982132"/>
          </a:xfrm>
        </p:spPr>
        <p:txBody>
          <a:bodyPr>
            <a:normAutofit fontScale="90000"/>
          </a:bodyPr>
          <a:lstStyle/>
          <a:p>
            <a:r>
              <a:rPr lang="en-US" dirty="0" smtClean="0"/>
              <a:t>An extraordinary mountain in Spain </a:t>
            </a:r>
            <a:endParaRPr lang="en-US" dirty="0"/>
          </a:p>
        </p:txBody>
      </p:sp>
      <p:sp>
        <p:nvSpPr>
          <p:cNvPr id="3" name="Subtitle 2"/>
          <p:cNvSpPr>
            <a:spLocks noGrp="1"/>
          </p:cNvSpPr>
          <p:nvPr>
            <p:ph type="subTitle" idx="1"/>
          </p:nvPr>
        </p:nvSpPr>
        <p:spPr>
          <a:xfrm>
            <a:off x="1524000" y="4385732"/>
            <a:ext cx="9144000" cy="872067"/>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1761066"/>
            <a:ext cx="10058400" cy="3877733"/>
          </a:xfrm>
          <a:prstGeom prst="rect">
            <a:avLst/>
          </a:prstGeom>
        </p:spPr>
      </p:pic>
    </p:spTree>
    <p:extLst>
      <p:ext uri="{BB962C8B-B14F-4D97-AF65-F5344CB8AC3E}">
        <p14:creationId xmlns:p14="http://schemas.microsoft.com/office/powerpoint/2010/main" val="1353547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1" y="491068"/>
            <a:ext cx="10803466" cy="982132"/>
          </a:xfrm>
        </p:spPr>
        <p:txBody>
          <a:bodyPr>
            <a:normAutofit fontScale="90000"/>
          </a:bodyPr>
          <a:lstStyle/>
          <a:p>
            <a:r>
              <a:rPr lang="en-US" dirty="0"/>
              <a:t>S</a:t>
            </a:r>
            <a:r>
              <a:rPr lang="en-US" dirty="0" smtClean="0"/>
              <a:t>ite of an old Benedictine monastery </a:t>
            </a:r>
            <a:endParaRPr lang="en-US" dirty="0"/>
          </a:p>
        </p:txBody>
      </p:sp>
      <p:sp>
        <p:nvSpPr>
          <p:cNvPr id="3" name="Subtitle 2"/>
          <p:cNvSpPr>
            <a:spLocks noGrp="1"/>
          </p:cNvSpPr>
          <p:nvPr>
            <p:ph type="subTitle" idx="1"/>
          </p:nvPr>
        </p:nvSpPr>
        <p:spPr>
          <a:xfrm>
            <a:off x="1524000" y="4385732"/>
            <a:ext cx="9144000" cy="872067"/>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067" y="1676400"/>
            <a:ext cx="8652933" cy="4516120"/>
          </a:xfrm>
          <a:prstGeom prst="rect">
            <a:avLst/>
          </a:prstGeom>
        </p:spPr>
      </p:pic>
    </p:spTree>
    <p:extLst>
      <p:ext uri="{BB962C8B-B14F-4D97-AF65-F5344CB8AC3E}">
        <p14:creationId xmlns:p14="http://schemas.microsoft.com/office/powerpoint/2010/main" val="196207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1" y="491068"/>
            <a:ext cx="10803466" cy="795865"/>
          </a:xfrm>
        </p:spPr>
        <p:txBody>
          <a:bodyPr>
            <a:normAutofit fontScale="90000"/>
          </a:bodyPr>
          <a:lstStyle/>
          <a:p>
            <a:r>
              <a:rPr lang="en-US" dirty="0" smtClean="0"/>
              <a:t>Home of a beloved Madonna </a:t>
            </a:r>
            <a:endParaRPr lang="en-US" dirty="0"/>
          </a:p>
        </p:txBody>
      </p:sp>
      <p:sp>
        <p:nvSpPr>
          <p:cNvPr id="3" name="Subtitle 2"/>
          <p:cNvSpPr>
            <a:spLocks noGrp="1"/>
          </p:cNvSpPr>
          <p:nvPr>
            <p:ph type="subTitle" idx="1"/>
          </p:nvPr>
        </p:nvSpPr>
        <p:spPr>
          <a:xfrm>
            <a:off x="1524000" y="4385732"/>
            <a:ext cx="9144000" cy="872067"/>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133" y="1473200"/>
            <a:ext cx="3996267" cy="5113867"/>
          </a:xfrm>
          <a:prstGeom prst="rect">
            <a:avLst/>
          </a:prstGeom>
        </p:spPr>
      </p:pic>
    </p:spTree>
    <p:extLst>
      <p:ext uri="{BB962C8B-B14F-4D97-AF65-F5344CB8AC3E}">
        <p14:creationId xmlns:p14="http://schemas.microsoft.com/office/powerpoint/2010/main" val="149534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1" y="491068"/>
            <a:ext cx="10803466" cy="795865"/>
          </a:xfrm>
        </p:spPr>
        <p:txBody>
          <a:bodyPr>
            <a:normAutofit fontScale="90000"/>
          </a:bodyPr>
          <a:lstStyle/>
          <a:p>
            <a:r>
              <a:rPr lang="en-US" dirty="0" smtClean="0"/>
              <a:t>Location – just northwest of Barcelona </a:t>
            </a:r>
            <a:endParaRPr lang="en-US" dirty="0"/>
          </a:p>
        </p:txBody>
      </p:sp>
      <p:sp>
        <p:nvSpPr>
          <p:cNvPr id="3" name="Subtitle 2"/>
          <p:cNvSpPr>
            <a:spLocks noGrp="1"/>
          </p:cNvSpPr>
          <p:nvPr>
            <p:ph type="subTitle" idx="1"/>
          </p:nvPr>
        </p:nvSpPr>
        <p:spPr>
          <a:xfrm>
            <a:off x="1524000" y="4385732"/>
            <a:ext cx="9144000" cy="872067"/>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3" y="2328332"/>
            <a:ext cx="4804834" cy="31242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867" y="2853265"/>
            <a:ext cx="5842000" cy="2074335"/>
          </a:xfrm>
          <a:prstGeom prst="rect">
            <a:avLst/>
          </a:prstGeom>
        </p:spPr>
      </p:pic>
    </p:spTree>
    <p:extLst>
      <p:ext uri="{BB962C8B-B14F-4D97-AF65-F5344CB8AC3E}">
        <p14:creationId xmlns:p14="http://schemas.microsoft.com/office/powerpoint/2010/main" val="124417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2266" y="2861733"/>
            <a:ext cx="9787467" cy="3556000"/>
          </a:xfrm>
        </p:spPr>
        <p:txBody>
          <a:bodyPr>
            <a:normAutofit/>
          </a:bodyPr>
          <a:lstStyle/>
          <a:p>
            <a:pPr algn="l"/>
            <a:r>
              <a:rPr lang="en-US" sz="3200" dirty="0" smtClean="0"/>
              <a:t>But </a:t>
            </a:r>
            <a:r>
              <a:rPr lang="en-US" sz="3200" i="1" dirty="0" smtClean="0"/>
              <a:t>most importantly </a:t>
            </a:r>
            <a:r>
              <a:rPr lang="en-US" sz="3200" dirty="0" smtClean="0"/>
              <a:t>for Holy Cross, the mountain and monastery of Montserrat was also the site of a turning point in the life of St. Ignatius Loyola, the founder and first Superior General of the Society of Jesus -- the Jesuit order of religious (priests and brothers) who founded and maintain this college.</a:t>
            </a:r>
            <a:endParaRPr lang="en-US" sz="3200" dirty="0"/>
          </a:p>
        </p:txBody>
      </p:sp>
      <p:sp>
        <p:nvSpPr>
          <p:cNvPr id="5" name="Title 4"/>
          <p:cNvSpPr>
            <a:spLocks noGrp="1"/>
          </p:cNvSpPr>
          <p:nvPr>
            <p:ph type="ctrTitle"/>
          </p:nvPr>
        </p:nvSpPr>
        <p:spPr>
          <a:xfrm>
            <a:off x="1524000" y="237067"/>
            <a:ext cx="9144000" cy="1236133"/>
          </a:xfrm>
        </p:spPr>
        <p:txBody>
          <a:bodyPr>
            <a:normAutofit/>
          </a:bodyPr>
          <a:lstStyle/>
          <a:p>
            <a:r>
              <a:rPr lang="en-US" dirty="0" smtClean="0"/>
              <a:t>And a turning point</a:t>
            </a:r>
            <a:endParaRPr lang="en-US" dirty="0"/>
          </a:p>
        </p:txBody>
      </p:sp>
    </p:spTree>
    <p:extLst>
      <p:ext uri="{BB962C8B-B14F-4D97-AF65-F5344CB8AC3E}">
        <p14:creationId xmlns:p14="http://schemas.microsoft.com/office/powerpoint/2010/main" val="145900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1867" y="1591733"/>
            <a:ext cx="10126133" cy="4893733"/>
          </a:xfrm>
        </p:spPr>
        <p:txBody>
          <a:bodyPr>
            <a:normAutofit/>
          </a:bodyPr>
          <a:lstStyle/>
          <a:p>
            <a:pPr marL="342900" indent="-342900" algn="l">
              <a:buFont typeface="Arial" charset="0"/>
              <a:buChar char="•"/>
            </a:pPr>
            <a:endParaRPr lang="en-US" dirty="0" smtClean="0"/>
          </a:p>
          <a:p>
            <a:pPr marL="342900" indent="-342900" algn="l">
              <a:buFont typeface="Arial" charset="0"/>
              <a:buChar char="•"/>
            </a:pPr>
            <a:r>
              <a:rPr lang="en-US" dirty="0" smtClean="0"/>
              <a:t>1491 – Inigo de Loyola y </a:t>
            </a:r>
            <a:r>
              <a:rPr lang="en-US" dirty="0" err="1" smtClean="0"/>
              <a:t>Onaz</a:t>
            </a:r>
            <a:r>
              <a:rPr lang="en-US" dirty="0" smtClean="0"/>
              <a:t> is born in castle of Loyola</a:t>
            </a:r>
          </a:p>
          <a:p>
            <a:pPr marL="342900" indent="-342900" algn="l">
              <a:buFont typeface="Arial" charset="0"/>
              <a:buChar char="•"/>
            </a:pPr>
            <a:r>
              <a:rPr lang="en-US" dirty="0" smtClean="0"/>
              <a:t>This sanctuary in </a:t>
            </a:r>
            <a:r>
              <a:rPr lang="en-US" dirty="0" err="1" smtClean="0"/>
              <a:t>Azpeitia</a:t>
            </a:r>
            <a:r>
              <a:rPr lang="en-US" dirty="0" smtClean="0"/>
              <a:t> was later built around it --</a:t>
            </a:r>
          </a:p>
          <a:p>
            <a:pPr marL="342900" indent="-342900" algn="l">
              <a:buFont typeface="Arial" charset="0"/>
              <a:buChar char="•"/>
            </a:pPr>
            <a:r>
              <a:rPr lang="en-US" dirty="0" smtClean="0"/>
              <a:t>Inigo starts life as a worldly soldier and courtier</a:t>
            </a:r>
          </a:p>
          <a:p>
            <a:pPr marL="342900" indent="-342900" algn="l">
              <a:buFont typeface="Arial" charset="0"/>
              <a:buChar char="•"/>
            </a:pPr>
            <a:r>
              <a:rPr lang="en-US" dirty="0" smtClean="0"/>
              <a:t>1521 -- Seriously wounded at battle of Pamplona</a:t>
            </a:r>
          </a:p>
          <a:p>
            <a:pPr marL="342900" indent="-342900" algn="l">
              <a:buFont typeface="Arial" charset="0"/>
              <a:buChar char="•"/>
            </a:pPr>
            <a:r>
              <a:rPr lang="en-US" dirty="0" smtClean="0"/>
              <a:t>Difficult recovery takes six months</a:t>
            </a:r>
          </a:p>
          <a:p>
            <a:pPr marL="342900" indent="-342900" algn="l">
              <a:buFont typeface="Arial" charset="0"/>
              <a:buChar char="•"/>
            </a:pPr>
            <a:r>
              <a:rPr lang="en-US" dirty="0" smtClean="0"/>
              <a:t>During this time he undergoes a spiritual conversion,</a:t>
            </a:r>
          </a:p>
          <a:p>
            <a:pPr marL="342900" indent="-342900" algn="l">
              <a:buFont typeface="Arial" charset="0"/>
              <a:buChar char="•"/>
            </a:pPr>
            <a:r>
              <a:rPr lang="en-US" dirty="0"/>
              <a:t>r</a:t>
            </a:r>
            <a:r>
              <a:rPr lang="en-US" dirty="0" smtClean="0"/>
              <a:t>esolves to devote himself to a religious life</a:t>
            </a:r>
          </a:p>
          <a:p>
            <a:pPr marL="342900" indent="-342900" algn="l">
              <a:buFont typeface="Arial" charset="0"/>
              <a:buChar char="•"/>
            </a:pPr>
            <a:r>
              <a:rPr lang="en-US" dirty="0"/>
              <a:t>a</a:t>
            </a:r>
            <a:r>
              <a:rPr lang="en-US" dirty="0" smtClean="0"/>
              <a:t>nd travel to the Holy Land (Jerusalem)</a:t>
            </a:r>
          </a:p>
          <a:p>
            <a:pPr marL="342900" indent="-342900" algn="l">
              <a:buFont typeface="Arial" charset="0"/>
              <a:buChar char="•"/>
            </a:pPr>
            <a:endParaRPr lang="en-US" dirty="0"/>
          </a:p>
        </p:txBody>
      </p:sp>
      <p:sp>
        <p:nvSpPr>
          <p:cNvPr id="5" name="Title 4"/>
          <p:cNvSpPr>
            <a:spLocks noGrp="1"/>
          </p:cNvSpPr>
          <p:nvPr>
            <p:ph type="ctrTitle"/>
          </p:nvPr>
        </p:nvSpPr>
        <p:spPr>
          <a:xfrm>
            <a:off x="1524000" y="304800"/>
            <a:ext cx="9144000" cy="897467"/>
          </a:xfrm>
        </p:spPr>
        <p:txBody>
          <a:bodyPr>
            <a:normAutofit fontScale="90000"/>
          </a:bodyPr>
          <a:lstStyle/>
          <a:p>
            <a:r>
              <a:rPr lang="en-US" dirty="0" smtClean="0"/>
              <a:t>A </a:t>
            </a:r>
            <a:r>
              <a:rPr lang="en-US" smtClean="0"/>
              <a:t>brief timeline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533" y="1202267"/>
            <a:ext cx="3623733" cy="4936067"/>
          </a:xfrm>
          <a:prstGeom prst="rect">
            <a:avLst/>
          </a:prstGeom>
        </p:spPr>
      </p:pic>
    </p:spTree>
    <p:extLst>
      <p:ext uri="{BB962C8B-B14F-4D97-AF65-F5344CB8AC3E}">
        <p14:creationId xmlns:p14="http://schemas.microsoft.com/office/powerpoint/2010/main" val="1038864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14139</TotalTime>
  <Words>650</Words>
  <Application>Microsoft Macintosh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Calibri Light</vt:lpstr>
      <vt:lpstr>Arial</vt:lpstr>
      <vt:lpstr>Office Theme</vt:lpstr>
      <vt:lpstr>So, why is it called the Montserrat program, anyway?</vt:lpstr>
      <vt:lpstr>Montserrats you may know</vt:lpstr>
      <vt:lpstr>The name comes from this special place </vt:lpstr>
      <vt:lpstr>An extraordinary mountain in Spain </vt:lpstr>
      <vt:lpstr>Site of an old Benedictine monastery </vt:lpstr>
      <vt:lpstr>Home of a beloved Madonna </vt:lpstr>
      <vt:lpstr>Location – just northwest of Barcelona </vt:lpstr>
      <vt:lpstr>And a turning point</vt:lpstr>
      <vt:lpstr>A brief timeline</vt:lpstr>
      <vt:lpstr>In his own words,</vt:lpstr>
      <vt:lpstr>Ignatius’ later life</vt:lpstr>
      <vt:lpstr>Montserrat at Holy Cross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why is it called the Montserrat program, anyway?</dc:title>
  <dc:creator>Microsoft Office User</dc:creator>
  <cp:lastModifiedBy>Microsoft Office User</cp:lastModifiedBy>
  <cp:revision>24</cp:revision>
  <cp:lastPrinted>2017-08-15T20:55:03Z</cp:lastPrinted>
  <dcterms:created xsi:type="dcterms:W3CDTF">2017-08-15T18:33:41Z</dcterms:created>
  <dcterms:modified xsi:type="dcterms:W3CDTF">2017-08-25T14:13:03Z</dcterms:modified>
</cp:coreProperties>
</file>