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5" r:id="rId3"/>
    <p:sldId id="276" r:id="rId4"/>
    <p:sldId id="280" r:id="rId5"/>
    <p:sldId id="278" r:id="rId6"/>
    <p:sldId id="279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CC"/>
    <a:srgbClr val="990099"/>
    <a:srgbClr val="990066"/>
    <a:srgbClr val="006666"/>
    <a:srgbClr val="990000"/>
    <a:srgbClr val="1F0000"/>
    <a:srgbClr val="2403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640"/>
  </p:normalViewPr>
  <p:slideViewPr>
    <p:cSldViewPr>
      <p:cViewPr varScale="1">
        <p:scale>
          <a:sx n="111" d="100"/>
          <a:sy n="111" d="100"/>
        </p:scale>
        <p:origin x="11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/>
            <a:r>
              <a:rPr lang="en-US" altLang="x-none" sz="1000" i="1">
                <a:latin typeface="Arial" charset="0"/>
              </a:rPr>
              <a:t>1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endParaRPr lang="x-none" altLang="x-none"/>
          </a:p>
        </p:txBody>
      </p:sp>
      <p:sp>
        <p:nvSpPr>
          <p:cNvPr id="512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5126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x-none" altLang="x-non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35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781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2508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88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35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8481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20772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36595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9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7054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275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532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1428750"/>
            <a:ext cx="9142413" cy="152400"/>
            <a:chOff x="0" y="900"/>
            <a:chExt cx="5759" cy="96"/>
          </a:xfrm>
        </p:grpSpPr>
        <p:sp>
          <p:nvSpPr>
            <p:cNvPr id="1030" name="Rectangle 2"/>
            <p:cNvSpPr>
              <a:spLocks noChangeArrowheads="1"/>
            </p:cNvSpPr>
            <p:nvPr/>
          </p:nvSpPr>
          <p:spPr bwMode="auto">
            <a:xfrm>
              <a:off x="0" y="900"/>
              <a:ext cx="5759" cy="47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6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  <p:sp>
          <p:nvSpPr>
            <p:cNvPr id="1031" name="Rectangle 3"/>
            <p:cNvSpPr>
              <a:spLocks noChangeArrowheads="1"/>
            </p:cNvSpPr>
            <p:nvPr/>
          </p:nvSpPr>
          <p:spPr bwMode="auto">
            <a:xfrm>
              <a:off x="0" y="972"/>
              <a:ext cx="5759" cy="24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006699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-128"/>
                </a:defRPr>
              </a:lvl9pPr>
            </a:lstStyle>
            <a:p>
              <a:pPr>
                <a:defRPr/>
              </a:pPr>
              <a:endParaRPr lang="x-none" altLang="x-none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7848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8382000" y="6248400"/>
            <a:ext cx="396875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 algn="r">
              <a:defRPr/>
            </a:pPr>
            <a:fld id="{C02F96C9-793D-C940-8690-A213FEA4B763}" type="slidenum">
              <a:rPr lang="en-US" altLang="x-none" sz="1400" smtClean="0">
                <a:latin typeface="Arial" charset="0"/>
              </a:rPr>
              <a:pPr algn="r">
                <a:defRPr/>
              </a:pPr>
              <a:t>‹#›</a:t>
            </a:fld>
            <a:endParaRPr lang="en-US" altLang="x-none" sz="14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Char char="_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4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9000"/>
        <a:buChar char="_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emf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5" Type="http://schemas.openxmlformats.org/officeDocument/2006/relationships/image" Target="../media/image7.e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3.emf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12" Type="http://schemas.openxmlformats.org/officeDocument/2006/relationships/oleObject" Target="../embeddings/oleObject13.bin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5" Type="http://schemas.openxmlformats.org/officeDocument/2006/relationships/image" Target="../media/image14.emf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emf"/><Relationship Id="rId14" Type="http://schemas.openxmlformats.org/officeDocument/2006/relationships/oleObject" Target="../embeddings/oleObject1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emf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6"/>
          <p:cNvSpPr>
            <a:spLocks noGrp="1" noChangeArrowheads="1"/>
          </p:cNvSpPr>
          <p:nvPr>
            <p:ph type="title"/>
          </p:nvPr>
        </p:nvSpPr>
        <p:spPr>
          <a:xfrm>
            <a:off x="533400" y="1981200"/>
            <a:ext cx="7848600" cy="3429000"/>
          </a:xfrm>
          <a:noFill/>
        </p:spPr>
        <p:txBody>
          <a:bodyPr/>
          <a:lstStyle/>
          <a:p>
            <a:r>
              <a:rPr lang="en-US" altLang="x-none" b="0" dirty="0">
                <a:latin typeface="Palatino" charset="0"/>
              </a:rPr>
              <a:t>Graphics</a:t>
            </a:r>
            <a:br>
              <a:rPr lang="en-US" altLang="x-none" b="0" dirty="0">
                <a:latin typeface="Palatino" charset="0"/>
              </a:rPr>
            </a:br>
            <a:br>
              <a:rPr lang="en-US" altLang="x-none" b="0" dirty="0">
                <a:latin typeface="Palatino" charset="0"/>
              </a:rPr>
            </a:br>
            <a:r>
              <a:rPr lang="en-US" altLang="x-none" b="0" dirty="0">
                <a:latin typeface="Palatino" charset="0"/>
              </a:rPr>
              <a:t> </a:t>
            </a:r>
            <a:r>
              <a:rPr lang="en-US" altLang="x-none" sz="3200" b="0" dirty="0">
                <a:solidFill>
                  <a:srgbClr val="CC0000"/>
                </a:solidFill>
                <a:latin typeface="Arial" charset="0"/>
              </a:rPr>
              <a:t>CSCI 343, </a:t>
            </a: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Fall 2023</a:t>
            </a:r>
            <a:br>
              <a:rPr lang="en-US" altLang="x-none" sz="3200" b="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3200" b="0">
                <a:solidFill>
                  <a:srgbClr val="CC0000"/>
                </a:solidFill>
                <a:latin typeface="Arial" charset="0"/>
              </a:rPr>
              <a:t>Lecture 9</a:t>
            </a:r>
            <a:br>
              <a:rPr lang="en-US" altLang="x-none" sz="3200" dirty="0">
                <a:solidFill>
                  <a:srgbClr val="CC0000"/>
                </a:solidFill>
                <a:latin typeface="Arial" charset="0"/>
              </a:rPr>
            </a:br>
            <a:r>
              <a:rPr lang="en-US" altLang="x-none" sz="2400" i="1" dirty="0">
                <a:solidFill>
                  <a:schemeClr val="tx1"/>
                </a:solidFill>
                <a:latin typeface="Arial" charset="0"/>
              </a:rPr>
              <a:t>More </a:t>
            </a:r>
            <a:r>
              <a:rPr lang="en-US" altLang="x-none" sz="2400" i="1">
                <a:solidFill>
                  <a:schemeClr val="tx1"/>
                </a:solidFill>
                <a:latin typeface="Arial" charset="0"/>
              </a:rPr>
              <a:t>on Transformations</a:t>
            </a:r>
            <a:br>
              <a:rPr lang="en-US" altLang="x-none" sz="2400" i="1">
                <a:solidFill>
                  <a:schemeClr val="tx1"/>
                </a:solidFill>
                <a:latin typeface="Arial" charset="0"/>
              </a:rPr>
            </a:br>
            <a:r>
              <a:rPr lang="en-US" altLang="x-none" sz="2400" i="1">
                <a:solidFill>
                  <a:schemeClr val="tx1"/>
                </a:solidFill>
                <a:latin typeface="Arial" charset="0"/>
              </a:rPr>
              <a:t>Drawing in 3D</a:t>
            </a:r>
            <a:endParaRPr lang="en-US" altLang="x-none" sz="3200" dirty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colorCube( ) function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19200" y="1905000"/>
            <a:ext cx="7620000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function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colorCube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()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{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//quad takes 4 parameters indicating which vertices     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//to use to make a square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quad( 1, 0, 3, 2 );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quad( 2, 3, 7, 6 );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quad( 3, 0, 4, 7 );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quad( 6, 5, 1, 2 );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quad( 4, 5, 6, 7 );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quad( 5, 4, 0, 1 );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}</a:t>
            </a:r>
          </a:p>
          <a:p>
            <a:pPr>
              <a:defRPr/>
            </a:pP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quad( )</a:t>
            </a:r>
          </a:p>
        </p:txBody>
      </p:sp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228600" y="1676400"/>
            <a:ext cx="85344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/>
              <a:t>function quad(a, b, c, d)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/>
              <a:t>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/>
              <a:t>   //Specify vertex array and color array here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/>
              <a:t>	…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x-none" sz="2400"/>
              <a:t>   </a:t>
            </a:r>
            <a:r>
              <a:rPr lang="en-US" altLang="x-none" sz="2400"/>
              <a:t>//order to use with gl.TRIANGLES</a:t>
            </a:r>
            <a:endParaRPr lang="fr-FR" altLang="x-none" sz="24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var indices = [ a, b, c, a, c, d ];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for ( var i = 0; i &lt; indices.length; ++i ) {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points.push( vertices[indices[i]]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colors.push( vertexColors[indices[i]] );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//for solid colors use: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    //colors.push(vertexColors[a]);      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    }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/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Concatenation of Transformations</a:t>
            </a:r>
          </a:p>
        </p:txBody>
      </p:sp>
      <p:sp>
        <p:nvSpPr>
          <p:cNvPr id="180228" name="Text Box 4"/>
          <p:cNvSpPr txBox="1">
            <a:spLocks noChangeArrowheads="1"/>
          </p:cNvSpPr>
          <p:nvPr/>
        </p:nvSpPr>
        <p:spPr bwMode="auto">
          <a:xfrm>
            <a:off x="533400" y="1676400"/>
            <a:ext cx="752157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Suppose you want to: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Scale an object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Rotate the object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the object</a:t>
            </a:r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838200" y="3657600"/>
            <a:ext cx="111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SP</a:t>
            </a:r>
          </a:p>
        </p:txBody>
      </p:sp>
      <p:sp>
        <p:nvSpPr>
          <p:cNvPr id="180230" name="Text Box 6"/>
          <p:cNvSpPr txBox="1">
            <a:spLocks noChangeArrowheads="1"/>
          </p:cNvSpPr>
          <p:nvPr/>
        </p:nvSpPr>
        <p:spPr bwMode="auto">
          <a:xfrm>
            <a:off x="838200" y="4114800"/>
            <a:ext cx="212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RP</a:t>
            </a:r>
            <a:r>
              <a:rPr lang="en-US" altLang="x-none" sz="2400" baseline="-25000">
                <a:latin typeface="Times New Roman" charset="0"/>
              </a:rPr>
              <a:t>1</a:t>
            </a:r>
            <a:r>
              <a:rPr lang="en-US" altLang="x-none" sz="2400">
                <a:latin typeface="Times New Roman" charset="0"/>
              </a:rPr>
              <a:t> = RSP</a:t>
            </a:r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838200" y="4572000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TP</a:t>
            </a:r>
            <a:r>
              <a:rPr lang="en-US" altLang="x-none" sz="2400" baseline="-25000">
                <a:latin typeface="Times New Roman" charset="0"/>
              </a:rPr>
              <a:t>2</a:t>
            </a:r>
            <a:r>
              <a:rPr lang="en-US" altLang="x-none" sz="2400">
                <a:latin typeface="Times New Roman" charset="0"/>
              </a:rPr>
              <a:t> = TRSP</a:t>
            </a:r>
          </a:p>
        </p:txBody>
      </p:sp>
      <p:sp>
        <p:nvSpPr>
          <p:cNvPr id="180232" name="Text Box 8"/>
          <p:cNvSpPr txBox="1">
            <a:spLocks noChangeArrowheads="1"/>
          </p:cNvSpPr>
          <p:nvPr/>
        </p:nvSpPr>
        <p:spPr bwMode="auto">
          <a:xfrm>
            <a:off x="609600" y="3276600"/>
            <a:ext cx="672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each vertex, we apply a series of transformations:</a:t>
            </a:r>
          </a:p>
        </p:txBody>
      </p:sp>
      <p:sp>
        <p:nvSpPr>
          <p:cNvPr id="180233" name="Text Box 9"/>
          <p:cNvSpPr txBox="1">
            <a:spLocks noChangeArrowheads="1"/>
          </p:cNvSpPr>
          <p:nvPr/>
        </p:nvSpPr>
        <p:spPr bwMode="auto">
          <a:xfrm>
            <a:off x="574675" y="5070475"/>
            <a:ext cx="6664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For efficiency, we create a new matrix, M = TRS.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Each new point can be computed directly as P</a:t>
            </a:r>
            <a:r>
              <a:rPr lang="en-US" altLang="x-none" sz="2400" baseline="-25000">
                <a:latin typeface="Times New Roman" charset="0"/>
              </a:rPr>
              <a:t>3</a:t>
            </a:r>
            <a:r>
              <a:rPr lang="en-US" altLang="x-none" sz="2400">
                <a:latin typeface="Times New Roman" charset="0"/>
              </a:rPr>
              <a:t> = MP</a:t>
            </a:r>
          </a:p>
        </p:txBody>
      </p:sp>
      <p:sp>
        <p:nvSpPr>
          <p:cNvPr id="180234" name="Text Box 10"/>
          <p:cNvSpPr txBox="1">
            <a:spLocks noChangeArrowheads="1"/>
          </p:cNvSpPr>
          <p:nvPr/>
        </p:nvSpPr>
        <p:spPr bwMode="auto">
          <a:xfrm>
            <a:off x="593725" y="5984875"/>
            <a:ext cx="8002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Note: Matrix multiplication is not commutative.  Order Matters!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0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0228" grpId="0" build="p" bldLvl="2" autoUpdateAnimBg="0"/>
      <p:bldP spid="180229" grpId="0" autoUpdateAnimBg="0"/>
      <p:bldP spid="180230" grpId="0" autoUpdateAnimBg="0"/>
      <p:bldP spid="180231" grpId="0" autoUpdateAnimBg="0"/>
      <p:bldP spid="180232" grpId="0" autoUpdateAnimBg="0"/>
      <p:bldP spid="180233" grpId="0" build="p" bldLvl="2" autoUpdateAnimBg="0"/>
      <p:bldP spid="1802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</a:t>
            </a: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533400" y="1905000"/>
          <a:ext cx="16256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625600" imgH="2019300" progId="Equation.3">
                  <p:embed/>
                </p:oleObj>
              </mc:Choice>
              <mc:Fallback>
                <p:oleObj name="Equation" r:id="rId2" imgW="16256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905000"/>
                        <a:ext cx="16256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2514600" y="1905000"/>
          <a:ext cx="13589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358900" imgH="2019300" progId="Equation.3">
                  <p:embed/>
                </p:oleObj>
              </mc:Choice>
              <mc:Fallback>
                <p:oleObj name="Equation" r:id="rId4" imgW="1358900" imgH="20193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13589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267200" y="1905000"/>
          <a:ext cx="15875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87500" imgH="2019300" progId="Equation.3">
                  <p:embed/>
                </p:oleObj>
              </mc:Choice>
              <mc:Fallback>
                <p:oleObj name="Equation" r:id="rId6" imgW="1587500" imgH="20193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905000"/>
                        <a:ext cx="15875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Line 8"/>
          <p:cNvSpPr>
            <a:spLocks noChangeShapeType="1"/>
          </p:cNvSpPr>
          <p:nvPr/>
        </p:nvSpPr>
        <p:spPr bwMode="auto">
          <a:xfrm>
            <a:off x="7467600" y="1828800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Line 9"/>
          <p:cNvSpPr>
            <a:spLocks noChangeShapeType="1"/>
          </p:cNvSpPr>
          <p:nvPr/>
        </p:nvSpPr>
        <p:spPr bwMode="auto">
          <a:xfrm>
            <a:off x="6400800" y="3200400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AutoShape 10"/>
          <p:cNvSpPr>
            <a:spLocks noChangeArrowheads="1"/>
          </p:cNvSpPr>
          <p:nvPr/>
        </p:nvSpPr>
        <p:spPr bwMode="auto">
          <a:xfrm>
            <a:off x="6858000" y="2209800"/>
            <a:ext cx="1219200" cy="990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graphicFrame>
        <p:nvGraphicFramePr>
          <p:cNvPr id="7176" name="Object 5"/>
          <p:cNvGraphicFramePr>
            <a:graphicFrameLocks noChangeAspect="1"/>
          </p:cNvGraphicFramePr>
          <p:nvPr/>
        </p:nvGraphicFramePr>
        <p:xfrm>
          <a:off x="7467600" y="1981200"/>
          <a:ext cx="914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95400" imgH="381000" progId="Equation.3">
                  <p:embed/>
                </p:oleObj>
              </mc:Choice>
              <mc:Fallback>
                <p:oleObj name="Equation" r:id="rId8" imgW="1295400" imgH="381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1981200"/>
                        <a:ext cx="914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6"/>
          <p:cNvGraphicFramePr>
            <a:graphicFrameLocks noChangeAspect="1"/>
          </p:cNvGraphicFramePr>
          <p:nvPr/>
        </p:nvGraphicFramePr>
        <p:xfrm>
          <a:off x="7802563" y="3298825"/>
          <a:ext cx="70008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990600" imgH="317500" progId="Equation.3">
                  <p:embed/>
                </p:oleObj>
              </mc:Choice>
              <mc:Fallback>
                <p:oleObj name="Equation" r:id="rId10" imgW="990600" imgH="3175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02563" y="3298825"/>
                        <a:ext cx="700087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7"/>
          <p:cNvGraphicFramePr>
            <a:graphicFrameLocks noChangeAspect="1"/>
          </p:cNvGraphicFramePr>
          <p:nvPr/>
        </p:nvGraphicFramePr>
        <p:xfrm>
          <a:off x="6400800" y="3276600"/>
          <a:ext cx="85248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06500" imgH="317500" progId="Equation.3">
                  <p:embed/>
                </p:oleObj>
              </mc:Choice>
              <mc:Fallback>
                <p:oleObj name="Equation" r:id="rId12" imgW="1206500" imgH="3175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3276600"/>
                        <a:ext cx="852488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9" name="Text Box 14"/>
          <p:cNvSpPr txBox="1">
            <a:spLocks noChangeArrowheads="1"/>
          </p:cNvSpPr>
          <p:nvPr/>
        </p:nvSpPr>
        <p:spPr bwMode="auto">
          <a:xfrm>
            <a:off x="7146925" y="1843088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7180" name="Text Box 15"/>
          <p:cNvSpPr txBox="1">
            <a:spLocks noChangeArrowheads="1"/>
          </p:cNvSpPr>
          <p:nvPr/>
        </p:nvSpPr>
        <p:spPr bwMode="auto">
          <a:xfrm>
            <a:off x="8001000" y="28194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7181" name="Text Box 17"/>
          <p:cNvSpPr txBox="1">
            <a:spLocks noChangeArrowheads="1"/>
          </p:cNvSpPr>
          <p:nvPr/>
        </p:nvSpPr>
        <p:spPr bwMode="auto">
          <a:xfrm>
            <a:off x="6477000" y="28194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181266" name="Text Box 18"/>
          <p:cNvSpPr txBox="1">
            <a:spLocks noChangeArrowheads="1"/>
          </p:cNvSpPr>
          <p:nvPr/>
        </p:nvSpPr>
        <p:spPr bwMode="auto">
          <a:xfrm>
            <a:off x="441325" y="4079875"/>
            <a:ext cx="6499225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Transformations: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Double the height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Rotate by 90 deg clockwise about the Z axis</a:t>
            </a:r>
          </a:p>
          <a:p>
            <a:pPr lvl="1">
              <a:spcBef>
                <a:spcPct val="0"/>
              </a:spcBef>
              <a:buClrTx/>
              <a:buSzTx/>
              <a:buFont typeface="Times" charset="0"/>
              <a:buAutoNum type="arabicPeriod"/>
            </a:pPr>
            <a:r>
              <a:rPr lang="en-US" altLang="x-none" sz="2400">
                <a:latin typeface="Times New Roman" charset="0"/>
              </a:rPr>
              <a:t>Translate horizontally by </a:t>
            </a:r>
          </a:p>
        </p:txBody>
      </p:sp>
      <p:graphicFrame>
        <p:nvGraphicFramePr>
          <p:cNvPr id="181267" name="Object 8"/>
          <p:cNvGraphicFramePr>
            <a:graphicFrameLocks noChangeAspect="1"/>
          </p:cNvGraphicFramePr>
          <p:nvPr/>
        </p:nvGraphicFramePr>
        <p:xfrm>
          <a:off x="4724400" y="5257800"/>
          <a:ext cx="53340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647700" imgH="342900" progId="Equation.3">
                  <p:embed/>
                </p:oleObj>
              </mc:Choice>
              <mc:Fallback>
                <p:oleObj name="Equation" r:id="rId14" imgW="647700" imgH="342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57800"/>
                        <a:ext cx="533400" cy="282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66" grpId="0" build="p" bldLvl="3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Transformations in WebGL</a:t>
            </a:r>
          </a:p>
        </p:txBody>
      </p:sp>
      <p:sp>
        <p:nvSpPr>
          <p:cNvPr id="182275" name="Text Box 3"/>
          <p:cNvSpPr txBox="1">
            <a:spLocks noChangeArrowheads="1"/>
          </p:cNvSpPr>
          <p:nvPr/>
        </p:nvSpPr>
        <p:spPr bwMode="auto">
          <a:xfrm>
            <a:off x="228600" y="1600200"/>
            <a:ext cx="8686800" cy="4894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1371600"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2743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200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US" altLang="x-none"/>
              <a:t>Ways to perform transformations:</a:t>
            </a:r>
          </a:p>
          <a:p>
            <a:pPr lvl="1">
              <a:buFont typeface="Times" charset="0"/>
              <a:buAutoNum type="alphaUcPeriod"/>
            </a:pPr>
            <a:r>
              <a:rPr lang="en-US" altLang="x-none"/>
              <a:t>Create your own </a:t>
            </a:r>
            <a:r>
              <a:rPr lang="en-US" altLang="en-US"/>
              <a:t>“</a:t>
            </a:r>
            <a:r>
              <a:rPr lang="en-US" altLang="x-none"/>
              <a:t>current transformation matrix</a:t>
            </a:r>
            <a:r>
              <a:rPr lang="en-US" altLang="en-US"/>
              <a:t>”</a:t>
            </a:r>
            <a:r>
              <a:rPr lang="en-US" altLang="x-none"/>
              <a:t> (ctm):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Compute transformation in advance.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Enter matrix into an array (in column major order).</a:t>
            </a:r>
          </a:p>
          <a:p>
            <a:pPr lvl="4"/>
            <a:r>
              <a:rPr lang="en-US" altLang="x-none"/>
              <a:t>			OR</a:t>
            </a:r>
          </a:p>
          <a:p>
            <a:pPr lvl="1">
              <a:buFont typeface="Times" charset="0"/>
              <a:buAutoNum type="alphaUcPeriod" startAt="2"/>
            </a:pPr>
            <a:r>
              <a:rPr lang="en-US" altLang="x-none"/>
              <a:t>Use the transformation functions provided in MV.js</a:t>
            </a:r>
          </a:p>
          <a:p>
            <a:pPr lvl="2"/>
            <a:r>
              <a:rPr lang="en-US" altLang="x-none"/>
              <a:t>1.  Multiply the ctm by each transformation matrix in reverse order.</a:t>
            </a:r>
          </a:p>
          <a:p>
            <a:pPr lvl="1">
              <a:buFont typeface="Times" charset="0"/>
              <a:buAutoNum type="alphaUcPeriod" startAt="2"/>
            </a:pPr>
            <a:endParaRPr lang="en-US" altLang="x-none"/>
          </a:p>
          <a:p>
            <a:pPr lvl="1">
              <a:buFont typeface="Times" charset="0"/>
              <a:buAutoNum type="alphaUcPeriod" startAt="2"/>
            </a:pPr>
            <a:r>
              <a:rPr lang="en-US" altLang="x-none"/>
              <a:t>In both cases A and B, next: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Pass the ctm to the vertex shader.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Draw object.</a:t>
            </a:r>
          </a:p>
          <a:p>
            <a:pPr lvl="2">
              <a:buFont typeface="Times" charset="0"/>
              <a:buAutoNum type="arabicPeriod"/>
            </a:pPr>
            <a:r>
              <a:rPr lang="en-US" altLang="x-none"/>
              <a:t>In the vertex shader, multiply each vertex by the ctm.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275" grpId="0" build="p" bldLvl="3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Precomputing a matrix</a:t>
            </a:r>
          </a:p>
        </p:txBody>
      </p:sp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517525" y="1717675"/>
            <a:ext cx="80930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Example: Scale by 2 in both the x and y directions, then translate vertically by 0.2.</a:t>
            </a:r>
          </a:p>
        </p:txBody>
      </p:sp>
      <p:graphicFrame>
        <p:nvGraphicFramePr>
          <p:cNvPr id="183300" name="Object 2"/>
          <p:cNvGraphicFramePr>
            <a:graphicFrameLocks noChangeAspect="1"/>
          </p:cNvGraphicFramePr>
          <p:nvPr/>
        </p:nvGraphicFramePr>
        <p:xfrm>
          <a:off x="3290888" y="5059363"/>
          <a:ext cx="1801812" cy="1370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168400" imgH="889000" progId="Equation.3">
                  <p:embed/>
                </p:oleObj>
              </mc:Choice>
              <mc:Fallback>
                <p:oleObj name="Equation" r:id="rId2" imgW="1168400" imgH="8890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5059363"/>
                        <a:ext cx="1801812" cy="1370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0" name="Line 5"/>
          <p:cNvSpPr>
            <a:spLocks noChangeShapeType="1"/>
          </p:cNvSpPr>
          <p:nvPr/>
        </p:nvSpPr>
        <p:spPr bwMode="auto">
          <a:xfrm>
            <a:off x="1981200" y="2911475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>
            <a:off x="914400" y="4283075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1371600" y="3292475"/>
            <a:ext cx="1219200" cy="990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graphicFrame>
        <p:nvGraphicFramePr>
          <p:cNvPr id="9223" name="Object 3"/>
          <p:cNvGraphicFramePr>
            <a:graphicFrameLocks noChangeAspect="1"/>
          </p:cNvGraphicFramePr>
          <p:nvPr/>
        </p:nvGraphicFramePr>
        <p:xfrm>
          <a:off x="1981200" y="3063875"/>
          <a:ext cx="9144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95400" imgH="381000" progId="Equation.3">
                  <p:embed/>
                </p:oleObj>
              </mc:Choice>
              <mc:Fallback>
                <p:oleObj name="Equation" r:id="rId4" imgW="1295400" imgH="381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063875"/>
                        <a:ext cx="9144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4"/>
          <p:cNvGraphicFramePr>
            <a:graphicFrameLocks noChangeAspect="1"/>
          </p:cNvGraphicFramePr>
          <p:nvPr/>
        </p:nvGraphicFramePr>
        <p:xfrm>
          <a:off x="2316163" y="4381500"/>
          <a:ext cx="700087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600" imgH="317500" progId="Equation.3">
                  <p:embed/>
                </p:oleObj>
              </mc:Choice>
              <mc:Fallback>
                <p:oleObj name="Equation" r:id="rId6" imgW="990600" imgH="3175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4381500"/>
                        <a:ext cx="700087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5" name="Object 5"/>
          <p:cNvGraphicFramePr>
            <a:graphicFrameLocks noChangeAspect="1"/>
          </p:cNvGraphicFramePr>
          <p:nvPr/>
        </p:nvGraphicFramePr>
        <p:xfrm>
          <a:off x="914400" y="4359275"/>
          <a:ext cx="85248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06500" imgH="317500" progId="Equation.3">
                  <p:embed/>
                </p:oleObj>
              </mc:Choice>
              <mc:Fallback>
                <p:oleObj name="Equation" r:id="rId8" imgW="1206500" imgH="3175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59275"/>
                        <a:ext cx="852488" cy="22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1660525" y="2925763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27" name="Text Box 12"/>
          <p:cNvSpPr txBox="1">
            <a:spLocks noChangeArrowheads="1"/>
          </p:cNvSpPr>
          <p:nvPr/>
        </p:nvSpPr>
        <p:spPr bwMode="auto">
          <a:xfrm>
            <a:off x="2514600" y="3902075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28" name="Text Box 13"/>
          <p:cNvSpPr txBox="1">
            <a:spLocks noChangeArrowheads="1"/>
          </p:cNvSpPr>
          <p:nvPr/>
        </p:nvSpPr>
        <p:spPr bwMode="auto">
          <a:xfrm>
            <a:off x="990600" y="3902075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5029200" y="2911475"/>
            <a:ext cx="0" cy="1752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5"/>
          <p:cNvSpPr>
            <a:spLocks noChangeShapeType="1"/>
          </p:cNvSpPr>
          <p:nvPr/>
        </p:nvSpPr>
        <p:spPr bwMode="auto">
          <a:xfrm>
            <a:off x="3962400" y="4283075"/>
            <a:ext cx="2133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AutoShape 16"/>
          <p:cNvSpPr>
            <a:spLocks noChangeArrowheads="1"/>
          </p:cNvSpPr>
          <p:nvPr/>
        </p:nvSpPr>
        <p:spPr bwMode="auto">
          <a:xfrm>
            <a:off x="4419600" y="2911475"/>
            <a:ext cx="1219200" cy="990600"/>
          </a:xfrm>
          <a:prstGeom prst="triangle">
            <a:avLst>
              <a:gd name="adj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graphicFrame>
        <p:nvGraphicFramePr>
          <p:cNvPr id="9232" name="Object 6"/>
          <p:cNvGraphicFramePr>
            <a:graphicFrameLocks noChangeAspect="1"/>
          </p:cNvGraphicFramePr>
          <p:nvPr/>
        </p:nvGraphicFramePr>
        <p:xfrm>
          <a:off x="5181600" y="2609850"/>
          <a:ext cx="11620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74700" imgH="241300" progId="Equation.3">
                  <p:embed/>
                </p:oleObj>
              </mc:Choice>
              <mc:Fallback>
                <p:oleObj name="Equation" r:id="rId10" imgW="774700" imgH="2413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609850"/>
                        <a:ext cx="11620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3" name="Object 7"/>
          <p:cNvGraphicFramePr>
            <a:graphicFrameLocks noChangeAspect="1"/>
          </p:cNvGraphicFramePr>
          <p:nvPr/>
        </p:nvGraphicFramePr>
        <p:xfrm>
          <a:off x="5556250" y="3886200"/>
          <a:ext cx="66675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444500" imgH="203200" progId="Equation.3">
                  <p:embed/>
                </p:oleObj>
              </mc:Choice>
              <mc:Fallback>
                <p:oleObj name="Equation" r:id="rId12" imgW="444500" imgH="203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6250" y="3886200"/>
                        <a:ext cx="66675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8"/>
          <p:cNvGraphicFramePr>
            <a:graphicFrameLocks noChangeAspect="1"/>
          </p:cNvGraphicFramePr>
          <p:nvPr/>
        </p:nvGraphicFramePr>
        <p:xfrm>
          <a:off x="3886200" y="3886200"/>
          <a:ext cx="8001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33400" imgH="203200" progId="Equation.3">
                  <p:embed/>
                </p:oleObj>
              </mc:Choice>
              <mc:Fallback>
                <p:oleObj name="Equation" r:id="rId14" imgW="533400" imgH="203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886200"/>
                        <a:ext cx="8001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4708525" y="2514600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1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5562600" y="3521075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2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37" name="Text Box 22"/>
          <p:cNvSpPr txBox="1">
            <a:spLocks noChangeArrowheads="1"/>
          </p:cNvSpPr>
          <p:nvPr/>
        </p:nvSpPr>
        <p:spPr bwMode="auto">
          <a:xfrm>
            <a:off x="4038600" y="3521075"/>
            <a:ext cx="4079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P</a:t>
            </a:r>
            <a:r>
              <a:rPr lang="en-US" altLang="x-none" sz="2000" baseline="-25000">
                <a:latin typeface="Times New Roman" charset="0"/>
              </a:rPr>
              <a:t>3</a:t>
            </a:r>
            <a:endParaRPr lang="en-US" altLang="x-none" sz="2400">
              <a:latin typeface="Times New Roman" charset="0"/>
            </a:endParaRPr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3124200" y="3521075"/>
            <a:ext cx="1295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6858000" y="3276600"/>
            <a:ext cx="18446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000">
                <a:latin typeface="Times New Roman" charset="0"/>
              </a:rPr>
              <a:t>Not drawn to scale</a:t>
            </a: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2133600" y="5562600"/>
            <a:ext cx="83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M 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Representing a matrix in WebGL</a:t>
            </a:r>
          </a:p>
        </p:txBody>
      </p:sp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441325" y="1641475"/>
            <a:ext cx="815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A matrix is stored as a 16 element array in </a:t>
            </a:r>
            <a:r>
              <a:rPr lang="en-US" altLang="x-none" sz="2400" b="1">
                <a:solidFill>
                  <a:srgbClr val="990000"/>
                </a:solidFill>
                <a:latin typeface="Times New Roman" charset="0"/>
              </a:rPr>
              <a:t>column major order.</a:t>
            </a:r>
            <a:endParaRPr lang="en-US" altLang="x-none" sz="2400">
              <a:latin typeface="Times New Roman" charset="0"/>
            </a:endParaRPr>
          </a:p>
        </p:txBody>
      </p:sp>
      <p:graphicFrame>
        <p:nvGraphicFramePr>
          <p:cNvPr id="10243" name="Object 2"/>
          <p:cNvGraphicFramePr>
            <a:graphicFrameLocks noChangeAspect="1"/>
          </p:cNvGraphicFramePr>
          <p:nvPr/>
        </p:nvGraphicFramePr>
        <p:xfrm>
          <a:off x="990600" y="2362200"/>
          <a:ext cx="22733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273300" imgH="2019300" progId="Equation.3">
                  <p:embed/>
                </p:oleObj>
              </mc:Choice>
              <mc:Fallback>
                <p:oleObj name="Equation" r:id="rId2" imgW="2273300" imgH="20193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362200"/>
                        <a:ext cx="2273300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3"/>
          <p:cNvGraphicFramePr>
            <a:graphicFrameLocks noChangeAspect="1"/>
          </p:cNvGraphicFramePr>
          <p:nvPr/>
        </p:nvGraphicFramePr>
        <p:xfrm>
          <a:off x="4857750" y="2438400"/>
          <a:ext cx="2921000" cy="177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460500" imgH="889000" progId="Equation.3">
                  <p:embed/>
                </p:oleObj>
              </mc:Choice>
              <mc:Fallback>
                <p:oleObj name="Equation" r:id="rId4" imgW="1460500" imgH="8890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0" y="2438400"/>
                        <a:ext cx="2921000" cy="177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990600" y="22860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6" name="Oval 8"/>
          <p:cNvSpPr>
            <a:spLocks noChangeArrowheads="1"/>
          </p:cNvSpPr>
          <p:nvPr/>
        </p:nvSpPr>
        <p:spPr bwMode="auto">
          <a:xfrm>
            <a:off x="14478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7" name="Oval 9"/>
          <p:cNvSpPr>
            <a:spLocks noChangeArrowheads="1"/>
          </p:cNvSpPr>
          <p:nvPr/>
        </p:nvSpPr>
        <p:spPr bwMode="auto">
          <a:xfrm>
            <a:off x="2057400" y="34290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8" name="Oval 10"/>
          <p:cNvSpPr>
            <a:spLocks noChangeArrowheads="1"/>
          </p:cNvSpPr>
          <p:nvPr/>
        </p:nvSpPr>
        <p:spPr bwMode="auto">
          <a:xfrm>
            <a:off x="2743200" y="3962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0249" name="Oval 11"/>
          <p:cNvSpPr>
            <a:spLocks noChangeArrowheads="1"/>
          </p:cNvSpPr>
          <p:nvPr/>
        </p:nvSpPr>
        <p:spPr bwMode="auto">
          <a:xfrm>
            <a:off x="2743200" y="2895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x-none" altLang="x-none" sz="2400">
              <a:latin typeface="Times New Roman" charset="0"/>
            </a:endParaRP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304800" y="4795838"/>
            <a:ext cx="8305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5000"/>
              <a:buChar char="_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00000"/>
              <a:buChar char="–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64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9000"/>
              <a:buChar char="_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x-none" sz="2400">
                <a:latin typeface="Times New Roman" charset="0"/>
              </a:rPr>
              <a:t>The flatten( ) function in MV.js converts to column major order.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Example Code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1981200"/>
            <a:ext cx="7926388" cy="30464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//Scale by 2.0 in x and y directions and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//Move up 0.2 units in y direction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mvMatrix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= mat4(2.0, 0.0, 0.0, 0.0,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	       0.0, 2.0, 0.0, 0.2, 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	       0.0, 0.0, 1.0, 0.0,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    		       0.0, 0.0, 0.0, 1.0);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gl.uniformMatrix4fv(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modelView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false, flatten(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mvMatrix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) );</a:t>
            </a:r>
          </a:p>
          <a:p>
            <a:pPr>
              <a:defRPr/>
            </a:pP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gl.drawArrays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(</a:t>
            </a:r>
            <a:r>
              <a:rPr lang="en-US" dirty="0" err="1">
                <a:latin typeface="+mn-lt"/>
                <a:ea typeface="ＭＳ Ｐゴシック" charset="0"/>
                <a:cs typeface="ＭＳ Ｐゴシック" charset="0"/>
              </a:rPr>
              <a:t>gl.LINE_LOOP</a:t>
            </a: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, 0, 3);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Drawing in 3D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5800" y="1752600"/>
            <a:ext cx="7091363" cy="48942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Drawing in 3D is the same as 2D, but we use 3D points.</a:t>
            </a:r>
          </a:p>
          <a:p>
            <a:pPr>
              <a:defRPr/>
            </a:pPr>
            <a:r>
              <a:rPr lang="en-US" dirty="0">
                <a:ea typeface="ＭＳ Ｐゴシック" charset="0"/>
                <a:cs typeface="ＭＳ Ｐゴシック" charset="0"/>
              </a:rPr>
              <a:t>Example:</a:t>
            </a:r>
          </a:p>
          <a:p>
            <a:pPr>
              <a:defRPr/>
            </a:pPr>
            <a:r>
              <a:rPr lang="en-US" dirty="0">
                <a:latin typeface="+mn-lt"/>
                <a:ea typeface="ＭＳ Ｐゴシック" charset="0"/>
                <a:cs typeface="ＭＳ Ｐゴシック" charset="0"/>
              </a:rPr>
              <a:t>//Vertices of a cube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var </a:t>
            </a:r>
            <a:r>
              <a:rPr lang="sv-SE" dirty="0" err="1">
                <a:latin typeface="+mn-lt"/>
                <a:ea typeface="ＭＳ Ｐゴシック" charset="0"/>
                <a:cs typeface="ＭＳ Ｐゴシック" charset="0"/>
              </a:rPr>
              <a:t>vertices</a:t>
            </a: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= [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-0.5, -0.5,  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-0.5,  0.5,  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 0.5,  0.5,  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 0.5, -0.5,  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-0.5, -0.5, -0.5 ),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-0.5,  0.5, -0.5 ),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 0.5,  0.5, -0.5 ),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    vec3(  0.5, -0.5, -0.5 )</a:t>
            </a:r>
          </a:p>
          <a:p>
            <a:pPr>
              <a:defRPr/>
            </a:pPr>
            <a:r>
              <a:rPr lang="sv-SE" dirty="0">
                <a:latin typeface="+mn-lt"/>
                <a:ea typeface="ＭＳ Ｐゴシック" charset="0"/>
                <a:cs typeface="ＭＳ Ｐゴシック" charset="0"/>
              </a:rPr>
              <a:t>    ];</a:t>
            </a:r>
            <a:endParaRPr lang="en-US" dirty="0">
              <a:latin typeface="+mn-lt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x-none"/>
              <a:t>Hidden Surface Removal</a:t>
            </a:r>
          </a:p>
        </p:txBody>
      </p:sp>
      <p:sp>
        <p:nvSpPr>
          <p:cNvPr id="211971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86868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dirty="0"/>
              <a:t>If you don't use a mechanism to remove hidden surfaces, then the last surface drawn will be the one that's seen, even if it is behind other surfaces.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To remove hidden surfaces:</a:t>
            </a:r>
          </a:p>
          <a:p>
            <a:pPr>
              <a:defRPr/>
            </a:pPr>
            <a:r>
              <a:rPr lang="en-US" dirty="0"/>
              <a:t>In </a:t>
            </a:r>
            <a:r>
              <a:rPr lang="en-US" dirty="0" err="1"/>
              <a:t>init</a:t>
            </a:r>
            <a:r>
              <a:rPr lang="en-US" dirty="0"/>
              <a:t>( ):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err="1">
                <a:latin typeface="+mn-lt"/>
              </a:rPr>
              <a:t>gl.enable</a:t>
            </a:r>
            <a:r>
              <a:rPr lang="en-US" dirty="0">
                <a:latin typeface="+mn-lt"/>
              </a:rPr>
              <a:t>(</a:t>
            </a:r>
            <a:r>
              <a:rPr lang="en-US" dirty="0" err="1">
                <a:latin typeface="+mn-lt"/>
              </a:rPr>
              <a:t>gl.DEPTH_TEST</a:t>
            </a:r>
            <a:r>
              <a:rPr lang="en-US" dirty="0">
                <a:latin typeface="+mn-lt"/>
              </a:rPr>
              <a:t>);</a:t>
            </a:r>
          </a:p>
          <a:p>
            <a:pPr>
              <a:defRPr/>
            </a:pPr>
            <a:r>
              <a:rPr lang="en-US" dirty="0"/>
              <a:t>   </a:t>
            </a:r>
            <a:endParaRPr lang="en-US" sz="2000" dirty="0">
              <a:latin typeface="Times" charset="0"/>
            </a:endParaRPr>
          </a:p>
          <a:p>
            <a:pPr>
              <a:defRPr/>
            </a:pPr>
            <a:r>
              <a:rPr lang="en-US" dirty="0">
                <a:latin typeface="Times" charset="0"/>
              </a:rPr>
              <a:t>In render( ):</a:t>
            </a:r>
          </a:p>
          <a:p>
            <a:pPr>
              <a:defRPr/>
            </a:pPr>
            <a:endParaRPr lang="en-US" dirty="0">
              <a:latin typeface="Times" charset="0"/>
            </a:endParaRPr>
          </a:p>
          <a:p>
            <a:pPr>
              <a:defRPr/>
            </a:pPr>
            <a:r>
              <a:rPr lang="en-US" dirty="0" err="1">
                <a:latin typeface="+mn-lt"/>
              </a:rPr>
              <a:t>gl.clear</a:t>
            </a:r>
            <a:r>
              <a:rPr lang="en-US" dirty="0">
                <a:latin typeface="+mn-lt"/>
              </a:rPr>
              <a:t>( </a:t>
            </a:r>
            <a:r>
              <a:rPr lang="en-US" dirty="0" err="1">
                <a:latin typeface="+mn-lt"/>
              </a:rPr>
              <a:t>gl.COLOR_BUFFER_BIT</a:t>
            </a:r>
            <a:r>
              <a:rPr lang="en-US" dirty="0">
                <a:latin typeface="+mn-lt"/>
              </a:rPr>
              <a:t> | </a:t>
            </a:r>
            <a:r>
              <a:rPr lang="en-US" dirty="0" err="1">
                <a:latin typeface="+mn-lt"/>
              </a:rPr>
              <a:t>gl.DEPTH_BUFFER_BIT</a:t>
            </a:r>
            <a:r>
              <a:rPr lang="en-US" dirty="0">
                <a:latin typeface="+mn-lt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build="p" autoUpdateAnimBg="0"/>
    </p:bld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CCECFF"/>
      </a:lt1>
      <a:dk2>
        <a:srgbClr val="006666"/>
      </a:dk2>
      <a:lt2>
        <a:srgbClr val="FFFFCC"/>
      </a:lt2>
      <a:accent1>
        <a:srgbClr val="FFCC00"/>
      </a:accent1>
      <a:accent2>
        <a:srgbClr val="CC3399"/>
      </a:accent2>
      <a:accent3>
        <a:srgbClr val="E2F4FF"/>
      </a:accent3>
      <a:accent4>
        <a:srgbClr val="000000"/>
      </a:accent4>
      <a:accent5>
        <a:srgbClr val="FFE2AA"/>
      </a:accent5>
      <a:accent6>
        <a:srgbClr val="B92D8A"/>
      </a:accent6>
      <a:hlink>
        <a:srgbClr val="FFCC00"/>
      </a:hlink>
      <a:folHlink>
        <a:srgbClr val="006699"/>
      </a:folHlink>
    </a:clrScheme>
    <a:fontScheme name="Microsoft Office 98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1685</TotalTime>
  <Pages>35</Pages>
  <Words>773</Words>
  <Application>Microsoft Macintosh PowerPoint</Application>
  <PresentationFormat>On-screen Show (4:3)</PresentationFormat>
  <Paragraphs>108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Palatino</vt:lpstr>
      <vt:lpstr>Times</vt:lpstr>
      <vt:lpstr>Times New Roman</vt:lpstr>
      <vt:lpstr>Microsoft Office 98</vt:lpstr>
      <vt:lpstr>Equation</vt:lpstr>
      <vt:lpstr>Graphics   CSCI 343, Fall 2023 Lecture 9 More on Transformations Drawing in 3D</vt:lpstr>
      <vt:lpstr>Concatenation of Transformations</vt:lpstr>
      <vt:lpstr>Example</vt:lpstr>
      <vt:lpstr>Transformations in WebGL</vt:lpstr>
      <vt:lpstr>Precomputing a matrix</vt:lpstr>
      <vt:lpstr>Representing a matrix in WebGL</vt:lpstr>
      <vt:lpstr>Example Code</vt:lpstr>
      <vt:lpstr>Drawing in 3D</vt:lpstr>
      <vt:lpstr>Hidden Surface Removal</vt:lpstr>
      <vt:lpstr>colorCube( ) function</vt:lpstr>
      <vt:lpstr>quad( 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Structures   CSCI 262, Spring 2002 Lecture 2 Classes and Abstract Data Types</dc:title>
  <dc:subject/>
  <dc:creator/>
  <cp:keywords/>
  <dc:description/>
  <cp:lastModifiedBy>Constance S. Royden</cp:lastModifiedBy>
  <cp:revision>289</cp:revision>
  <cp:lastPrinted>2003-09-21T21:51:19Z</cp:lastPrinted>
  <dcterms:created xsi:type="dcterms:W3CDTF">2009-04-22T19:24:48Z</dcterms:created>
  <dcterms:modified xsi:type="dcterms:W3CDTF">2023-09-26T00:44:20Z</dcterms:modified>
</cp:coreProperties>
</file>