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73" r:id="rId4"/>
    <p:sldId id="274" r:id="rId5"/>
    <p:sldId id="275" r:id="rId6"/>
    <p:sldId id="276" r:id="rId7"/>
    <p:sldId id="278" r:id="rId8"/>
    <p:sldId id="268" r:id="rId9"/>
    <p:sldId id="259" r:id="rId10"/>
    <p:sldId id="260" r:id="rId11"/>
    <p:sldId id="261" r:id="rId12"/>
    <p:sldId id="262" r:id="rId13"/>
    <p:sldId id="263" r:id="rId14"/>
    <p:sldId id="264" r:id="rId15"/>
    <p:sldId id="277" r:id="rId16"/>
    <p:sldId id="266" r:id="rId17"/>
    <p:sldId id="267" r:id="rId18"/>
    <p:sldId id="269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40"/>
  </p:normalViewPr>
  <p:slideViewPr>
    <p:cSldViewPr>
      <p:cViewPr varScale="1">
        <p:scale>
          <a:sx n="111" d="100"/>
          <a:sy n="111" d="100"/>
        </p:scale>
        <p:origin x="1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36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3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27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335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41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869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357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921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8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37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162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3A4CF232-3F1A-1246-9F2A-25579209A387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8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Translations and Rotations 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Calculating the Rotation matrix</a:t>
            </a:r>
          </a:p>
        </p:txBody>
      </p:sp>
      <p:graphicFrame>
        <p:nvGraphicFramePr>
          <p:cNvPr id="193539" name="Object 2"/>
          <p:cNvGraphicFramePr>
            <a:graphicFrameLocks noChangeAspect="1"/>
          </p:cNvGraphicFramePr>
          <p:nvPr/>
        </p:nvGraphicFramePr>
        <p:xfrm>
          <a:off x="304800" y="1752600"/>
          <a:ext cx="3505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05200" imgH="469900" progId="Equation.3">
                  <p:embed/>
                </p:oleObj>
              </mc:Choice>
              <mc:Fallback>
                <p:oleObj name="Equation" r:id="rId2" imgW="3505200" imgH="469900" progId="Equation.3">
                  <p:embed/>
                  <p:pic>
                    <p:nvPicPr>
                      <p:cNvPr id="1935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35052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0" name="Object 3"/>
          <p:cNvGraphicFramePr>
            <a:graphicFrameLocks noChangeAspect="1"/>
          </p:cNvGraphicFramePr>
          <p:nvPr/>
        </p:nvGraphicFramePr>
        <p:xfrm>
          <a:off x="304800" y="2438400"/>
          <a:ext cx="6629400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45400" imgH="2019300" progId="Equation.3">
                  <p:embed/>
                </p:oleObj>
              </mc:Choice>
              <mc:Fallback>
                <p:oleObj name="Equation" r:id="rId4" imgW="7645400" imgH="2019300" progId="Equation.3">
                  <p:embed/>
                  <p:pic>
                    <p:nvPicPr>
                      <p:cNvPr id="19354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6629400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1" name="Object 4"/>
          <p:cNvGraphicFramePr>
            <a:graphicFrameLocks noChangeAspect="1"/>
          </p:cNvGraphicFramePr>
          <p:nvPr/>
        </p:nvGraphicFramePr>
        <p:xfrm>
          <a:off x="381000" y="4495800"/>
          <a:ext cx="8534400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44200" imgH="2019300" progId="Equation.3">
                  <p:embed/>
                </p:oleObj>
              </mc:Choice>
              <mc:Fallback>
                <p:oleObj name="Equation" r:id="rId6" imgW="10744200" imgH="2019300" progId="Equation.3">
                  <p:embed/>
                  <p:pic>
                    <p:nvPicPr>
                      <p:cNvPr id="19354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8534400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General Rotation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78120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Can generate any rotation with a combination of RxRyRz = 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Calculating the angles can be tricky.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517525" y="2632075"/>
            <a:ext cx="67024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Rotation about an arbitrary axis through the origin: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Use rotations to align the axis with the Z axis.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Rotate about the Z axis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Undo the rotations from (1).</a:t>
            </a:r>
          </a:p>
        </p:txBody>
      </p:sp>
      <p:graphicFrame>
        <p:nvGraphicFramePr>
          <p:cNvPr id="194565" name="Object 2"/>
          <p:cNvGraphicFramePr>
            <a:graphicFrameLocks noChangeAspect="1"/>
          </p:cNvGraphicFramePr>
          <p:nvPr/>
        </p:nvGraphicFramePr>
        <p:xfrm>
          <a:off x="1219200" y="4724400"/>
          <a:ext cx="5678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76900" imgH="469900" progId="Equation.3">
                  <p:embed/>
                </p:oleObj>
              </mc:Choice>
              <mc:Fallback>
                <p:oleObj name="Equation" r:id="rId2" imgW="5676900" imgH="469900" progId="Equation.3">
                  <p:embed/>
                  <p:pic>
                    <p:nvPicPr>
                      <p:cNvPr id="19456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5678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Defining the Rotation Axis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403225" y="1973263"/>
            <a:ext cx="8054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1.  Define rotation axis as a vector of length 1 (a unit vector) with x, y and z components: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x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y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z</a:t>
            </a:r>
            <a:endParaRPr lang="en-US" altLang="x-none" sz="2400">
              <a:latin typeface="Times New Roman" charset="0"/>
            </a:endParaRPr>
          </a:p>
        </p:txBody>
      </p:sp>
      <p:graphicFrame>
        <p:nvGraphicFramePr>
          <p:cNvPr id="195588" name="Object 2"/>
          <p:cNvGraphicFramePr>
            <a:graphicFrameLocks noChangeAspect="1"/>
          </p:cNvGraphicFramePr>
          <p:nvPr/>
        </p:nvGraphicFramePr>
        <p:xfrm>
          <a:off x="1066800" y="2971800"/>
          <a:ext cx="10795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500" imgH="1485900" progId="Equation.3">
                  <p:embed/>
                </p:oleObj>
              </mc:Choice>
              <mc:Fallback>
                <p:oleObj name="Equation" r:id="rId2" imgW="1079500" imgH="1485900" progId="Equation.3">
                  <p:embed/>
                  <p:pic>
                    <p:nvPicPr>
                      <p:cNvPr id="19558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10795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9" name="Object 3"/>
          <p:cNvGraphicFramePr>
            <a:graphicFrameLocks noChangeAspect="1"/>
          </p:cNvGraphicFramePr>
          <p:nvPr/>
        </p:nvGraphicFramePr>
        <p:xfrm>
          <a:off x="3581400" y="3429000"/>
          <a:ext cx="2540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40000" imgH="495300" progId="Equation.3">
                  <p:embed/>
                </p:oleObj>
              </mc:Choice>
              <mc:Fallback>
                <p:oleObj name="Equation" r:id="rId4" imgW="2540000" imgH="495300" progId="Equation.3">
                  <p:embed/>
                  <p:pic>
                    <p:nvPicPr>
                      <p:cNvPr id="19558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29000"/>
                        <a:ext cx="2540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3581400" y="5029200"/>
            <a:ext cx="1143000" cy="990600"/>
          </a:xfrm>
          <a:prstGeom prst="cube">
            <a:avLst>
              <a:gd name="adj" fmla="val 2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H="1">
            <a:off x="3810000" y="5791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3810000" y="4419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3048000" y="5791200"/>
            <a:ext cx="762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V="1">
            <a:off x="3810000" y="52578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>
            <a:off x="3810000" y="4953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3505200" y="5257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H="1">
            <a:off x="3505200" y="49530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4038600" y="4495800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x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3103563" y="5410200"/>
            <a:ext cx="477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y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3267075" y="4724400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z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4100513" y="53340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95602" name="Text Box 18"/>
          <p:cNvSpPr txBox="1">
            <a:spLocks noChangeArrowheads="1"/>
          </p:cNvSpPr>
          <p:nvPr/>
        </p:nvSpPr>
        <p:spPr bwMode="auto">
          <a:xfrm>
            <a:off x="2422525" y="3394075"/>
            <a:ext cx="92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0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Calculating </a:t>
            </a:r>
            <a:r>
              <a:rPr lang="en-US" altLang="x-none">
                <a:latin typeface="Symbol" charset="2"/>
              </a:rPr>
              <a:t>q</a:t>
            </a:r>
            <a:r>
              <a:rPr lang="en-US" altLang="x-none" baseline="-25000"/>
              <a:t>x</a:t>
            </a:r>
          </a:p>
        </p:txBody>
      </p:sp>
      <p:sp>
        <p:nvSpPr>
          <p:cNvPr id="11266" name="AutoShape 3"/>
          <p:cNvSpPr>
            <a:spLocks noChangeArrowheads="1"/>
          </p:cNvSpPr>
          <p:nvPr/>
        </p:nvSpPr>
        <p:spPr bwMode="auto">
          <a:xfrm>
            <a:off x="1981200" y="2667000"/>
            <a:ext cx="1143000" cy="990600"/>
          </a:xfrm>
          <a:prstGeom prst="cube">
            <a:avLst>
              <a:gd name="adj" fmla="val 2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 flipH="1">
            <a:off x="2209800" y="3429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2209800" y="2057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H="1">
            <a:off x="1447800" y="3429000"/>
            <a:ext cx="762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2209800" y="28956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>
            <a:off x="1905000" y="2895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H="1">
            <a:off x="1905000" y="25908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503363" y="3048000"/>
            <a:ext cx="477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y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1666875" y="2362200"/>
            <a:ext cx="46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z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2500313" y="2971800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 flipH="1" flipV="1">
            <a:off x="1981200" y="2895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2012950" y="28956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d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1447800" y="3886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3429000" y="3352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2133600" y="175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11281" name="Arc 22"/>
          <p:cNvSpPr>
            <a:spLocks/>
          </p:cNvSpPr>
          <p:nvPr/>
        </p:nvSpPr>
        <p:spPr bwMode="auto">
          <a:xfrm flipH="1">
            <a:off x="2057400" y="33528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41635310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1905000" y="3200400"/>
            <a:ext cx="276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400">
                <a:latin typeface="Symbol" charset="2"/>
              </a:rPr>
              <a:t>q</a:t>
            </a:r>
            <a:endParaRPr lang="en-US" altLang="x-none" sz="1400">
              <a:latin typeface="Times New Roman" charset="0"/>
            </a:endParaRPr>
          </a:p>
        </p:txBody>
      </p:sp>
      <p:sp>
        <p:nvSpPr>
          <p:cNvPr id="196632" name="Text Box 24"/>
          <p:cNvSpPr txBox="1">
            <a:spLocks noChangeArrowheads="1"/>
          </p:cNvSpPr>
          <p:nvPr/>
        </p:nvSpPr>
        <p:spPr bwMode="auto">
          <a:xfrm>
            <a:off x="4327525" y="1717675"/>
            <a:ext cx="4359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Project vector v to the y-z plane.  (Draw line from tip of v perpendicular to y-z plane).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 baseline="-25000">
                <a:latin typeface="Times New Roman" charset="0"/>
              </a:rPr>
              <a:t>x</a:t>
            </a:r>
            <a:r>
              <a:rPr lang="en-US" altLang="x-none" sz="2400">
                <a:latin typeface="Times New Roman" charset="0"/>
              </a:rPr>
              <a:t> is the angle of this projection from the z axis.</a:t>
            </a:r>
          </a:p>
        </p:txBody>
      </p:sp>
      <p:graphicFrame>
        <p:nvGraphicFramePr>
          <p:cNvPr id="196633" name="Object 2"/>
          <p:cNvGraphicFramePr>
            <a:graphicFrameLocks noChangeAspect="1"/>
          </p:cNvGraphicFramePr>
          <p:nvPr/>
        </p:nvGraphicFramePr>
        <p:xfrm>
          <a:off x="1295400" y="4343400"/>
          <a:ext cx="14478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700" imgH="825500" progId="Equation.3">
                  <p:embed/>
                </p:oleObj>
              </mc:Choice>
              <mc:Fallback>
                <p:oleObj name="Equation" r:id="rId2" imgW="1536700" imgH="825500" progId="Equation.3">
                  <p:embed/>
                  <p:pic>
                    <p:nvPicPr>
                      <p:cNvPr id="1966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14478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4" name="Object 3"/>
          <p:cNvGraphicFramePr>
            <a:graphicFrameLocks noChangeAspect="1"/>
          </p:cNvGraphicFramePr>
          <p:nvPr/>
        </p:nvGraphicFramePr>
        <p:xfrm>
          <a:off x="4191000" y="4533900"/>
          <a:ext cx="18065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17700" imgH="495300" progId="Equation.3">
                  <p:embed/>
                </p:oleObj>
              </mc:Choice>
              <mc:Fallback>
                <p:oleObj name="Equation" r:id="rId4" imgW="1917700" imgH="495300" progId="Equation.3">
                  <p:embed/>
                  <p:pic>
                    <p:nvPicPr>
                      <p:cNvPr id="19663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33900"/>
                        <a:ext cx="18065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35" name="Text Box 27"/>
          <p:cNvSpPr txBox="1">
            <a:spLocks noChangeArrowheads="1"/>
          </p:cNvSpPr>
          <p:nvPr/>
        </p:nvSpPr>
        <p:spPr bwMode="auto">
          <a:xfrm>
            <a:off x="3184525" y="4537075"/>
            <a:ext cx="92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where</a:t>
            </a:r>
          </a:p>
        </p:txBody>
      </p:sp>
      <p:graphicFrame>
        <p:nvGraphicFramePr>
          <p:cNvPr id="196636" name="Object 4"/>
          <p:cNvGraphicFramePr>
            <a:graphicFrameLocks noChangeAspect="1"/>
          </p:cNvGraphicFramePr>
          <p:nvPr/>
        </p:nvGraphicFramePr>
        <p:xfrm>
          <a:off x="1219200" y="5257800"/>
          <a:ext cx="14716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100" imgH="800100" progId="Equation.3">
                  <p:embed/>
                </p:oleObj>
              </mc:Choice>
              <mc:Fallback>
                <p:oleObj name="Equation" r:id="rId6" imgW="1562100" imgH="800100" progId="Equation.3">
                  <p:embed/>
                  <p:pic>
                    <p:nvPicPr>
                      <p:cNvPr id="196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147161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32" grpId="0" build="p" autoUpdateAnimBg="0"/>
      <p:bldP spid="1966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Rotating about X axis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3400" y="2971800"/>
          <a:ext cx="48006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54300" imgH="1028700" progId="Equation.3">
                  <p:embed/>
                </p:oleObj>
              </mc:Choice>
              <mc:Fallback>
                <p:oleObj name="Equation" r:id="rId2" imgW="2654300" imgH="1028700" progId="Equation.3">
                  <p:embed/>
                  <p:pic>
                    <p:nvPicPr>
                      <p:cNvPr id="122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4800600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Calculating </a:t>
            </a:r>
            <a:r>
              <a:rPr lang="en-US" altLang="x-none">
                <a:latin typeface="Symbol" charset="2"/>
              </a:rPr>
              <a:t>q</a:t>
            </a:r>
            <a:r>
              <a:rPr lang="en-US" altLang="x-none" baseline="-25000"/>
              <a:t>y</a:t>
            </a:r>
            <a:endParaRPr lang="en-US" altLang="x-none"/>
          </a:p>
        </p:txBody>
      </p:sp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7750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When rotating about the X axis, the x component stays the same, but the y and z components change.</a:t>
            </a: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 flipH="1">
            <a:off x="1905000" y="419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1905000" y="2819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 flipH="1">
            <a:off x="1143000" y="4191000"/>
            <a:ext cx="762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1371600" y="41148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</a:t>
            </a:r>
            <a:endParaRPr lang="en-US" altLang="x-none" sz="2400" baseline="-25000">
              <a:latin typeface="Times New Roman" charset="0"/>
            </a:endParaRP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2362200" y="3733800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x</a:t>
            </a:r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1143000" y="4648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3321" name="Text Box 17"/>
          <p:cNvSpPr txBox="1">
            <a:spLocks noChangeArrowheads="1"/>
          </p:cNvSpPr>
          <p:nvPr/>
        </p:nvSpPr>
        <p:spPr bwMode="auto">
          <a:xfrm>
            <a:off x="31242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1828800" y="2514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13323" name="Line 21"/>
          <p:cNvSpPr>
            <a:spLocks noChangeShapeType="1"/>
          </p:cNvSpPr>
          <p:nvPr/>
        </p:nvSpPr>
        <p:spPr bwMode="auto">
          <a:xfrm>
            <a:off x="1905000" y="4191000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23"/>
          <p:cNvSpPr>
            <a:spLocks noChangeShapeType="1"/>
          </p:cNvSpPr>
          <p:nvPr/>
        </p:nvSpPr>
        <p:spPr bwMode="auto">
          <a:xfrm flipV="1">
            <a:off x="2362200" y="41910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24"/>
          <p:cNvSpPr>
            <a:spLocks noChangeShapeType="1"/>
          </p:cNvSpPr>
          <p:nvPr/>
        </p:nvSpPr>
        <p:spPr bwMode="auto">
          <a:xfrm flipH="1">
            <a:off x="1219200" y="4800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25"/>
          <p:cNvSpPr txBox="1">
            <a:spLocks noChangeArrowheads="1"/>
          </p:cNvSpPr>
          <p:nvPr/>
        </p:nvSpPr>
        <p:spPr bwMode="auto">
          <a:xfrm>
            <a:off x="210185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</a:t>
            </a:r>
            <a:endParaRPr lang="en-US" altLang="x-none" sz="2400" baseline="-25000">
              <a:latin typeface="Times New Roman" charset="0"/>
            </a:endParaRPr>
          </a:p>
        </p:txBody>
      </p:sp>
      <p:sp>
        <p:nvSpPr>
          <p:cNvPr id="13327" name="Arc 26"/>
          <p:cNvSpPr>
            <a:spLocks/>
          </p:cNvSpPr>
          <p:nvPr/>
        </p:nvSpPr>
        <p:spPr bwMode="auto">
          <a:xfrm flipV="1">
            <a:off x="1676400" y="4343400"/>
            <a:ext cx="304800" cy="76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41635310 h 21600"/>
              <a:gd name="T4" fmla="*/ 0 w 21600"/>
              <a:gd name="T5" fmla="*/ 4163531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Text Box 27"/>
          <p:cNvSpPr txBox="1">
            <a:spLocks noChangeArrowheads="1"/>
          </p:cNvSpPr>
          <p:nvPr/>
        </p:nvSpPr>
        <p:spPr bwMode="auto">
          <a:xfrm>
            <a:off x="1689100" y="4419600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 baseline="-25000">
                <a:latin typeface="Times New Roman" charset="0"/>
              </a:rPr>
              <a:t>y</a:t>
            </a:r>
          </a:p>
        </p:txBody>
      </p:sp>
      <p:graphicFrame>
        <p:nvGraphicFramePr>
          <p:cNvPr id="198684" name="Object 2"/>
          <p:cNvGraphicFramePr>
            <a:graphicFrameLocks noChangeAspect="1"/>
          </p:cNvGraphicFramePr>
          <p:nvPr/>
        </p:nvGraphicFramePr>
        <p:xfrm>
          <a:off x="4114800" y="3352800"/>
          <a:ext cx="3835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400" imgH="495300" progId="Equation.3">
                  <p:embed/>
                </p:oleObj>
              </mc:Choice>
              <mc:Fallback>
                <p:oleObj name="Equation" r:id="rId2" imgW="3835400" imgH="495300" progId="Equation.3">
                  <p:embed/>
                  <p:pic>
                    <p:nvPicPr>
                      <p:cNvPr id="19868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52800"/>
                        <a:ext cx="3835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85" name="Text Box 29"/>
          <p:cNvSpPr txBox="1">
            <a:spLocks noChangeArrowheads="1"/>
          </p:cNvSpPr>
          <p:nvPr/>
        </p:nvSpPr>
        <p:spPr bwMode="auto">
          <a:xfrm>
            <a:off x="3962400" y="4114800"/>
            <a:ext cx="14176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cos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 baseline="-25000">
                <a:latin typeface="Times New Roman" charset="0"/>
              </a:rPr>
              <a:t>y</a:t>
            </a:r>
            <a:r>
              <a:rPr lang="en-US" altLang="x-none" sz="2400">
                <a:latin typeface="Times New Roman" charset="0"/>
              </a:rPr>
              <a:t> = 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sin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 baseline="-25000">
                <a:latin typeface="Times New Roman" charset="0"/>
              </a:rPr>
              <a:t>y</a:t>
            </a:r>
            <a:r>
              <a:rPr lang="en-US" altLang="x-none" sz="2400">
                <a:latin typeface="Times New Roman" charset="0"/>
              </a:rPr>
              <a:t> 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x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98686" name="Text Box 30"/>
          <p:cNvSpPr txBox="1">
            <a:spLocks noChangeArrowheads="1"/>
          </p:cNvSpPr>
          <p:nvPr/>
        </p:nvSpPr>
        <p:spPr bwMode="auto">
          <a:xfrm>
            <a:off x="593725" y="5451475"/>
            <a:ext cx="771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Note: The rotation is clockwise, so the angle will be negative.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85" grpId="0" build="p" autoUpdateAnimBg="0"/>
      <p:bldP spid="19868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Rotation Matrix for Ry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09600" y="2819400"/>
          <a:ext cx="464820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17800" imgH="1028700" progId="Equation.3">
                  <p:embed/>
                </p:oleObj>
              </mc:Choice>
              <mc:Fallback>
                <p:oleObj name="Equation" r:id="rId2" imgW="2717800" imgH="1028700" progId="Equation.3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4648200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full rotation</a:t>
            </a:r>
          </a:p>
        </p:txBody>
      </p:sp>
      <p:graphicFrame>
        <p:nvGraphicFramePr>
          <p:cNvPr id="200707" name="Object 2"/>
          <p:cNvGraphicFramePr>
            <a:graphicFrameLocks noChangeAspect="1"/>
          </p:cNvGraphicFramePr>
          <p:nvPr/>
        </p:nvGraphicFramePr>
        <p:xfrm>
          <a:off x="1524000" y="2286000"/>
          <a:ext cx="5678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76900" imgH="469900" progId="Equation.3">
                  <p:embed/>
                </p:oleObj>
              </mc:Choice>
              <mc:Fallback>
                <p:oleObj name="Equation" r:id="rId2" imgW="5676900" imgH="469900" progId="Equation.3">
                  <p:embed/>
                  <p:pic>
                    <p:nvPicPr>
                      <p:cNvPr id="20070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5678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569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Rotation about an arbitrary axis: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685800" y="32004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Rotation about a fixed point, p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, parallel to an arbitrary axis:</a:t>
            </a:r>
          </a:p>
        </p:txBody>
      </p:sp>
      <p:graphicFrame>
        <p:nvGraphicFramePr>
          <p:cNvPr id="200710" name="Object 3"/>
          <p:cNvGraphicFramePr>
            <a:graphicFrameLocks noChangeAspect="1"/>
          </p:cNvGraphicFramePr>
          <p:nvPr/>
        </p:nvGraphicFramePr>
        <p:xfrm>
          <a:off x="838200" y="4038600"/>
          <a:ext cx="75326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531100" imgH="469900" progId="Equation.3">
                  <p:embed/>
                </p:oleObj>
              </mc:Choice>
              <mc:Fallback>
                <p:oleObj name="Equation" r:id="rId4" imgW="7531100" imgH="469900" progId="Equation.3">
                  <p:embed/>
                  <p:pic>
                    <p:nvPicPr>
                      <p:cNvPr id="2007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38600"/>
                        <a:ext cx="75326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Shear</a:t>
            </a: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676400" y="1905000"/>
            <a:ext cx="9906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4114800" y="1905000"/>
            <a:ext cx="1371600" cy="838200"/>
          </a:xfrm>
          <a:prstGeom prst="parallelogram">
            <a:avLst>
              <a:gd name="adj" fmla="val 4090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1524000" y="2743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 flipV="1">
            <a:off x="15240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>
            <a:off x="3962400" y="2743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 flipV="1">
            <a:off x="39624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rc 12"/>
          <p:cNvSpPr>
            <a:spLocks/>
          </p:cNvSpPr>
          <p:nvPr/>
        </p:nvSpPr>
        <p:spPr bwMode="auto">
          <a:xfrm>
            <a:off x="4191000" y="25908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4267200" y="2422525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>
            <a:off x="3200400" y="2209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5"/>
          <p:cNvSpPr txBox="1">
            <a:spLocks noChangeArrowheads="1"/>
          </p:cNvSpPr>
          <p:nvPr/>
        </p:nvSpPr>
        <p:spPr bwMode="auto">
          <a:xfrm>
            <a:off x="2819400" y="2743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1143000" y="144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16397" name="Text Box 17"/>
          <p:cNvSpPr txBox="1">
            <a:spLocks noChangeArrowheads="1"/>
          </p:cNvSpPr>
          <p:nvPr/>
        </p:nvSpPr>
        <p:spPr bwMode="auto">
          <a:xfrm>
            <a:off x="5410200" y="2743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16398" name="Text Box 18"/>
          <p:cNvSpPr txBox="1">
            <a:spLocks noChangeArrowheads="1"/>
          </p:cNvSpPr>
          <p:nvPr/>
        </p:nvSpPr>
        <p:spPr bwMode="auto">
          <a:xfrm>
            <a:off x="3657600" y="144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16399" name="Text Box 19"/>
          <p:cNvSpPr txBox="1">
            <a:spLocks noChangeArrowheads="1"/>
          </p:cNvSpPr>
          <p:nvPr/>
        </p:nvSpPr>
        <p:spPr bwMode="auto">
          <a:xfrm>
            <a:off x="1524000" y="1524000"/>
            <a:ext cx="739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(x, y)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400" name="Text Box 20"/>
          <p:cNvSpPr txBox="1">
            <a:spLocks noChangeArrowheads="1"/>
          </p:cNvSpPr>
          <p:nvPr/>
        </p:nvSpPr>
        <p:spPr bwMode="auto">
          <a:xfrm>
            <a:off x="4343400" y="1524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(x', y')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91509" name="Text Box 21"/>
          <p:cNvSpPr txBox="1">
            <a:spLocks noChangeArrowheads="1"/>
          </p:cNvSpPr>
          <p:nvPr/>
        </p:nvSpPr>
        <p:spPr bwMode="auto">
          <a:xfrm>
            <a:off x="990600" y="3048000"/>
            <a:ext cx="26400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Equations: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x' = x+ycot</a:t>
            </a:r>
            <a:r>
              <a:rPr lang="en-US" altLang="x-none" sz="2400">
                <a:latin typeface="Symbol" charset="2"/>
              </a:rPr>
              <a:t>q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y' = 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z' = z</a:t>
            </a:r>
          </a:p>
        </p:txBody>
      </p:sp>
      <p:sp>
        <p:nvSpPr>
          <p:cNvPr id="191510" name="Text Box 22"/>
          <p:cNvSpPr txBox="1">
            <a:spLocks noChangeArrowheads="1"/>
          </p:cNvSpPr>
          <p:nvPr/>
        </p:nvSpPr>
        <p:spPr bwMode="auto">
          <a:xfrm>
            <a:off x="1112838" y="46482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Matrix:</a:t>
            </a:r>
          </a:p>
        </p:txBody>
      </p:sp>
      <p:graphicFrame>
        <p:nvGraphicFramePr>
          <p:cNvPr id="191511" name="Object 2"/>
          <p:cNvGraphicFramePr>
            <a:graphicFrameLocks noChangeAspect="1"/>
          </p:cNvGraphicFramePr>
          <p:nvPr/>
        </p:nvGraphicFramePr>
        <p:xfrm>
          <a:off x="1600200" y="5334000"/>
          <a:ext cx="11493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5000" imgH="215900" progId="Equation.3">
                  <p:embed/>
                </p:oleObj>
              </mc:Choice>
              <mc:Fallback>
                <p:oleObj name="Equation" r:id="rId2" imgW="635000" imgH="215900" progId="Equation.3">
                  <p:embed/>
                  <p:pic>
                    <p:nvPicPr>
                      <p:cNvPr id="1915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34000"/>
                        <a:ext cx="11493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3"/>
          <p:cNvGraphicFramePr>
            <a:graphicFrameLocks noChangeAspect="1"/>
          </p:cNvGraphicFramePr>
          <p:nvPr/>
        </p:nvGraphicFramePr>
        <p:xfrm>
          <a:off x="3200400" y="4876800"/>
          <a:ext cx="198120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300" imgH="1028700" progId="Equation.3">
                  <p:embed/>
                </p:oleObj>
              </mc:Choice>
              <mc:Fallback>
                <p:oleObj name="Equation" r:id="rId4" imgW="1257300" imgH="1028700" progId="Equation.3">
                  <p:embed/>
                  <p:pic>
                    <p:nvPicPr>
                      <p:cNvPr id="1640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76800"/>
                        <a:ext cx="1981200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9" grpId="0" build="p" autoUpdateAnimBg="0"/>
      <p:bldP spid="1915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Concatenation of Transformations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5215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you want to: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Scale an object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Rotate the object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Translate the object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838200" y="3657600"/>
            <a:ext cx="111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SP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212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RP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RSP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838200" y="4572000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= TP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TRSP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09600" y="3276600"/>
            <a:ext cx="672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each vertex, we apply a series of transformations:</a:t>
            </a: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574675" y="5070475"/>
            <a:ext cx="6664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efficiency, we create a new matrix, M = TRS.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Each new point can be computed directly as P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= MP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593725" y="5984875"/>
            <a:ext cx="800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Note: Matrix multiplication is not commutative.  Order Matters!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build="p" bldLvl="2" autoUpdateAnimBg="0"/>
      <p:bldP spid="180229" grpId="0" autoUpdateAnimBg="0"/>
      <p:bldP spid="180230" grpId="0" autoUpdateAnimBg="0"/>
      <p:bldP spid="180231" grpId="0" autoUpdateAnimBg="0"/>
      <p:bldP spid="180232" grpId="0" autoUpdateAnimBg="0"/>
      <p:bldP spid="180233" grpId="0" build="p" bldLvl="2" autoUpdateAnimBg="0"/>
      <p:bldP spid="1802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Transformations in WebGL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6868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1371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Ways to perform transformations:</a:t>
            </a:r>
          </a:p>
          <a:p>
            <a:pPr lvl="1">
              <a:buFont typeface="Times" charset="0"/>
              <a:buAutoNum type="alphaUcPeriod"/>
            </a:pPr>
            <a:r>
              <a:rPr lang="en-US" altLang="x-none"/>
              <a:t>Create your own </a:t>
            </a:r>
            <a:r>
              <a:rPr lang="en-US" altLang="en-US"/>
              <a:t>“</a:t>
            </a:r>
            <a:r>
              <a:rPr lang="en-US" altLang="x-none"/>
              <a:t>current transformation matrix</a:t>
            </a:r>
            <a:r>
              <a:rPr lang="en-US" altLang="en-US"/>
              <a:t>”</a:t>
            </a:r>
            <a:r>
              <a:rPr lang="en-US" altLang="x-none"/>
              <a:t> (ctm):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Compute transformation in advance.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Enter matrix into an array (in column major order).</a:t>
            </a:r>
          </a:p>
          <a:p>
            <a:pPr lvl="4"/>
            <a:r>
              <a:rPr lang="en-US" altLang="x-none"/>
              <a:t>			OR</a:t>
            </a:r>
          </a:p>
          <a:p>
            <a:pPr lvl="1">
              <a:buFont typeface="Times" charset="0"/>
              <a:buAutoNum type="alphaUcPeriod" startAt="2"/>
            </a:pPr>
            <a:r>
              <a:rPr lang="en-US" altLang="x-none"/>
              <a:t>Use the transformation functions provided in MV.js</a:t>
            </a:r>
          </a:p>
          <a:p>
            <a:pPr lvl="2"/>
            <a:r>
              <a:rPr lang="en-US" altLang="x-none"/>
              <a:t>1.  Multiply the ctm by each transformation matrix in reverse order.</a:t>
            </a:r>
          </a:p>
          <a:p>
            <a:pPr lvl="1">
              <a:buFont typeface="Times" charset="0"/>
              <a:buAutoNum type="alphaUcPeriod" startAt="2"/>
            </a:pPr>
            <a:endParaRPr lang="en-US" altLang="x-none"/>
          </a:p>
          <a:p>
            <a:pPr lvl="1">
              <a:buFont typeface="Times" charset="0"/>
              <a:buAutoNum type="alphaUcPeriod" startAt="2"/>
            </a:pPr>
            <a:r>
              <a:rPr lang="en-US" altLang="x-none"/>
              <a:t>In both cases A and B, next: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Pass the ctm to the vertex shader.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Draw object.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In the vertex shader, multiply each vertex by the ctm.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Using MV.js functions for transformation matrices</a:t>
            </a:r>
          </a:p>
        </p:txBody>
      </p:sp>
      <p:sp>
        <p:nvSpPr>
          <p:cNvPr id="187395" name="Text Box 3"/>
          <p:cNvSpPr txBox="1">
            <a:spLocks noChangeArrowheads="1"/>
          </p:cNvSpPr>
          <p:nvPr/>
        </p:nvSpPr>
        <p:spPr bwMode="auto">
          <a:xfrm>
            <a:off x="701675" y="1870075"/>
            <a:ext cx="630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Create a matrix to translate by vector (dx, dy, dz):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1158875" y="2327275"/>
            <a:ext cx="2814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translate(dx, dy, dz);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834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Create a matrix to rotate by angle about axis given by (vx, vy, vz):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1143000" y="3276600"/>
            <a:ext cx="3189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rotate(angle, vx, vy, vz);</a:t>
            </a: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685800" y="3810000"/>
            <a:ext cx="699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Create a matrix to scale by factors given by (sx, sy, sz):</a:t>
            </a: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1143000" y="4267200"/>
            <a:ext cx="2420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scalem(sx, sy, sz);</a:t>
            </a:r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822325" y="4994275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Here's the tricky part:</a:t>
            </a: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838200" y="5486400"/>
            <a:ext cx="7543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You should call the functions and multiply them with the ctm in the reverse order from the order in which you want to perform the transformations!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utoUpdateAnimBg="0"/>
      <p:bldP spid="187396" grpId="0" autoUpdateAnimBg="0"/>
      <p:bldP spid="187397" grpId="0" autoUpdateAnimBg="0"/>
      <p:bldP spid="187398" grpId="0" autoUpdateAnimBg="0"/>
      <p:bldP spid="187399" grpId="0" autoUpdateAnimBg="0"/>
      <p:bldP spid="187400" grpId="0" autoUpdateAnimBg="0"/>
      <p:bldP spid="187401" grpId="0" autoUpdateAnimBg="0"/>
      <p:bldP spid="1874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Order of transformations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9925" y="1641475"/>
            <a:ext cx="8093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you want to perform transformations in the following order:	1. Scale	2. Rotate	3. Translate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5910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Recall concatenation of matrix multiplications: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P' = TRSP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685800" y="32004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As we create each new transformation matrix and multiply with the ctm we need to do so in the correct order to create the final matrix, M = TRS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685800" y="44196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example, start with the identity matrix (I):</a:t>
            </a: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7162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Multiply by translate()		M = I*T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Multiply by rotate()		M = I*T*R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Multiply by scale()		M = I*T*R*S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Draw P				P' = MP = TRSP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  <p:bldP spid="188421" grpId="0" autoUpdateAnimBg="0"/>
      <p:bldP spid="188422" grpId="0" autoUpdateAnimBg="0"/>
      <p:bldP spid="1884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Code</a:t>
            </a: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0" y="1506538"/>
            <a:ext cx="8899525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>
                <a:latin typeface="Times" charset="0"/>
              </a:rPr>
              <a:t> </a:t>
            </a:r>
            <a:r>
              <a:rPr lang="en-US" dirty="0" err="1">
                <a:latin typeface="+mn-lt"/>
              </a:rPr>
              <a:t>var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 = [ ];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 = translate(0.0, 0.2, 0.0);	                      //second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mult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scalem</a:t>
            </a:r>
            <a:r>
              <a:rPr lang="en-US" dirty="0">
                <a:latin typeface="+mn-lt"/>
              </a:rPr>
              <a:t>(2.0, 2.0, 1.0));	//first</a:t>
            </a:r>
          </a:p>
          <a:p>
            <a:pPr>
              <a:defRPr/>
            </a:pPr>
            <a:r>
              <a:rPr lang="en-US" dirty="0">
                <a:latin typeface="+mn-lt"/>
              </a:rPr>
              <a:t>gl.uniformMatrix4fv(</a:t>
            </a:r>
            <a:r>
              <a:rPr lang="en-US" dirty="0" err="1">
                <a:latin typeface="+mn-lt"/>
              </a:rPr>
              <a:t>modelView</a:t>
            </a:r>
            <a:r>
              <a:rPr lang="en-US" dirty="0">
                <a:latin typeface="+mn-lt"/>
              </a:rPr>
              <a:t>, false, flatten(</a:t>
            </a: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) );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gl.drawArrays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gl.LINE_LOOP</a:t>
            </a:r>
            <a:r>
              <a:rPr lang="en-US" dirty="0">
                <a:latin typeface="+mn-lt"/>
              </a:rPr>
              <a:t>, 0, 3);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scalem</a:t>
            </a:r>
            <a:r>
              <a:rPr lang="en-US" dirty="0">
                <a:latin typeface="+mn-lt"/>
              </a:rPr>
              <a:t>(2.0, 2.0, 1.0);		                        //last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mult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, </a:t>
            </a:r>
          </a:p>
          <a:p>
            <a:pPr>
              <a:defRPr/>
            </a:pPr>
            <a:r>
              <a:rPr lang="en-US" dirty="0">
                <a:latin typeface="+mn-lt"/>
              </a:rPr>
              <a:t>                        translate(-0.1*</a:t>
            </a:r>
            <a:r>
              <a:rPr lang="en-US" dirty="0" err="1">
                <a:latin typeface="+mn-lt"/>
              </a:rPr>
              <a:t>Math.sqrt</a:t>
            </a:r>
            <a:r>
              <a:rPr lang="en-US" dirty="0">
                <a:latin typeface="+mn-lt"/>
              </a:rPr>
              <a:t>(3.0), 0.0, 0.0));  //third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mult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, rotate(-90.0, 0.0, 0.0, 1.0));  //second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 = </a:t>
            </a:r>
            <a:r>
              <a:rPr lang="en-US" dirty="0" err="1">
                <a:latin typeface="+mn-lt"/>
              </a:rPr>
              <a:t>mult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scalem</a:t>
            </a:r>
            <a:r>
              <a:rPr lang="en-US" dirty="0">
                <a:latin typeface="+mn-lt"/>
              </a:rPr>
              <a:t>(1.0, 2.0, 1.0));	  //first</a:t>
            </a:r>
          </a:p>
          <a:p>
            <a:pPr>
              <a:defRPr/>
            </a:pPr>
            <a:r>
              <a:rPr lang="en-US" dirty="0">
                <a:latin typeface="+mn-lt"/>
              </a:rPr>
              <a:t>gl.uniformMatrix4fv(</a:t>
            </a:r>
            <a:r>
              <a:rPr lang="en-US" dirty="0" err="1">
                <a:latin typeface="+mn-lt"/>
              </a:rPr>
              <a:t>modelView</a:t>
            </a:r>
            <a:r>
              <a:rPr lang="en-US" dirty="0">
                <a:latin typeface="+mn-lt"/>
              </a:rPr>
              <a:t>, false, flatten(</a:t>
            </a:r>
            <a:r>
              <a:rPr lang="en-US" dirty="0" err="1">
                <a:latin typeface="+mn-lt"/>
              </a:rPr>
              <a:t>mvMatrix</a:t>
            </a:r>
            <a:r>
              <a:rPr lang="en-US" dirty="0">
                <a:latin typeface="+mn-lt"/>
              </a:rPr>
              <a:t>) );</a:t>
            </a:r>
          </a:p>
          <a:p>
            <a:pPr>
              <a:defRPr/>
            </a:pPr>
            <a:r>
              <a:rPr lang="en-US" dirty="0" err="1">
                <a:latin typeface="+mn-lt"/>
              </a:rPr>
              <a:t>gl.drawArrays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gl.LINE_LOOP</a:t>
            </a:r>
            <a:r>
              <a:rPr lang="en-US" dirty="0">
                <a:latin typeface="+mn-lt"/>
              </a:rPr>
              <a:t>, 0, 3);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vertex shader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78486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attribute vec4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vPosition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uniform vec4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uniform mat4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modelView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varying vec4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void main()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gl_Position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modelView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*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vPosition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fColor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vColor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Trigonometry review</a:t>
            </a:r>
          </a:p>
        </p:txBody>
      </p:sp>
      <p:sp>
        <p:nvSpPr>
          <p:cNvPr id="6146" name="AutoShape 3"/>
          <p:cNvSpPr>
            <a:spLocks noChangeArrowheads="1"/>
          </p:cNvSpPr>
          <p:nvPr/>
        </p:nvSpPr>
        <p:spPr bwMode="auto">
          <a:xfrm flipH="1">
            <a:off x="685800" y="2057400"/>
            <a:ext cx="1600200" cy="91440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6147" name="Arc 4"/>
          <p:cNvSpPr>
            <a:spLocks/>
          </p:cNvSpPr>
          <p:nvPr/>
        </p:nvSpPr>
        <p:spPr bwMode="auto">
          <a:xfrm>
            <a:off x="1219200" y="2667000"/>
            <a:ext cx="76200" cy="304800"/>
          </a:xfrm>
          <a:custGeom>
            <a:avLst/>
            <a:gdLst>
              <a:gd name="T0" fmla="*/ 0 w 21600"/>
              <a:gd name="T1" fmla="*/ 0 h 21600"/>
              <a:gd name="T2" fmla="*/ 41635310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295400" y="2590800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q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355725" y="2936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2362200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143000" y="2057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</a:t>
            </a:r>
          </a:p>
        </p:txBody>
      </p:sp>
      <p:graphicFrame>
        <p:nvGraphicFramePr>
          <p:cNvPr id="201737" name="Object 2"/>
          <p:cNvGraphicFramePr>
            <a:graphicFrameLocks noChangeAspect="1"/>
          </p:cNvGraphicFramePr>
          <p:nvPr/>
        </p:nvGraphicFramePr>
        <p:xfrm>
          <a:off x="4114800" y="1752600"/>
          <a:ext cx="1765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65300" imgH="444500" progId="Equation.3">
                  <p:embed/>
                </p:oleObj>
              </mc:Choice>
              <mc:Fallback>
                <p:oleObj name="Equation" r:id="rId2" imgW="1765300" imgH="444500" progId="Equation.3">
                  <p:embed/>
                  <p:pic>
                    <p:nvPicPr>
                      <p:cNvPr id="2017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752600"/>
                        <a:ext cx="17653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8" name="Object 3"/>
          <p:cNvGraphicFramePr>
            <a:graphicFrameLocks noChangeAspect="1"/>
          </p:cNvGraphicFramePr>
          <p:nvPr/>
        </p:nvGraphicFramePr>
        <p:xfrm>
          <a:off x="4038600" y="2286000"/>
          <a:ext cx="304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8000" imgH="889000" progId="Equation.3">
                  <p:embed/>
                </p:oleObj>
              </mc:Choice>
              <mc:Fallback>
                <p:oleObj name="Equation" r:id="rId4" imgW="3048000" imgH="889000" progId="Equation.3">
                  <p:embed/>
                  <p:pic>
                    <p:nvPicPr>
                      <p:cNvPr id="2017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86000"/>
                        <a:ext cx="30480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9" name="Object 4"/>
          <p:cNvGraphicFramePr>
            <a:graphicFrameLocks noChangeAspect="1"/>
          </p:cNvGraphicFramePr>
          <p:nvPr/>
        </p:nvGraphicFramePr>
        <p:xfrm>
          <a:off x="4038600" y="3276600"/>
          <a:ext cx="3111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11500" imgH="889000" progId="Equation.3">
                  <p:embed/>
                </p:oleObj>
              </mc:Choice>
              <mc:Fallback>
                <p:oleObj name="Equation" r:id="rId6" imgW="3111500" imgH="889000" progId="Equation.3">
                  <p:embed/>
                  <p:pic>
                    <p:nvPicPr>
                      <p:cNvPr id="20173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76600"/>
                        <a:ext cx="31115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0" name="Object 5"/>
          <p:cNvGraphicFramePr>
            <a:graphicFrameLocks noChangeAspect="1"/>
          </p:cNvGraphicFramePr>
          <p:nvPr/>
        </p:nvGraphicFramePr>
        <p:xfrm>
          <a:off x="647700" y="4394200"/>
          <a:ext cx="27305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30500" imgH="939800" progId="Equation.3">
                  <p:embed/>
                </p:oleObj>
              </mc:Choice>
              <mc:Fallback>
                <p:oleObj name="Equation" r:id="rId8" imgW="2730500" imgH="939800" progId="Equation.3">
                  <p:embed/>
                  <p:pic>
                    <p:nvPicPr>
                      <p:cNvPr id="2017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4394200"/>
                        <a:ext cx="27305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1" name="Object 6"/>
          <p:cNvGraphicFramePr>
            <a:graphicFrameLocks noChangeAspect="1"/>
          </p:cNvGraphicFramePr>
          <p:nvPr/>
        </p:nvGraphicFramePr>
        <p:xfrm>
          <a:off x="4051300" y="4362450"/>
          <a:ext cx="2705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05100" imgH="901700" progId="Equation.3">
                  <p:embed/>
                </p:oleObj>
              </mc:Choice>
              <mc:Fallback>
                <p:oleObj name="Equation" r:id="rId10" imgW="2705100" imgH="901700" progId="Equation.3">
                  <p:embed/>
                  <p:pic>
                    <p:nvPicPr>
                      <p:cNvPr id="20174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362450"/>
                        <a:ext cx="2705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2" name="Object 7"/>
          <p:cNvGraphicFramePr>
            <a:graphicFrameLocks noChangeAspect="1"/>
          </p:cNvGraphicFramePr>
          <p:nvPr/>
        </p:nvGraphicFramePr>
        <p:xfrm>
          <a:off x="685800" y="5562600"/>
          <a:ext cx="68468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45300" imgH="977900" progId="Equation.3">
                  <p:embed/>
                </p:oleObj>
              </mc:Choice>
              <mc:Fallback>
                <p:oleObj name="Equation" r:id="rId12" imgW="6845300" imgH="977900" progId="Equation.3">
                  <p:embed/>
                  <p:pic>
                    <p:nvPicPr>
                      <p:cNvPr id="2017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562600"/>
                        <a:ext cx="684688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Rotation about a fixed point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239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you want to rotate an object about a fixed point, p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 = (x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, y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, z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), about an axis parallel to the Z axis.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3200400" y="2895600"/>
            <a:ext cx="914400" cy="762000"/>
          </a:xfrm>
          <a:prstGeom prst="cube">
            <a:avLst>
              <a:gd name="adj" fmla="val 2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V="1">
            <a:off x="2819400" y="24384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2819400" y="4038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H="1">
            <a:off x="2057400" y="403860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 flipV="1">
            <a:off x="2819400" y="28956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10"/>
          <p:cNvSpPr>
            <a:spLocks noChangeArrowheads="1"/>
          </p:cNvSpPr>
          <p:nvPr/>
        </p:nvSpPr>
        <p:spPr bwMode="auto">
          <a:xfrm>
            <a:off x="3657600" y="3352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3581400" y="3276600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f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4327525" y="4003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2514600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2178050" y="4495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860425" y="5173663"/>
            <a:ext cx="68357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Translate object so that p</a:t>
            </a:r>
            <a:r>
              <a:rPr lang="en-US" altLang="x-none" sz="2400" baseline="-25000">
                <a:latin typeface="Times New Roman" charset="0"/>
              </a:rPr>
              <a:t>f</a:t>
            </a:r>
            <a:r>
              <a:rPr lang="en-US" altLang="x-none" sz="2400">
                <a:latin typeface="Times New Roman" charset="0"/>
              </a:rPr>
              <a:t> is at the origin.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Rotate object about the Z axis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Translate object back to p</a:t>
            </a:r>
            <a:r>
              <a:rPr lang="en-US" altLang="x-none" sz="2400" baseline="-25000">
                <a:latin typeface="Times New Roman" charset="0"/>
              </a:rPr>
              <a:t>f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7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Pages>35</Pages>
  <Words>959</Words>
  <Application>Microsoft Macintosh PowerPoint</Application>
  <PresentationFormat>On-screen Show (4:3)</PresentationFormat>
  <Paragraphs>144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Palatino</vt:lpstr>
      <vt:lpstr>Symbol</vt:lpstr>
      <vt:lpstr>Times</vt:lpstr>
      <vt:lpstr>Times New Roman</vt:lpstr>
      <vt:lpstr>Microsoft Office 98</vt:lpstr>
      <vt:lpstr>Equation</vt:lpstr>
      <vt:lpstr>Graphics   CSCI 343, Fall 2023 Lecture 8 Translations and Rotations </vt:lpstr>
      <vt:lpstr>Concatenation of Transformations</vt:lpstr>
      <vt:lpstr>Transformations in WebGL</vt:lpstr>
      <vt:lpstr>Using MV.js functions for transformation matrices</vt:lpstr>
      <vt:lpstr>Order of transformations</vt:lpstr>
      <vt:lpstr>Example Code</vt:lpstr>
      <vt:lpstr>The vertex shader</vt:lpstr>
      <vt:lpstr>Trigonometry review</vt:lpstr>
      <vt:lpstr>Rotation about a fixed point</vt:lpstr>
      <vt:lpstr>Calculating the Rotation matrix</vt:lpstr>
      <vt:lpstr>General Rotation</vt:lpstr>
      <vt:lpstr>Defining the Rotation Axis</vt:lpstr>
      <vt:lpstr>Calculating qx</vt:lpstr>
      <vt:lpstr>Rotating about X axis</vt:lpstr>
      <vt:lpstr>Calculating qy</vt:lpstr>
      <vt:lpstr>The Rotation Matrix for Ry</vt:lpstr>
      <vt:lpstr>The full rotation</vt:lpstr>
      <vt:lpstr>Shear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253</cp:revision>
  <cp:lastPrinted>2017-09-21T20:02:22Z</cp:lastPrinted>
  <dcterms:created xsi:type="dcterms:W3CDTF">2009-04-22T19:24:48Z</dcterms:created>
  <dcterms:modified xsi:type="dcterms:W3CDTF">2023-09-21T00:45:01Z</dcterms:modified>
</cp:coreProperties>
</file>