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66" r:id="rId9"/>
    <p:sldId id="267" r:id="rId10"/>
    <p:sldId id="268" r:id="rId11"/>
    <p:sldId id="269" r:id="rId12"/>
    <p:sldId id="272" r:id="rId13"/>
    <p:sldId id="259" r:id="rId14"/>
    <p:sldId id="273" r:id="rId15"/>
    <p:sldId id="274" r:id="rId16"/>
    <p:sldId id="262" r:id="rId17"/>
    <p:sldId id="275" r:id="rId18"/>
    <p:sldId id="276" r:id="rId19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66"/>
    <a:srgbClr val="CC00CC"/>
    <a:srgbClr val="990099"/>
    <a:srgbClr val="990066"/>
    <a:srgbClr val="006666"/>
    <a:srgbClr val="990000"/>
    <a:srgbClr val="1F0000"/>
    <a:srgbClr val="2403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3640"/>
  </p:normalViewPr>
  <p:slideViewPr>
    <p:cSldViewPr>
      <p:cViewPr varScale="1">
        <p:scale>
          <a:sx n="111" d="100"/>
          <a:sy n="111" d="100"/>
        </p:scale>
        <p:origin x="114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r"/>
            <a:r>
              <a:rPr lang="en-US" altLang="x-none" sz="1000" i="1">
                <a:latin typeface="Arial" charset="0"/>
              </a:rPr>
              <a:t>1</a:t>
            </a: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512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12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x-none" altLang="x-non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966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0633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87886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4530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9197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23591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84582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38673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1219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0043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867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"/>
          <p:cNvGrpSpPr>
            <a:grpSpLocks/>
          </p:cNvGrpSpPr>
          <p:nvPr/>
        </p:nvGrpSpPr>
        <p:grpSpPr bwMode="auto">
          <a:xfrm>
            <a:off x="0" y="1428750"/>
            <a:ext cx="9142413" cy="152400"/>
            <a:chOff x="0" y="900"/>
            <a:chExt cx="5759" cy="96"/>
          </a:xfrm>
        </p:grpSpPr>
        <p:sp>
          <p:nvSpPr>
            <p:cNvPr id="1030" name="Rectangle 2"/>
            <p:cNvSpPr>
              <a:spLocks noChangeArrowheads="1"/>
            </p:cNvSpPr>
            <p:nvPr/>
          </p:nvSpPr>
          <p:spPr bwMode="auto">
            <a:xfrm>
              <a:off x="0" y="900"/>
              <a:ext cx="5759" cy="47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rgbClr val="006666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x-none" altLang="x-none"/>
            </a:p>
          </p:txBody>
        </p:sp>
        <p:sp>
          <p:nvSpPr>
            <p:cNvPr id="1031" name="Rectangle 3"/>
            <p:cNvSpPr>
              <a:spLocks noChangeArrowheads="1"/>
            </p:cNvSpPr>
            <p:nvPr/>
          </p:nvSpPr>
          <p:spPr bwMode="auto">
            <a:xfrm>
              <a:off x="0" y="972"/>
              <a:ext cx="5759" cy="2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rgbClr val="006699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x-none" altLang="x-none"/>
            </a:p>
          </p:txBody>
        </p:sp>
      </p:grp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848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487" tIns="44450" rIns="90487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title style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7848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  <p:sp>
        <p:nvSpPr>
          <p:cNvPr id="1029" name="Rectangle 7"/>
          <p:cNvSpPr>
            <a:spLocks noChangeArrowheads="1"/>
          </p:cNvSpPr>
          <p:nvPr/>
        </p:nvSpPr>
        <p:spPr bwMode="auto">
          <a:xfrm>
            <a:off x="8382000" y="6248400"/>
            <a:ext cx="396875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r">
              <a:defRPr/>
            </a:pPr>
            <a:fld id="{96ED4C12-96A7-4749-B950-A27565E5C3EE}" type="slidenum">
              <a:rPr lang="en-US" altLang="x-none" sz="1400" smtClean="0">
                <a:latin typeface="Arial" charset="0"/>
              </a:rPr>
              <a:pPr algn="r">
                <a:defRPr/>
              </a:pPr>
              <a:t>‹#›</a:t>
            </a:fld>
            <a:endParaRPr lang="en-US" altLang="x-none" sz="140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Char char="_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4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oleObject" Target="../embeddings/oleObject27.bin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oleObject" Target="../embeddings/oleObject28.bin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7" Type="http://schemas.openxmlformats.org/officeDocument/2006/relationships/image" Target="../media/image31.emf"/><Relationship Id="rId2" Type="http://schemas.openxmlformats.org/officeDocument/2006/relationships/oleObject" Target="../embeddings/oleObject29.bin"/><Relationship Id="rId1" Type="http://schemas.openxmlformats.org/officeDocument/2006/relationships/slideLayout" Target="../slideLayouts/slideLayout6.xml"/><Relationship Id="rId6" Type="http://schemas.openxmlformats.org/officeDocument/2006/relationships/oleObject" Target="../embeddings/oleObject31.bin"/><Relationship Id="rId5" Type="http://schemas.openxmlformats.org/officeDocument/2006/relationships/image" Target="../media/image30.emf"/><Relationship Id="rId4" Type="http://schemas.openxmlformats.org/officeDocument/2006/relationships/oleObject" Target="../embeddings/oleObject30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oleObject" Target="../embeddings/oleObject32.bin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oleObject" Target="../embeddings/oleObject33.bin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oleObject" Target="../embeddings/oleObject34.bin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5.emf"/><Relationship Id="rId4" Type="http://schemas.openxmlformats.org/officeDocument/2006/relationships/oleObject" Target="../embeddings/oleObject35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oleObject" Target="../embeddings/oleObject36.bin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1.emf"/><Relationship Id="rId7" Type="http://schemas.openxmlformats.org/officeDocument/2006/relationships/image" Target="../media/image3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6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image" Target="../media/image5.emf"/><Relationship Id="rId7" Type="http://schemas.openxmlformats.org/officeDocument/2006/relationships/image" Target="../media/image7.e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6.x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6.e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image" Target="../media/image11.emf"/><Relationship Id="rId7" Type="http://schemas.openxmlformats.org/officeDocument/2006/relationships/image" Target="../media/image13.e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6.x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2.emf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4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image" Target="../media/image15.emf"/><Relationship Id="rId7" Type="http://schemas.openxmlformats.org/officeDocument/2006/relationships/image" Target="../media/image17.emf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6.x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16.emf"/><Relationship Id="rId4" Type="http://schemas.openxmlformats.org/officeDocument/2006/relationships/oleObject" Target="../embeddings/oleObject16.bin"/><Relationship Id="rId9" Type="http://schemas.openxmlformats.org/officeDocument/2006/relationships/image" Target="../media/image18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7" Type="http://schemas.openxmlformats.org/officeDocument/2006/relationships/image" Target="../media/image21.emf"/><Relationship Id="rId2" Type="http://schemas.openxmlformats.org/officeDocument/2006/relationships/oleObject" Target="../embeddings/oleObject19.bin"/><Relationship Id="rId1" Type="http://schemas.openxmlformats.org/officeDocument/2006/relationships/slideLayout" Target="../slideLayouts/slideLayout6.x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20.emf"/><Relationship Id="rId4" Type="http://schemas.openxmlformats.org/officeDocument/2006/relationships/oleObject" Target="../embeddings/oleObject2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7" Type="http://schemas.openxmlformats.org/officeDocument/2006/relationships/image" Target="../media/image24.emf"/><Relationship Id="rId2" Type="http://schemas.openxmlformats.org/officeDocument/2006/relationships/oleObject" Target="../embeddings/oleObject22.bin"/><Relationship Id="rId1" Type="http://schemas.openxmlformats.org/officeDocument/2006/relationships/slideLayout" Target="../slideLayouts/slideLayout6.x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23.emf"/><Relationship Id="rId4" Type="http://schemas.openxmlformats.org/officeDocument/2006/relationships/oleObject" Target="../embeddings/oleObject2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oleObject" Target="../embeddings/oleObject25.bin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6.emf"/><Relationship Id="rId4" Type="http://schemas.openxmlformats.org/officeDocument/2006/relationships/oleObject" Target="../embeddings/oleObject2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3"/>
          <p:cNvSpPr>
            <a:spLocks noChangeArrowheads="1"/>
          </p:cNvSpPr>
          <p:nvPr/>
        </p:nvSpPr>
        <p:spPr bwMode="auto">
          <a:xfrm>
            <a:off x="6019800" y="62484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4098" name="Rectangle 6"/>
          <p:cNvSpPr>
            <a:spLocks noGrp="1" noChangeArrowheads="1"/>
          </p:cNvSpPr>
          <p:nvPr>
            <p:ph type="title"/>
          </p:nvPr>
        </p:nvSpPr>
        <p:spPr>
          <a:xfrm>
            <a:off x="533400" y="1981200"/>
            <a:ext cx="7848600" cy="3429000"/>
          </a:xfrm>
          <a:noFill/>
        </p:spPr>
        <p:txBody>
          <a:bodyPr/>
          <a:lstStyle/>
          <a:p>
            <a:r>
              <a:rPr lang="en-US" altLang="x-none" b="0" dirty="0">
                <a:latin typeface="Palatino" charset="0"/>
              </a:rPr>
              <a:t>Graphics</a:t>
            </a:r>
            <a:br>
              <a:rPr lang="en-US" altLang="x-none" b="0" dirty="0">
                <a:latin typeface="Palatino" charset="0"/>
              </a:rPr>
            </a:br>
            <a:br>
              <a:rPr lang="en-US" altLang="x-none" b="0" dirty="0">
                <a:latin typeface="Palatino" charset="0"/>
              </a:rPr>
            </a:br>
            <a:r>
              <a:rPr lang="en-US" altLang="x-none" b="0" dirty="0">
                <a:latin typeface="Palatino" charset="0"/>
              </a:rPr>
              <a:t> </a:t>
            </a:r>
            <a:r>
              <a:rPr lang="en-US" altLang="x-none" sz="3200" b="0" dirty="0">
                <a:solidFill>
                  <a:srgbClr val="CC0000"/>
                </a:solidFill>
                <a:latin typeface="Arial" charset="0"/>
              </a:rPr>
              <a:t>CSCI 343, </a:t>
            </a:r>
            <a:r>
              <a:rPr lang="en-US" altLang="x-none" sz="3200" b="0">
                <a:solidFill>
                  <a:srgbClr val="CC0000"/>
                </a:solidFill>
                <a:latin typeface="Arial" charset="0"/>
              </a:rPr>
              <a:t>Fall 2023</a:t>
            </a:r>
            <a:br>
              <a:rPr lang="en-US" altLang="x-none" sz="3200" b="0" dirty="0">
                <a:solidFill>
                  <a:srgbClr val="CC0000"/>
                </a:solidFill>
                <a:latin typeface="Arial" charset="0"/>
              </a:rPr>
            </a:br>
            <a:r>
              <a:rPr lang="en-US" altLang="x-none" sz="3200" b="0">
                <a:solidFill>
                  <a:srgbClr val="CC0000"/>
                </a:solidFill>
                <a:latin typeface="Arial" charset="0"/>
              </a:rPr>
              <a:t>Lecture 7</a:t>
            </a:r>
            <a:br>
              <a:rPr lang="en-US" altLang="x-none" sz="3200" dirty="0">
                <a:solidFill>
                  <a:srgbClr val="CC0000"/>
                </a:solidFill>
                <a:latin typeface="Arial" charset="0"/>
              </a:rPr>
            </a:br>
            <a:r>
              <a:rPr lang="en-US" altLang="x-none" sz="2400" i="1" dirty="0">
                <a:solidFill>
                  <a:schemeClr val="tx1"/>
                </a:solidFill>
                <a:latin typeface="Arial" charset="0"/>
              </a:rPr>
              <a:t>Coordinate Transformations </a:t>
            </a:r>
            <a:endParaRPr lang="en-US" altLang="x-none" sz="3200" dirty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Transforming a point between coordinate systems</a:t>
            </a:r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762000" y="1676400"/>
          <a:ext cx="5867400" cy="185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388100" imgH="2019300" progId="Equation.3">
                  <p:embed/>
                </p:oleObj>
              </mc:Choice>
              <mc:Fallback>
                <p:oleObj name="Equation" r:id="rId2" imgW="6388100" imgH="20193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676400"/>
                        <a:ext cx="5867400" cy="185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6916" name="Text Box 4"/>
          <p:cNvSpPr txBox="1">
            <a:spLocks noChangeArrowheads="1"/>
          </p:cNvSpPr>
          <p:nvPr/>
        </p:nvSpPr>
        <p:spPr bwMode="auto">
          <a:xfrm>
            <a:off x="609600" y="3657600"/>
            <a:ext cx="78692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Suppose P is represented by </a:t>
            </a:r>
            <a:r>
              <a:rPr lang="en-US" altLang="x-none" sz="2400" b="1">
                <a:latin typeface="Times New Roman" charset="0"/>
              </a:rPr>
              <a:t>b</a:t>
            </a:r>
            <a:r>
              <a:rPr lang="en-US" altLang="x-none" sz="2400">
                <a:latin typeface="Times New Roman" charset="0"/>
              </a:rPr>
              <a:t> in the </a:t>
            </a:r>
            <a:r>
              <a:rPr lang="en-US" altLang="x-none" sz="2400" i="1">
                <a:latin typeface="Times New Roman" charset="0"/>
              </a:rPr>
              <a:t>u</a:t>
            </a:r>
            <a:r>
              <a:rPr lang="en-US" altLang="x-none" sz="2400">
                <a:latin typeface="Times New Roman" charset="0"/>
              </a:rPr>
              <a:t>, Q</a:t>
            </a:r>
            <a:r>
              <a:rPr lang="en-US" altLang="x-none" sz="2400" baseline="-25000">
                <a:latin typeface="Times New Roman" charset="0"/>
              </a:rPr>
              <a:t>0</a:t>
            </a:r>
            <a:r>
              <a:rPr lang="en-US" altLang="x-none" sz="2400">
                <a:latin typeface="Times New Roman" charset="0"/>
              </a:rPr>
              <a:t> space and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by </a:t>
            </a:r>
            <a:r>
              <a:rPr lang="en-US" altLang="x-none" sz="2400" b="1">
                <a:latin typeface="Times New Roman" charset="0"/>
              </a:rPr>
              <a:t>a</a:t>
            </a:r>
            <a:r>
              <a:rPr lang="en-US" altLang="x-none" sz="2400">
                <a:latin typeface="Times New Roman" charset="0"/>
              </a:rPr>
              <a:t> in the </a:t>
            </a:r>
            <a:r>
              <a:rPr lang="en-US" altLang="x-none" sz="2400" i="1">
                <a:latin typeface="Times New Roman" charset="0"/>
              </a:rPr>
              <a:t>v</a:t>
            </a:r>
            <a:r>
              <a:rPr lang="en-US" altLang="x-none" sz="2400">
                <a:latin typeface="Times New Roman" charset="0"/>
              </a:rPr>
              <a:t>, P</a:t>
            </a:r>
            <a:r>
              <a:rPr lang="en-US" altLang="x-none" sz="2400" baseline="-25000">
                <a:latin typeface="Times New Roman" charset="0"/>
              </a:rPr>
              <a:t>0</a:t>
            </a:r>
            <a:r>
              <a:rPr lang="en-US" altLang="x-none" sz="2400">
                <a:latin typeface="Times New Roman" charset="0"/>
              </a:rPr>
              <a:t> space. (b</a:t>
            </a:r>
            <a:r>
              <a:rPr lang="en-US" altLang="x-none" sz="2400" baseline="30000">
                <a:latin typeface="Times New Roman" charset="0"/>
              </a:rPr>
              <a:t>T</a:t>
            </a:r>
            <a:r>
              <a:rPr lang="en-US" altLang="x-none" sz="2400">
                <a:latin typeface="Times New Roman" charset="0"/>
              </a:rPr>
              <a:t> = [</a:t>
            </a:r>
            <a:r>
              <a:rPr lang="en-US" altLang="x-none" sz="2400">
                <a:latin typeface="Symbol" charset="2"/>
              </a:rPr>
              <a:t>b</a:t>
            </a:r>
            <a:r>
              <a:rPr lang="en-US" altLang="x-none" sz="2400" baseline="-25000">
                <a:latin typeface="Times New Roman" charset="0"/>
              </a:rPr>
              <a:t>1</a:t>
            </a:r>
            <a:r>
              <a:rPr lang="en-US" altLang="x-none" sz="2400">
                <a:latin typeface="Times New Roman" charset="0"/>
              </a:rPr>
              <a:t>, </a:t>
            </a:r>
            <a:r>
              <a:rPr lang="en-US" altLang="x-none" sz="2400">
                <a:latin typeface="Symbol" charset="2"/>
              </a:rPr>
              <a:t>b</a:t>
            </a:r>
            <a:r>
              <a:rPr lang="en-US" altLang="x-none" sz="2400" baseline="-25000">
                <a:latin typeface="Times New Roman" charset="0"/>
              </a:rPr>
              <a:t>2</a:t>
            </a:r>
            <a:r>
              <a:rPr lang="en-US" altLang="x-none" sz="2400">
                <a:latin typeface="Times New Roman" charset="0"/>
              </a:rPr>
              <a:t>, </a:t>
            </a:r>
            <a:r>
              <a:rPr lang="en-US" altLang="x-none" sz="2400">
                <a:latin typeface="Symbol" charset="2"/>
              </a:rPr>
              <a:t>b</a:t>
            </a:r>
            <a:r>
              <a:rPr lang="en-US" altLang="x-none" sz="2400" baseline="-25000">
                <a:latin typeface="Times New Roman" charset="0"/>
              </a:rPr>
              <a:t>3</a:t>
            </a:r>
            <a:r>
              <a:rPr lang="en-US" altLang="x-none" sz="2400">
                <a:latin typeface="Times New Roman" charset="0"/>
              </a:rPr>
              <a:t>, 1], a</a:t>
            </a:r>
            <a:r>
              <a:rPr lang="en-US" altLang="x-none" sz="2400" baseline="30000">
                <a:latin typeface="Times New Roman" charset="0"/>
              </a:rPr>
              <a:t>T</a:t>
            </a:r>
            <a:r>
              <a:rPr lang="en-US" altLang="x-none" sz="2400">
                <a:latin typeface="Times New Roman" charset="0"/>
              </a:rPr>
              <a:t> = [</a:t>
            </a:r>
            <a:r>
              <a:rPr lang="en-US" altLang="x-none" sz="2400">
                <a:latin typeface="Symbol" charset="2"/>
              </a:rPr>
              <a:t>a</a:t>
            </a:r>
            <a:r>
              <a:rPr lang="en-US" altLang="x-none" sz="2400" baseline="-25000">
                <a:latin typeface="Times New Roman" charset="0"/>
              </a:rPr>
              <a:t>1</a:t>
            </a:r>
            <a:r>
              <a:rPr lang="en-US" altLang="x-none" sz="2400">
                <a:latin typeface="Times New Roman" charset="0"/>
              </a:rPr>
              <a:t>, </a:t>
            </a:r>
            <a:r>
              <a:rPr lang="en-US" altLang="x-none" sz="2400">
                <a:latin typeface="Symbol" charset="2"/>
              </a:rPr>
              <a:t>a</a:t>
            </a:r>
            <a:r>
              <a:rPr lang="en-US" altLang="x-none" sz="2400" baseline="-25000">
                <a:latin typeface="Times New Roman" charset="0"/>
              </a:rPr>
              <a:t>2</a:t>
            </a:r>
            <a:r>
              <a:rPr lang="en-US" altLang="x-none" sz="2400">
                <a:latin typeface="Times New Roman" charset="0"/>
              </a:rPr>
              <a:t>, </a:t>
            </a:r>
            <a:r>
              <a:rPr lang="en-US" altLang="x-none" sz="2400">
                <a:latin typeface="Symbol" charset="2"/>
              </a:rPr>
              <a:t>a</a:t>
            </a:r>
            <a:r>
              <a:rPr lang="en-US" altLang="x-none" sz="2400" baseline="-25000">
                <a:latin typeface="Times New Roman" charset="0"/>
              </a:rPr>
              <a:t>3</a:t>
            </a:r>
            <a:r>
              <a:rPr lang="en-US" altLang="x-none" sz="2400">
                <a:latin typeface="Times New Roman" charset="0"/>
              </a:rPr>
              <a:t>, 1])</a:t>
            </a:r>
          </a:p>
        </p:txBody>
      </p:sp>
      <p:sp>
        <p:nvSpPr>
          <p:cNvPr id="18436" name="Text Box 8"/>
          <p:cNvSpPr txBox="1">
            <a:spLocks noChangeArrowheads="1"/>
          </p:cNvSpPr>
          <p:nvPr/>
        </p:nvSpPr>
        <p:spPr bwMode="auto">
          <a:xfrm>
            <a:off x="746125" y="4613275"/>
            <a:ext cx="3595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We will solve for b in class.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6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Affine transformations</a:t>
            </a:r>
          </a:p>
        </p:txBody>
      </p:sp>
      <p:sp>
        <p:nvSpPr>
          <p:cNvPr id="167939" name="Text Box 3"/>
          <p:cNvSpPr txBox="1">
            <a:spLocks noChangeArrowheads="1"/>
          </p:cNvSpPr>
          <p:nvPr/>
        </p:nvSpPr>
        <p:spPr bwMode="auto">
          <a:xfrm>
            <a:off x="555625" y="1600200"/>
            <a:ext cx="7597775" cy="246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 b="1">
                <a:solidFill>
                  <a:srgbClr val="990000"/>
                </a:solidFill>
                <a:latin typeface="Times New Roman" charset="0"/>
              </a:rPr>
              <a:t>Affine transformations</a:t>
            </a:r>
            <a:r>
              <a:rPr lang="en-US" altLang="x-none" sz="2400">
                <a:latin typeface="Times New Roman" charset="0"/>
              </a:rPr>
              <a:t> are </a:t>
            </a:r>
            <a:r>
              <a:rPr lang="en-US" altLang="x-none" sz="2400" b="1">
                <a:solidFill>
                  <a:srgbClr val="990000"/>
                </a:solidFill>
                <a:latin typeface="Times New Roman" charset="0"/>
              </a:rPr>
              <a:t>linear</a:t>
            </a:r>
            <a:r>
              <a:rPr lang="en-US" altLang="x-none" sz="2400">
                <a:latin typeface="Times New Roman" charset="0"/>
              </a:rPr>
              <a:t> transformations from a point in one frame to another frame: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f(</a:t>
            </a:r>
            <a:r>
              <a:rPr lang="en-US" altLang="x-none" sz="2400">
                <a:latin typeface="Symbol" charset="2"/>
              </a:rPr>
              <a:t>a</a:t>
            </a:r>
            <a:r>
              <a:rPr lang="en-US" altLang="x-none" sz="2400">
                <a:latin typeface="Times New Roman" charset="0"/>
              </a:rPr>
              <a:t>p + </a:t>
            </a:r>
            <a:r>
              <a:rPr lang="en-US" altLang="x-none" sz="2400">
                <a:latin typeface="Symbol" charset="2"/>
              </a:rPr>
              <a:t>b</a:t>
            </a:r>
            <a:r>
              <a:rPr lang="en-US" altLang="x-none" sz="2400">
                <a:latin typeface="Times New Roman" charset="0"/>
              </a:rPr>
              <a:t>q) = </a:t>
            </a:r>
            <a:r>
              <a:rPr lang="en-US" altLang="x-none" sz="2400">
                <a:latin typeface="Symbol" charset="2"/>
              </a:rPr>
              <a:t>a</a:t>
            </a:r>
            <a:r>
              <a:rPr lang="en-US" altLang="x-none" sz="2400">
                <a:latin typeface="Times New Roman" charset="0"/>
              </a:rPr>
              <a:t>f(p) + </a:t>
            </a:r>
            <a:r>
              <a:rPr lang="en-US" altLang="x-none" sz="2400">
                <a:latin typeface="Symbol" charset="2"/>
              </a:rPr>
              <a:t>b</a:t>
            </a:r>
            <a:r>
              <a:rPr lang="en-US" altLang="x-none" sz="2400">
                <a:latin typeface="Times New Roman" charset="0"/>
              </a:rPr>
              <a:t>f(q)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>
                <a:latin typeface="Symbol" charset="2"/>
              </a:rPr>
              <a:t>a</a:t>
            </a:r>
            <a:r>
              <a:rPr lang="en-US" altLang="x-none" sz="2400">
                <a:latin typeface="Times New Roman" charset="0"/>
              </a:rPr>
              <a:t>, </a:t>
            </a:r>
            <a:r>
              <a:rPr lang="en-US" altLang="x-none" sz="2400">
                <a:latin typeface="Symbol" charset="2"/>
              </a:rPr>
              <a:t>b</a:t>
            </a:r>
            <a:r>
              <a:rPr lang="en-US" altLang="x-none" sz="2400">
                <a:latin typeface="Times New Roman" charset="0"/>
              </a:rPr>
              <a:t> are scalars; p, q are vertices.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Affine transformations preserve lines.</a:t>
            </a:r>
          </a:p>
        </p:txBody>
      </p:sp>
      <p:sp>
        <p:nvSpPr>
          <p:cNvPr id="167940" name="Text Box 4"/>
          <p:cNvSpPr txBox="1">
            <a:spLocks noChangeArrowheads="1"/>
          </p:cNvSpPr>
          <p:nvPr/>
        </p:nvSpPr>
        <p:spPr bwMode="auto">
          <a:xfrm>
            <a:off x="533400" y="4087813"/>
            <a:ext cx="7329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We can represent the transformation as: </a:t>
            </a:r>
            <a:r>
              <a:rPr lang="en-US" altLang="x-none" sz="2400" i="1">
                <a:latin typeface="Times New Roman" charset="0"/>
              </a:rPr>
              <a:t>v</a:t>
            </a:r>
            <a:r>
              <a:rPr lang="en-US" altLang="x-none" sz="2400">
                <a:latin typeface="Times New Roman" charset="0"/>
              </a:rPr>
              <a:t> = A</a:t>
            </a:r>
            <a:r>
              <a:rPr lang="en-US" altLang="x-none" sz="2400" i="1">
                <a:latin typeface="Times New Roman" charset="0"/>
              </a:rPr>
              <a:t>u</a:t>
            </a:r>
            <a:r>
              <a:rPr lang="en-US" altLang="x-none" sz="2400">
                <a:latin typeface="Times New Roman" charset="0"/>
              </a:rPr>
              <a:t>	where</a:t>
            </a:r>
          </a:p>
        </p:txBody>
      </p:sp>
      <p:graphicFrame>
        <p:nvGraphicFramePr>
          <p:cNvPr id="167941" name="Object 2"/>
          <p:cNvGraphicFramePr>
            <a:graphicFrameLocks noChangeAspect="1"/>
          </p:cNvGraphicFramePr>
          <p:nvPr/>
        </p:nvGraphicFramePr>
        <p:xfrm>
          <a:off x="1600200" y="4648200"/>
          <a:ext cx="4191000" cy="189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457700" imgH="2019300" progId="Equation.3">
                  <p:embed/>
                </p:oleObj>
              </mc:Choice>
              <mc:Fallback>
                <p:oleObj name="Equation" r:id="rId2" imgW="4457700" imgH="20193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648200"/>
                        <a:ext cx="4191000" cy="189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39" grpId="0" build="p" autoUpdateAnimBg="0"/>
      <p:bldP spid="167940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Translation</a:t>
            </a:r>
          </a:p>
        </p:txBody>
      </p:sp>
      <p:sp>
        <p:nvSpPr>
          <p:cNvPr id="20482" name="Text Box 3"/>
          <p:cNvSpPr txBox="1">
            <a:spLocks noChangeArrowheads="1"/>
          </p:cNvSpPr>
          <p:nvPr/>
        </p:nvSpPr>
        <p:spPr bwMode="auto">
          <a:xfrm>
            <a:off x="479425" y="1828800"/>
            <a:ext cx="82835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Translation:  Displace points by a fixed distance in a given direction.</a:t>
            </a:r>
          </a:p>
        </p:txBody>
      </p:sp>
      <p:sp>
        <p:nvSpPr>
          <p:cNvPr id="20483" name="AutoShape 8"/>
          <p:cNvSpPr>
            <a:spLocks noChangeArrowheads="1"/>
          </p:cNvSpPr>
          <p:nvPr/>
        </p:nvSpPr>
        <p:spPr bwMode="auto">
          <a:xfrm>
            <a:off x="1066800" y="3276600"/>
            <a:ext cx="685800" cy="6096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20484" name="AutoShape 9"/>
          <p:cNvSpPr>
            <a:spLocks noChangeArrowheads="1"/>
          </p:cNvSpPr>
          <p:nvPr/>
        </p:nvSpPr>
        <p:spPr bwMode="auto">
          <a:xfrm>
            <a:off x="1752600" y="2667000"/>
            <a:ext cx="685800" cy="6096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20485" name="Line 10"/>
          <p:cNvSpPr>
            <a:spLocks noChangeShapeType="1"/>
          </p:cNvSpPr>
          <p:nvPr/>
        </p:nvSpPr>
        <p:spPr bwMode="auto">
          <a:xfrm flipV="1">
            <a:off x="1752600" y="3429000"/>
            <a:ext cx="533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Text Box 11"/>
          <p:cNvSpPr txBox="1">
            <a:spLocks noChangeArrowheads="1"/>
          </p:cNvSpPr>
          <p:nvPr/>
        </p:nvSpPr>
        <p:spPr bwMode="auto">
          <a:xfrm>
            <a:off x="2057400" y="35052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d</a:t>
            </a:r>
          </a:p>
        </p:txBody>
      </p:sp>
      <p:graphicFrame>
        <p:nvGraphicFramePr>
          <p:cNvPr id="172044" name="Object 2"/>
          <p:cNvGraphicFramePr>
            <a:graphicFrameLocks noChangeAspect="1"/>
          </p:cNvGraphicFramePr>
          <p:nvPr/>
        </p:nvGraphicFramePr>
        <p:xfrm>
          <a:off x="3124200" y="2438400"/>
          <a:ext cx="811213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77900" imgH="2019300" progId="Equation.3">
                  <p:embed/>
                </p:oleObj>
              </mc:Choice>
              <mc:Fallback>
                <p:oleObj name="Equation" r:id="rId2" imgW="977900" imgH="20193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438400"/>
                        <a:ext cx="811213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2045" name="Object 3"/>
          <p:cNvGraphicFramePr>
            <a:graphicFrameLocks noChangeAspect="1"/>
          </p:cNvGraphicFramePr>
          <p:nvPr/>
        </p:nvGraphicFramePr>
        <p:xfrm>
          <a:off x="4540250" y="2438400"/>
          <a:ext cx="86360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41400" imgH="2019300" progId="Equation.3">
                  <p:embed/>
                </p:oleObj>
              </mc:Choice>
              <mc:Fallback>
                <p:oleObj name="Equation" r:id="rId4" imgW="1041400" imgH="20193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0" y="2438400"/>
                        <a:ext cx="863600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2046" name="Object 4"/>
          <p:cNvGraphicFramePr>
            <a:graphicFrameLocks noChangeAspect="1"/>
          </p:cNvGraphicFramePr>
          <p:nvPr/>
        </p:nvGraphicFramePr>
        <p:xfrm>
          <a:off x="6096000" y="2438400"/>
          <a:ext cx="1103313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47700" imgH="1028700" progId="Equation.3">
                  <p:embed/>
                </p:oleObj>
              </mc:Choice>
              <mc:Fallback>
                <p:oleObj name="Equation" r:id="rId6" imgW="647700" imgH="10287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2438400"/>
                        <a:ext cx="1103313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2047" name="Text Box 15"/>
          <p:cNvSpPr txBox="1">
            <a:spLocks noChangeArrowheads="1"/>
          </p:cNvSpPr>
          <p:nvPr/>
        </p:nvSpPr>
        <p:spPr bwMode="auto">
          <a:xfrm>
            <a:off x="685800" y="4724400"/>
            <a:ext cx="148748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x' = x + </a:t>
            </a:r>
            <a:r>
              <a:rPr lang="en-US" altLang="x-none" sz="2400">
                <a:latin typeface="Symbol" charset="2"/>
              </a:rPr>
              <a:t>a</a:t>
            </a:r>
            <a:r>
              <a:rPr lang="en-US" altLang="x-none" sz="2400" baseline="-25000">
                <a:latin typeface="Times New Roman" charset="0"/>
              </a:rPr>
              <a:t>x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y' = y + </a:t>
            </a:r>
            <a:r>
              <a:rPr lang="en-US" altLang="x-none" sz="2400">
                <a:latin typeface="Symbol" charset="2"/>
              </a:rPr>
              <a:t>a</a:t>
            </a:r>
            <a:r>
              <a:rPr lang="en-US" altLang="x-none" sz="2400" baseline="-25000">
                <a:latin typeface="Times New Roman" charset="0"/>
              </a:rPr>
              <a:t>y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z' = z + </a:t>
            </a:r>
            <a:r>
              <a:rPr lang="en-US" altLang="x-none" sz="2400">
                <a:latin typeface="Symbol" charset="2"/>
              </a:rPr>
              <a:t>a</a:t>
            </a:r>
            <a:r>
              <a:rPr lang="en-US" altLang="x-none" sz="2400" baseline="-25000">
                <a:latin typeface="Times New Roman" charset="0"/>
              </a:rPr>
              <a:t>z</a:t>
            </a:r>
          </a:p>
        </p:txBody>
      </p:sp>
      <p:sp>
        <p:nvSpPr>
          <p:cNvPr id="172048" name="Text Box 16"/>
          <p:cNvSpPr txBox="1">
            <a:spLocks noChangeArrowheads="1"/>
          </p:cNvSpPr>
          <p:nvPr/>
        </p:nvSpPr>
        <p:spPr bwMode="auto">
          <a:xfrm>
            <a:off x="2819400" y="5181600"/>
            <a:ext cx="28339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dirty="0">
                <a:latin typeface="Times New Roman" charset="0"/>
              </a:rPr>
              <a:t>p' = </a:t>
            </a:r>
            <a:r>
              <a:rPr lang="en-US" altLang="x-none" sz="2400" dirty="0" err="1">
                <a:latin typeface="Times New Roman" charset="0"/>
              </a:rPr>
              <a:t>Tp</a:t>
            </a:r>
            <a:r>
              <a:rPr lang="en-US" altLang="x-none" sz="2400" dirty="0">
                <a:latin typeface="Times New Roman" charset="0"/>
              </a:rPr>
              <a:t>   where T = ? </a:t>
            </a:r>
          </a:p>
        </p:txBody>
      </p:sp>
      <p:sp>
        <p:nvSpPr>
          <p:cNvPr id="172050" name="Text Box 18"/>
          <p:cNvSpPr txBox="1">
            <a:spLocks noChangeArrowheads="1"/>
          </p:cNvSpPr>
          <p:nvPr/>
        </p:nvSpPr>
        <p:spPr bwMode="auto">
          <a:xfrm>
            <a:off x="441325" y="4308475"/>
            <a:ext cx="1487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Equations:</a:t>
            </a:r>
          </a:p>
        </p:txBody>
      </p:sp>
      <p:sp>
        <p:nvSpPr>
          <p:cNvPr id="172051" name="Text Box 19"/>
          <p:cNvSpPr txBox="1">
            <a:spLocks noChangeArrowheads="1"/>
          </p:cNvSpPr>
          <p:nvPr/>
        </p:nvSpPr>
        <p:spPr bwMode="auto">
          <a:xfrm>
            <a:off x="2743200" y="4343400"/>
            <a:ext cx="15017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In matrix form:</a:t>
            </a: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446999" y="5943600"/>
            <a:ext cx="454804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dirty="0">
                <a:latin typeface="Times New Roman" charset="0"/>
              </a:rPr>
              <a:t>Inverse translation:  Displace by </a:t>
            </a:r>
            <a:r>
              <a:rPr lang="mr-IN" altLang="x-none" sz="2400" dirty="0">
                <a:latin typeface="Times New Roman" charset="0"/>
              </a:rPr>
              <a:t>–</a:t>
            </a:r>
            <a:r>
              <a:rPr lang="en-US" altLang="x-none" sz="2400" dirty="0">
                <a:latin typeface="Times New Roman" charset="0"/>
              </a:rPr>
              <a:t>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dirty="0">
                <a:latin typeface="Times New Roman" charset="0"/>
              </a:rPr>
              <a:t>T =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0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0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0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47" grpId="0" build="p" bldLvl="2" autoUpdateAnimBg="0"/>
      <p:bldP spid="172048" grpId="0" autoUpdateAnimBg="0"/>
      <p:bldP spid="172050" grpId="0" autoUpdateAnimBg="0"/>
      <p:bldP spid="172051" grpId="0" autoUpdateAnimBg="0"/>
      <p:bldP spid="16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Rotation about the Z axis</a:t>
            </a:r>
          </a:p>
        </p:txBody>
      </p:sp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517525" y="1717675"/>
            <a:ext cx="3260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Rotation about the Z axis</a:t>
            </a:r>
          </a:p>
        </p:txBody>
      </p:sp>
      <p:sp>
        <p:nvSpPr>
          <p:cNvPr id="6147" name="Line 4"/>
          <p:cNvSpPr>
            <a:spLocks noChangeShapeType="1"/>
          </p:cNvSpPr>
          <p:nvPr/>
        </p:nvSpPr>
        <p:spPr bwMode="auto">
          <a:xfrm flipV="1">
            <a:off x="4267200" y="24384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Line 5"/>
          <p:cNvSpPr>
            <a:spLocks noChangeShapeType="1"/>
          </p:cNvSpPr>
          <p:nvPr/>
        </p:nvSpPr>
        <p:spPr bwMode="auto">
          <a:xfrm>
            <a:off x="4114800" y="35814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Line 6"/>
          <p:cNvSpPr>
            <a:spLocks noChangeShapeType="1"/>
          </p:cNvSpPr>
          <p:nvPr/>
        </p:nvSpPr>
        <p:spPr bwMode="auto">
          <a:xfrm flipV="1">
            <a:off x="4267200" y="3276600"/>
            <a:ext cx="990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Line 8"/>
          <p:cNvSpPr>
            <a:spLocks noChangeShapeType="1"/>
          </p:cNvSpPr>
          <p:nvPr/>
        </p:nvSpPr>
        <p:spPr bwMode="auto">
          <a:xfrm flipV="1">
            <a:off x="4267200" y="2971800"/>
            <a:ext cx="685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Arc 9"/>
          <p:cNvSpPr>
            <a:spLocks/>
          </p:cNvSpPr>
          <p:nvPr/>
        </p:nvSpPr>
        <p:spPr bwMode="auto">
          <a:xfrm>
            <a:off x="4724400" y="3429000"/>
            <a:ext cx="76200" cy="152400"/>
          </a:xfrm>
          <a:custGeom>
            <a:avLst/>
            <a:gdLst>
              <a:gd name="T0" fmla="*/ 0 w 21600"/>
              <a:gd name="T1" fmla="*/ 0 h 21600"/>
              <a:gd name="T2" fmla="*/ 11802135 w 21600"/>
              <a:gd name="T3" fmla="*/ 377667802 h 21600"/>
              <a:gd name="T4" fmla="*/ 0 w 21600"/>
              <a:gd name="T5" fmla="*/ 377667802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Text Box 10"/>
          <p:cNvSpPr txBox="1">
            <a:spLocks noChangeArrowheads="1"/>
          </p:cNvSpPr>
          <p:nvPr/>
        </p:nvSpPr>
        <p:spPr bwMode="auto">
          <a:xfrm>
            <a:off x="4953000" y="3276600"/>
            <a:ext cx="3159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Symbol" charset="2"/>
              </a:rPr>
              <a:t>f</a:t>
            </a:r>
          </a:p>
        </p:txBody>
      </p:sp>
      <p:sp>
        <p:nvSpPr>
          <p:cNvPr id="6153" name="Arc 11"/>
          <p:cNvSpPr>
            <a:spLocks/>
          </p:cNvSpPr>
          <p:nvPr/>
        </p:nvSpPr>
        <p:spPr bwMode="auto">
          <a:xfrm>
            <a:off x="4800600" y="3124200"/>
            <a:ext cx="76200" cy="228600"/>
          </a:xfrm>
          <a:custGeom>
            <a:avLst/>
            <a:gdLst>
              <a:gd name="T0" fmla="*/ 0 w 21600"/>
              <a:gd name="T1" fmla="*/ 0 h 21600"/>
              <a:gd name="T2" fmla="*/ 11802135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Text Box 12"/>
          <p:cNvSpPr txBox="1">
            <a:spLocks noChangeArrowheads="1"/>
          </p:cNvSpPr>
          <p:nvPr/>
        </p:nvSpPr>
        <p:spPr bwMode="auto">
          <a:xfrm>
            <a:off x="4876800" y="2971800"/>
            <a:ext cx="3159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Symbol" charset="2"/>
              </a:rPr>
              <a:t>q</a:t>
            </a:r>
          </a:p>
        </p:txBody>
      </p:sp>
      <p:sp>
        <p:nvSpPr>
          <p:cNvPr id="6155" name="Text Box 13"/>
          <p:cNvSpPr txBox="1">
            <a:spLocks noChangeArrowheads="1"/>
          </p:cNvSpPr>
          <p:nvPr/>
        </p:nvSpPr>
        <p:spPr bwMode="auto">
          <a:xfrm>
            <a:off x="4419600" y="2971800"/>
            <a:ext cx="323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Symbol" charset="2"/>
              </a:rPr>
              <a:t>r</a:t>
            </a:r>
          </a:p>
        </p:txBody>
      </p:sp>
      <p:sp>
        <p:nvSpPr>
          <p:cNvPr id="6156" name="Text Box 14"/>
          <p:cNvSpPr txBox="1">
            <a:spLocks noChangeArrowheads="1"/>
          </p:cNvSpPr>
          <p:nvPr/>
        </p:nvSpPr>
        <p:spPr bwMode="auto">
          <a:xfrm>
            <a:off x="5257800" y="2971800"/>
            <a:ext cx="815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(x, y)</a:t>
            </a:r>
            <a:r>
              <a:rPr lang="en-US" altLang="x-none" sz="2400">
                <a:latin typeface="Times New Roman" charset="0"/>
              </a:rPr>
              <a:t> </a:t>
            </a:r>
          </a:p>
        </p:txBody>
      </p:sp>
      <p:sp>
        <p:nvSpPr>
          <p:cNvPr id="6157" name="Text Box 15"/>
          <p:cNvSpPr txBox="1">
            <a:spLocks noChangeArrowheads="1"/>
          </p:cNvSpPr>
          <p:nvPr/>
        </p:nvSpPr>
        <p:spPr bwMode="auto">
          <a:xfrm>
            <a:off x="4800600" y="2590800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(x', y')</a:t>
            </a:r>
            <a:r>
              <a:rPr lang="en-US" altLang="x-none" sz="2400">
                <a:latin typeface="Times New Roman" charset="0"/>
              </a:rPr>
              <a:t> </a:t>
            </a:r>
          </a:p>
        </p:txBody>
      </p:sp>
      <p:sp>
        <p:nvSpPr>
          <p:cNvPr id="6158" name="Line 16"/>
          <p:cNvSpPr>
            <a:spLocks noChangeShapeType="1"/>
          </p:cNvSpPr>
          <p:nvPr/>
        </p:nvSpPr>
        <p:spPr bwMode="auto">
          <a:xfrm>
            <a:off x="5257800" y="3276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098" name="Text Box 18"/>
          <p:cNvSpPr txBox="1">
            <a:spLocks noChangeArrowheads="1"/>
          </p:cNvSpPr>
          <p:nvPr/>
        </p:nvSpPr>
        <p:spPr bwMode="auto">
          <a:xfrm>
            <a:off x="669925" y="2346325"/>
            <a:ext cx="1392238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x = </a:t>
            </a:r>
            <a:r>
              <a:rPr lang="en-US" altLang="x-none" sz="2400">
                <a:latin typeface="Symbol" charset="2"/>
              </a:rPr>
              <a:t>r</a:t>
            </a:r>
            <a:r>
              <a:rPr lang="en-US" altLang="x-none" sz="2400">
                <a:latin typeface="Times New Roman" charset="0"/>
              </a:rPr>
              <a:t>cos</a:t>
            </a:r>
            <a:r>
              <a:rPr lang="en-US" altLang="x-none" sz="2400">
                <a:latin typeface="Symbol" charset="2"/>
              </a:rPr>
              <a:t>f</a:t>
            </a: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y = </a:t>
            </a:r>
            <a:r>
              <a:rPr lang="en-US" altLang="x-none" sz="2400">
                <a:latin typeface="Symbol" charset="2"/>
              </a:rPr>
              <a:t>r</a:t>
            </a:r>
            <a:r>
              <a:rPr lang="en-US" altLang="x-none" sz="2400">
                <a:latin typeface="Times New Roman" charset="0"/>
              </a:rPr>
              <a:t>sin</a:t>
            </a:r>
            <a:r>
              <a:rPr lang="en-US" altLang="x-none" sz="2400">
                <a:latin typeface="Symbol" charset="2"/>
              </a:rPr>
              <a:t>f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x' = ?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y' = ?</a:t>
            </a:r>
          </a:p>
        </p:txBody>
      </p:sp>
      <p:sp>
        <p:nvSpPr>
          <p:cNvPr id="6160" name="Text Box 22"/>
          <p:cNvSpPr txBox="1">
            <a:spLocks noChangeArrowheads="1"/>
          </p:cNvSpPr>
          <p:nvPr/>
        </p:nvSpPr>
        <p:spPr bwMode="auto">
          <a:xfrm>
            <a:off x="5546725" y="354647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x</a:t>
            </a:r>
          </a:p>
        </p:txBody>
      </p:sp>
      <p:sp>
        <p:nvSpPr>
          <p:cNvPr id="6161" name="Text Box 23"/>
          <p:cNvSpPr txBox="1">
            <a:spLocks noChangeArrowheads="1"/>
          </p:cNvSpPr>
          <p:nvPr/>
        </p:nvSpPr>
        <p:spPr bwMode="auto">
          <a:xfrm>
            <a:off x="3930650" y="22860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8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The rotation matrix</a:t>
            </a:r>
          </a:p>
        </p:txBody>
      </p:sp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762000" y="2057400"/>
            <a:ext cx="28257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x' =</a:t>
            </a:r>
            <a:r>
              <a:rPr lang="en-US" altLang="x-none" sz="2400">
                <a:latin typeface="Symbol" charset="2"/>
              </a:rPr>
              <a:t> </a:t>
            </a:r>
            <a:r>
              <a:rPr lang="en-US" altLang="x-none" sz="2400">
                <a:latin typeface="Times New Roman" charset="0"/>
              </a:rPr>
              <a:t>xcos(</a:t>
            </a:r>
            <a:r>
              <a:rPr lang="en-US" altLang="x-none" sz="2400">
                <a:latin typeface="Symbol" charset="2"/>
              </a:rPr>
              <a:t>q) - </a:t>
            </a:r>
            <a:r>
              <a:rPr lang="en-US" altLang="x-none" sz="2400">
                <a:latin typeface="Times New Roman" charset="0"/>
              </a:rPr>
              <a:t>ysin(</a:t>
            </a:r>
            <a:r>
              <a:rPr lang="en-US" altLang="x-none" sz="2400">
                <a:latin typeface="Symbol" charset="2"/>
              </a:rPr>
              <a:t>q)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y' =</a:t>
            </a:r>
            <a:r>
              <a:rPr lang="en-US" altLang="x-none" sz="2400">
                <a:latin typeface="Symbol" charset="2"/>
              </a:rPr>
              <a:t> </a:t>
            </a:r>
            <a:r>
              <a:rPr lang="en-US" altLang="x-none" sz="2400">
                <a:latin typeface="Times New Roman" charset="0"/>
              </a:rPr>
              <a:t>xsin(</a:t>
            </a:r>
            <a:r>
              <a:rPr lang="en-US" altLang="x-none" sz="2400">
                <a:latin typeface="Symbol" charset="2"/>
              </a:rPr>
              <a:t>q) + </a:t>
            </a:r>
            <a:r>
              <a:rPr lang="en-US" altLang="x-none" sz="2400">
                <a:latin typeface="Times New Roman" charset="0"/>
              </a:rPr>
              <a:t>ycos(</a:t>
            </a:r>
            <a:r>
              <a:rPr lang="en-US" altLang="x-none" sz="2400">
                <a:latin typeface="Symbol" charset="2"/>
              </a:rPr>
              <a:t>q)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z' = z</a:t>
            </a:r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441325" y="1600200"/>
            <a:ext cx="1984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The equations:</a:t>
            </a:r>
          </a:p>
        </p:txBody>
      </p:sp>
      <p:sp>
        <p:nvSpPr>
          <p:cNvPr id="175110" name="Text Box 6"/>
          <p:cNvSpPr txBox="1">
            <a:spLocks noChangeArrowheads="1"/>
          </p:cNvSpPr>
          <p:nvPr/>
        </p:nvSpPr>
        <p:spPr bwMode="auto">
          <a:xfrm>
            <a:off x="669925" y="3241675"/>
            <a:ext cx="5932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In matrix form:             P' = R</a:t>
            </a:r>
            <a:r>
              <a:rPr lang="en-US" altLang="x-none" sz="2400" baseline="-25000">
                <a:latin typeface="Times New Roman" charset="0"/>
              </a:rPr>
              <a:t>Z</a:t>
            </a:r>
            <a:r>
              <a:rPr lang="en-US" altLang="x-none" sz="2400">
                <a:latin typeface="Times New Roman" charset="0"/>
              </a:rPr>
              <a:t>P   where R</a:t>
            </a:r>
            <a:r>
              <a:rPr lang="en-US" altLang="x-none" sz="2400" baseline="-25000">
                <a:latin typeface="Times New Roman" charset="0"/>
              </a:rPr>
              <a:t>Z</a:t>
            </a:r>
            <a:r>
              <a:rPr lang="en-US" altLang="x-none" sz="2400">
                <a:latin typeface="Times New Roman" charset="0"/>
              </a:rPr>
              <a:t> =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10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Rotation about the X axis</a:t>
            </a:r>
          </a:p>
        </p:txBody>
      </p:sp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762000" y="2057400"/>
            <a:ext cx="280828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y' =</a:t>
            </a:r>
            <a:r>
              <a:rPr lang="en-US" altLang="x-none" sz="2400">
                <a:latin typeface="Symbol" charset="2"/>
              </a:rPr>
              <a:t> </a:t>
            </a:r>
            <a:r>
              <a:rPr lang="en-US" altLang="x-none" sz="2400">
                <a:latin typeface="Times New Roman" charset="0"/>
              </a:rPr>
              <a:t>ycos(</a:t>
            </a:r>
            <a:r>
              <a:rPr lang="en-US" altLang="x-none" sz="2400">
                <a:latin typeface="Symbol" charset="2"/>
              </a:rPr>
              <a:t>q) - </a:t>
            </a:r>
            <a:r>
              <a:rPr lang="en-US" altLang="x-none" sz="2400">
                <a:latin typeface="Times New Roman" charset="0"/>
              </a:rPr>
              <a:t>zsin(</a:t>
            </a:r>
            <a:r>
              <a:rPr lang="en-US" altLang="x-none" sz="2400">
                <a:latin typeface="Symbol" charset="2"/>
              </a:rPr>
              <a:t>q)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z' =</a:t>
            </a:r>
            <a:r>
              <a:rPr lang="en-US" altLang="x-none" sz="2400">
                <a:latin typeface="Symbol" charset="2"/>
              </a:rPr>
              <a:t> </a:t>
            </a:r>
            <a:r>
              <a:rPr lang="en-US" altLang="x-none" sz="2400">
                <a:latin typeface="Times New Roman" charset="0"/>
              </a:rPr>
              <a:t>ysin(</a:t>
            </a:r>
            <a:r>
              <a:rPr lang="en-US" altLang="x-none" sz="2400">
                <a:latin typeface="Symbol" charset="2"/>
              </a:rPr>
              <a:t>q) + </a:t>
            </a:r>
            <a:r>
              <a:rPr lang="en-US" altLang="x-none" sz="2400">
                <a:latin typeface="Times New Roman" charset="0"/>
              </a:rPr>
              <a:t>zcos(</a:t>
            </a:r>
            <a:r>
              <a:rPr lang="en-US" altLang="x-none" sz="2400">
                <a:latin typeface="Symbol" charset="2"/>
              </a:rPr>
              <a:t>q)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x' = x</a:t>
            </a:r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441325" y="1600200"/>
            <a:ext cx="1984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The equations:</a:t>
            </a:r>
          </a:p>
        </p:txBody>
      </p:sp>
      <p:sp>
        <p:nvSpPr>
          <p:cNvPr id="176133" name="Text Box 5"/>
          <p:cNvSpPr txBox="1">
            <a:spLocks noChangeArrowheads="1"/>
          </p:cNvSpPr>
          <p:nvPr/>
        </p:nvSpPr>
        <p:spPr bwMode="auto">
          <a:xfrm>
            <a:off x="669925" y="3241675"/>
            <a:ext cx="5976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In matrix form:             P' = R</a:t>
            </a:r>
            <a:r>
              <a:rPr lang="en-US" altLang="x-none" sz="2400" baseline="-25000">
                <a:latin typeface="Times New Roman" charset="0"/>
              </a:rPr>
              <a:t>X</a:t>
            </a:r>
            <a:r>
              <a:rPr lang="en-US" altLang="x-none" sz="2400">
                <a:latin typeface="Times New Roman" charset="0"/>
              </a:rPr>
              <a:t>P   where R</a:t>
            </a:r>
            <a:r>
              <a:rPr lang="en-US" altLang="x-none" sz="2400" baseline="-25000">
                <a:latin typeface="Times New Roman" charset="0"/>
              </a:rPr>
              <a:t>X</a:t>
            </a:r>
            <a:r>
              <a:rPr lang="en-US" altLang="x-none" sz="2400">
                <a:latin typeface="Times New Roman" charset="0"/>
              </a:rPr>
              <a:t> = ?</a:t>
            </a:r>
          </a:p>
        </p:txBody>
      </p:sp>
      <p:graphicFrame>
        <p:nvGraphicFramePr>
          <p:cNvPr id="176134" name="Object 2"/>
          <p:cNvGraphicFramePr>
            <a:graphicFrameLocks noChangeAspect="1"/>
          </p:cNvGraphicFramePr>
          <p:nvPr/>
        </p:nvGraphicFramePr>
        <p:xfrm>
          <a:off x="2038350" y="4521200"/>
          <a:ext cx="1238250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35000" imgH="215900" progId="Equation.3">
                  <p:embed/>
                </p:oleObj>
              </mc:Choice>
              <mc:Fallback>
                <p:oleObj name="Equation" r:id="rId2" imgW="635000" imgH="215900" progId="Equation.3">
                  <p:embed/>
                  <p:pic>
                    <p:nvPicPr>
                      <p:cNvPr id="17613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8350" y="4521200"/>
                        <a:ext cx="1238250" cy="42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8" name="Line 7"/>
          <p:cNvSpPr>
            <a:spLocks noChangeShapeType="1"/>
          </p:cNvSpPr>
          <p:nvPr/>
        </p:nvSpPr>
        <p:spPr bwMode="auto">
          <a:xfrm flipV="1">
            <a:off x="6346825" y="18288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Line 8"/>
          <p:cNvSpPr>
            <a:spLocks noChangeShapeType="1"/>
          </p:cNvSpPr>
          <p:nvPr/>
        </p:nvSpPr>
        <p:spPr bwMode="auto">
          <a:xfrm>
            <a:off x="6194425" y="29718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Line 9"/>
          <p:cNvSpPr>
            <a:spLocks noChangeShapeType="1"/>
          </p:cNvSpPr>
          <p:nvPr/>
        </p:nvSpPr>
        <p:spPr bwMode="auto">
          <a:xfrm flipV="1">
            <a:off x="6346825" y="2667000"/>
            <a:ext cx="990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Line 10"/>
          <p:cNvSpPr>
            <a:spLocks noChangeShapeType="1"/>
          </p:cNvSpPr>
          <p:nvPr/>
        </p:nvSpPr>
        <p:spPr bwMode="auto">
          <a:xfrm flipV="1">
            <a:off x="6346825" y="2362200"/>
            <a:ext cx="685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Arc 11"/>
          <p:cNvSpPr>
            <a:spLocks/>
          </p:cNvSpPr>
          <p:nvPr/>
        </p:nvSpPr>
        <p:spPr bwMode="auto">
          <a:xfrm>
            <a:off x="6804025" y="2819400"/>
            <a:ext cx="76200" cy="152400"/>
          </a:xfrm>
          <a:custGeom>
            <a:avLst/>
            <a:gdLst>
              <a:gd name="T0" fmla="*/ 0 w 21600"/>
              <a:gd name="T1" fmla="*/ 0 h 21600"/>
              <a:gd name="T2" fmla="*/ 11802135 w 21600"/>
              <a:gd name="T3" fmla="*/ 377667802 h 21600"/>
              <a:gd name="T4" fmla="*/ 0 w 21600"/>
              <a:gd name="T5" fmla="*/ 377667802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Text Box 12"/>
          <p:cNvSpPr txBox="1">
            <a:spLocks noChangeArrowheads="1"/>
          </p:cNvSpPr>
          <p:nvPr/>
        </p:nvSpPr>
        <p:spPr bwMode="auto">
          <a:xfrm>
            <a:off x="7032625" y="2667000"/>
            <a:ext cx="3159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Symbol" charset="2"/>
              </a:rPr>
              <a:t>f</a:t>
            </a:r>
          </a:p>
        </p:txBody>
      </p:sp>
      <p:sp>
        <p:nvSpPr>
          <p:cNvPr id="8204" name="Arc 13"/>
          <p:cNvSpPr>
            <a:spLocks/>
          </p:cNvSpPr>
          <p:nvPr/>
        </p:nvSpPr>
        <p:spPr bwMode="auto">
          <a:xfrm>
            <a:off x="6880225" y="2514600"/>
            <a:ext cx="76200" cy="228600"/>
          </a:xfrm>
          <a:custGeom>
            <a:avLst/>
            <a:gdLst>
              <a:gd name="T0" fmla="*/ 0 w 21600"/>
              <a:gd name="T1" fmla="*/ 0 h 21600"/>
              <a:gd name="T2" fmla="*/ 11802135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Text Box 14"/>
          <p:cNvSpPr txBox="1">
            <a:spLocks noChangeArrowheads="1"/>
          </p:cNvSpPr>
          <p:nvPr/>
        </p:nvSpPr>
        <p:spPr bwMode="auto">
          <a:xfrm>
            <a:off x="6956425" y="2362200"/>
            <a:ext cx="3159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Symbol" charset="2"/>
              </a:rPr>
              <a:t>q</a:t>
            </a:r>
          </a:p>
        </p:txBody>
      </p:sp>
      <p:sp>
        <p:nvSpPr>
          <p:cNvPr id="8206" name="Text Box 15"/>
          <p:cNvSpPr txBox="1">
            <a:spLocks noChangeArrowheads="1"/>
          </p:cNvSpPr>
          <p:nvPr/>
        </p:nvSpPr>
        <p:spPr bwMode="auto">
          <a:xfrm>
            <a:off x="6499225" y="2362200"/>
            <a:ext cx="323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Symbol" charset="2"/>
              </a:rPr>
              <a:t>r</a:t>
            </a:r>
          </a:p>
        </p:txBody>
      </p:sp>
      <p:sp>
        <p:nvSpPr>
          <p:cNvPr id="8207" name="Text Box 16"/>
          <p:cNvSpPr txBox="1">
            <a:spLocks noChangeArrowheads="1"/>
          </p:cNvSpPr>
          <p:nvPr/>
        </p:nvSpPr>
        <p:spPr bwMode="auto">
          <a:xfrm>
            <a:off x="7337425" y="2362200"/>
            <a:ext cx="815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(y, z)</a:t>
            </a:r>
            <a:r>
              <a:rPr lang="en-US" altLang="x-none" sz="2400">
                <a:latin typeface="Times New Roman" charset="0"/>
              </a:rPr>
              <a:t> </a:t>
            </a:r>
          </a:p>
        </p:txBody>
      </p:sp>
      <p:sp>
        <p:nvSpPr>
          <p:cNvPr id="8208" name="Text Box 17"/>
          <p:cNvSpPr txBox="1">
            <a:spLocks noChangeArrowheads="1"/>
          </p:cNvSpPr>
          <p:nvPr/>
        </p:nvSpPr>
        <p:spPr bwMode="auto">
          <a:xfrm>
            <a:off x="6880225" y="1981200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(y', z')</a:t>
            </a:r>
            <a:r>
              <a:rPr lang="en-US" altLang="x-none" sz="2400">
                <a:latin typeface="Times New Roman" charset="0"/>
              </a:rPr>
              <a:t> </a:t>
            </a:r>
          </a:p>
        </p:txBody>
      </p:sp>
      <p:sp>
        <p:nvSpPr>
          <p:cNvPr id="8209" name="Line 18"/>
          <p:cNvSpPr>
            <a:spLocks noChangeShapeType="1"/>
          </p:cNvSpPr>
          <p:nvPr/>
        </p:nvSpPr>
        <p:spPr bwMode="auto">
          <a:xfrm>
            <a:off x="7337425" y="2667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Text Box 19"/>
          <p:cNvSpPr txBox="1">
            <a:spLocks noChangeArrowheads="1"/>
          </p:cNvSpPr>
          <p:nvPr/>
        </p:nvSpPr>
        <p:spPr bwMode="auto">
          <a:xfrm>
            <a:off x="7626350" y="293687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y</a:t>
            </a:r>
          </a:p>
        </p:txBody>
      </p:sp>
      <p:sp>
        <p:nvSpPr>
          <p:cNvPr id="8211" name="Text Box 20"/>
          <p:cNvSpPr txBox="1">
            <a:spLocks noChangeArrowheads="1"/>
          </p:cNvSpPr>
          <p:nvPr/>
        </p:nvSpPr>
        <p:spPr bwMode="auto">
          <a:xfrm>
            <a:off x="6010275" y="1676400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3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Rotation about the Y axis</a:t>
            </a:r>
          </a:p>
        </p:txBody>
      </p:sp>
      <p:sp>
        <p:nvSpPr>
          <p:cNvPr id="9218" name="Text Box 3"/>
          <p:cNvSpPr txBox="1">
            <a:spLocks noChangeArrowheads="1"/>
          </p:cNvSpPr>
          <p:nvPr/>
        </p:nvSpPr>
        <p:spPr bwMode="auto">
          <a:xfrm>
            <a:off x="762000" y="2057400"/>
            <a:ext cx="280828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z' =</a:t>
            </a:r>
            <a:r>
              <a:rPr lang="en-US" altLang="x-none" sz="2400">
                <a:latin typeface="Symbol" charset="2"/>
              </a:rPr>
              <a:t> </a:t>
            </a:r>
            <a:r>
              <a:rPr lang="en-US" altLang="x-none" sz="2400">
                <a:latin typeface="Times New Roman" charset="0"/>
              </a:rPr>
              <a:t>zcos(</a:t>
            </a:r>
            <a:r>
              <a:rPr lang="en-US" altLang="x-none" sz="2400">
                <a:latin typeface="Symbol" charset="2"/>
              </a:rPr>
              <a:t>q) - </a:t>
            </a:r>
            <a:r>
              <a:rPr lang="en-US" altLang="x-none" sz="2400">
                <a:latin typeface="Times New Roman" charset="0"/>
              </a:rPr>
              <a:t>xsin(</a:t>
            </a:r>
            <a:r>
              <a:rPr lang="en-US" altLang="x-none" sz="2400">
                <a:latin typeface="Symbol" charset="2"/>
              </a:rPr>
              <a:t>q)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x' =</a:t>
            </a:r>
            <a:r>
              <a:rPr lang="en-US" altLang="x-none" sz="2400">
                <a:latin typeface="Symbol" charset="2"/>
              </a:rPr>
              <a:t> </a:t>
            </a:r>
            <a:r>
              <a:rPr lang="en-US" altLang="x-none" sz="2400">
                <a:latin typeface="Times New Roman" charset="0"/>
              </a:rPr>
              <a:t>zsin(</a:t>
            </a:r>
            <a:r>
              <a:rPr lang="en-US" altLang="x-none" sz="2400">
                <a:latin typeface="Symbol" charset="2"/>
              </a:rPr>
              <a:t>q) + </a:t>
            </a:r>
            <a:r>
              <a:rPr lang="en-US" altLang="x-none" sz="2400">
                <a:latin typeface="Times New Roman" charset="0"/>
              </a:rPr>
              <a:t>xcos(</a:t>
            </a:r>
            <a:r>
              <a:rPr lang="en-US" altLang="x-none" sz="2400">
                <a:latin typeface="Symbol" charset="2"/>
              </a:rPr>
              <a:t>q)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y' = y</a:t>
            </a:r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441325" y="1600200"/>
            <a:ext cx="1984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The equations:</a:t>
            </a:r>
          </a:p>
        </p:txBody>
      </p:sp>
      <p:sp>
        <p:nvSpPr>
          <p:cNvPr id="177157" name="Text Box 5"/>
          <p:cNvSpPr txBox="1">
            <a:spLocks noChangeArrowheads="1"/>
          </p:cNvSpPr>
          <p:nvPr/>
        </p:nvSpPr>
        <p:spPr bwMode="auto">
          <a:xfrm>
            <a:off x="669925" y="3241675"/>
            <a:ext cx="5976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In matrix form:             P' = R</a:t>
            </a:r>
            <a:r>
              <a:rPr lang="en-US" altLang="x-none" sz="2400" baseline="-25000">
                <a:latin typeface="Times New Roman" charset="0"/>
              </a:rPr>
              <a:t>Y</a:t>
            </a:r>
            <a:r>
              <a:rPr lang="en-US" altLang="x-none" sz="2400">
                <a:latin typeface="Times New Roman" charset="0"/>
              </a:rPr>
              <a:t>P   where R</a:t>
            </a:r>
            <a:r>
              <a:rPr lang="en-US" altLang="x-none" sz="2400" baseline="-25000">
                <a:latin typeface="Times New Roman" charset="0"/>
              </a:rPr>
              <a:t>Y</a:t>
            </a:r>
            <a:r>
              <a:rPr lang="en-US" altLang="x-none" sz="2400">
                <a:latin typeface="Times New Roman" charset="0"/>
              </a:rPr>
              <a:t> = ?</a:t>
            </a:r>
          </a:p>
        </p:txBody>
      </p:sp>
      <p:graphicFrame>
        <p:nvGraphicFramePr>
          <p:cNvPr id="177158" name="Object 2"/>
          <p:cNvGraphicFramePr>
            <a:graphicFrameLocks noChangeAspect="1"/>
          </p:cNvGraphicFramePr>
          <p:nvPr/>
        </p:nvGraphicFramePr>
        <p:xfrm>
          <a:off x="2590800" y="4800600"/>
          <a:ext cx="965200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22300" imgH="215900" progId="Equation.3">
                  <p:embed/>
                </p:oleObj>
              </mc:Choice>
              <mc:Fallback>
                <p:oleObj name="Equation" r:id="rId2" imgW="622300" imgH="215900" progId="Equation.3">
                  <p:embed/>
                  <p:pic>
                    <p:nvPicPr>
                      <p:cNvPr id="17715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800600"/>
                        <a:ext cx="965200" cy="334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2" name="Line 7"/>
          <p:cNvSpPr>
            <a:spLocks noChangeShapeType="1"/>
          </p:cNvSpPr>
          <p:nvPr/>
        </p:nvSpPr>
        <p:spPr bwMode="auto">
          <a:xfrm flipV="1">
            <a:off x="6346825" y="18288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Line 8"/>
          <p:cNvSpPr>
            <a:spLocks noChangeShapeType="1"/>
          </p:cNvSpPr>
          <p:nvPr/>
        </p:nvSpPr>
        <p:spPr bwMode="auto">
          <a:xfrm>
            <a:off x="6194425" y="2971800"/>
            <a:ext cx="152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Line 9"/>
          <p:cNvSpPr>
            <a:spLocks noChangeShapeType="1"/>
          </p:cNvSpPr>
          <p:nvPr/>
        </p:nvSpPr>
        <p:spPr bwMode="auto">
          <a:xfrm flipV="1">
            <a:off x="6346825" y="2667000"/>
            <a:ext cx="990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Line 10"/>
          <p:cNvSpPr>
            <a:spLocks noChangeShapeType="1"/>
          </p:cNvSpPr>
          <p:nvPr/>
        </p:nvSpPr>
        <p:spPr bwMode="auto">
          <a:xfrm flipV="1">
            <a:off x="6346825" y="2362200"/>
            <a:ext cx="685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Arc 11"/>
          <p:cNvSpPr>
            <a:spLocks/>
          </p:cNvSpPr>
          <p:nvPr/>
        </p:nvSpPr>
        <p:spPr bwMode="auto">
          <a:xfrm>
            <a:off x="6804025" y="2819400"/>
            <a:ext cx="76200" cy="152400"/>
          </a:xfrm>
          <a:custGeom>
            <a:avLst/>
            <a:gdLst>
              <a:gd name="T0" fmla="*/ 0 w 21600"/>
              <a:gd name="T1" fmla="*/ 0 h 21600"/>
              <a:gd name="T2" fmla="*/ 11802135 w 21600"/>
              <a:gd name="T3" fmla="*/ 377667802 h 21600"/>
              <a:gd name="T4" fmla="*/ 0 w 21600"/>
              <a:gd name="T5" fmla="*/ 377667802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Text Box 12"/>
          <p:cNvSpPr txBox="1">
            <a:spLocks noChangeArrowheads="1"/>
          </p:cNvSpPr>
          <p:nvPr/>
        </p:nvSpPr>
        <p:spPr bwMode="auto">
          <a:xfrm>
            <a:off x="7032625" y="2667000"/>
            <a:ext cx="3159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Symbol" charset="2"/>
              </a:rPr>
              <a:t>f</a:t>
            </a:r>
          </a:p>
        </p:txBody>
      </p:sp>
      <p:sp>
        <p:nvSpPr>
          <p:cNvPr id="9228" name="Arc 13"/>
          <p:cNvSpPr>
            <a:spLocks/>
          </p:cNvSpPr>
          <p:nvPr/>
        </p:nvSpPr>
        <p:spPr bwMode="auto">
          <a:xfrm>
            <a:off x="6880225" y="2514600"/>
            <a:ext cx="76200" cy="228600"/>
          </a:xfrm>
          <a:custGeom>
            <a:avLst/>
            <a:gdLst>
              <a:gd name="T0" fmla="*/ 0 w 21600"/>
              <a:gd name="T1" fmla="*/ 0 h 21600"/>
              <a:gd name="T2" fmla="*/ 11802135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Text Box 14"/>
          <p:cNvSpPr txBox="1">
            <a:spLocks noChangeArrowheads="1"/>
          </p:cNvSpPr>
          <p:nvPr/>
        </p:nvSpPr>
        <p:spPr bwMode="auto">
          <a:xfrm>
            <a:off x="6956425" y="2362200"/>
            <a:ext cx="3159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Symbol" charset="2"/>
              </a:rPr>
              <a:t>q</a:t>
            </a:r>
          </a:p>
        </p:txBody>
      </p:sp>
      <p:sp>
        <p:nvSpPr>
          <p:cNvPr id="9230" name="Text Box 15"/>
          <p:cNvSpPr txBox="1">
            <a:spLocks noChangeArrowheads="1"/>
          </p:cNvSpPr>
          <p:nvPr/>
        </p:nvSpPr>
        <p:spPr bwMode="auto">
          <a:xfrm>
            <a:off x="6499225" y="2362200"/>
            <a:ext cx="323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Symbol" charset="2"/>
              </a:rPr>
              <a:t>r</a:t>
            </a:r>
          </a:p>
        </p:txBody>
      </p:sp>
      <p:sp>
        <p:nvSpPr>
          <p:cNvPr id="9231" name="Text Box 16"/>
          <p:cNvSpPr txBox="1">
            <a:spLocks noChangeArrowheads="1"/>
          </p:cNvSpPr>
          <p:nvPr/>
        </p:nvSpPr>
        <p:spPr bwMode="auto">
          <a:xfrm>
            <a:off x="7337425" y="2362200"/>
            <a:ext cx="815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(z, x)</a:t>
            </a:r>
            <a:r>
              <a:rPr lang="en-US" altLang="x-none" sz="2400">
                <a:latin typeface="Times New Roman" charset="0"/>
              </a:rPr>
              <a:t> </a:t>
            </a:r>
          </a:p>
        </p:txBody>
      </p:sp>
      <p:sp>
        <p:nvSpPr>
          <p:cNvPr id="9232" name="Text Box 17"/>
          <p:cNvSpPr txBox="1">
            <a:spLocks noChangeArrowheads="1"/>
          </p:cNvSpPr>
          <p:nvPr/>
        </p:nvSpPr>
        <p:spPr bwMode="auto">
          <a:xfrm>
            <a:off x="6880225" y="1981200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(z', x')</a:t>
            </a:r>
            <a:r>
              <a:rPr lang="en-US" altLang="x-none" sz="2400">
                <a:latin typeface="Times New Roman" charset="0"/>
              </a:rPr>
              <a:t> </a:t>
            </a:r>
          </a:p>
        </p:txBody>
      </p:sp>
      <p:sp>
        <p:nvSpPr>
          <p:cNvPr id="9233" name="Line 18"/>
          <p:cNvSpPr>
            <a:spLocks noChangeShapeType="1"/>
          </p:cNvSpPr>
          <p:nvPr/>
        </p:nvSpPr>
        <p:spPr bwMode="auto">
          <a:xfrm>
            <a:off x="7337425" y="2667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Text Box 19"/>
          <p:cNvSpPr txBox="1">
            <a:spLocks noChangeArrowheads="1"/>
          </p:cNvSpPr>
          <p:nvPr/>
        </p:nvSpPr>
        <p:spPr bwMode="auto">
          <a:xfrm>
            <a:off x="7626350" y="2936875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z</a:t>
            </a:r>
          </a:p>
        </p:txBody>
      </p:sp>
      <p:sp>
        <p:nvSpPr>
          <p:cNvPr id="9235" name="Text Box 20"/>
          <p:cNvSpPr txBox="1">
            <a:spLocks noChangeArrowheads="1"/>
          </p:cNvSpPr>
          <p:nvPr/>
        </p:nvSpPr>
        <p:spPr bwMode="auto">
          <a:xfrm>
            <a:off x="6010275" y="16764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7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Reversing Rotations</a:t>
            </a:r>
          </a:p>
        </p:txBody>
      </p:sp>
      <p:sp>
        <p:nvSpPr>
          <p:cNvPr id="10242" name="Text Box 3"/>
          <p:cNvSpPr txBox="1">
            <a:spLocks noChangeArrowheads="1"/>
          </p:cNvSpPr>
          <p:nvPr/>
        </p:nvSpPr>
        <p:spPr bwMode="auto">
          <a:xfrm>
            <a:off x="593725" y="1641475"/>
            <a:ext cx="31369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We use the facts that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cos(-</a:t>
            </a:r>
            <a:r>
              <a:rPr lang="en-US" altLang="x-none" sz="2400">
                <a:latin typeface="Symbol" charset="2"/>
              </a:rPr>
              <a:t>q</a:t>
            </a:r>
            <a:r>
              <a:rPr lang="en-US" altLang="x-none" sz="2400">
                <a:latin typeface="Times New Roman" charset="0"/>
              </a:rPr>
              <a:t>) = cos(</a:t>
            </a:r>
            <a:r>
              <a:rPr lang="en-US" altLang="x-none" sz="2400">
                <a:latin typeface="Symbol" charset="2"/>
              </a:rPr>
              <a:t>q</a:t>
            </a:r>
            <a:r>
              <a:rPr lang="en-US" altLang="x-none" sz="2400">
                <a:latin typeface="Times New Roman" charset="0"/>
              </a:rPr>
              <a:t>)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sin(-</a:t>
            </a:r>
            <a:r>
              <a:rPr lang="en-US" altLang="x-none" sz="2400">
                <a:latin typeface="Symbol" charset="2"/>
              </a:rPr>
              <a:t>q</a:t>
            </a:r>
            <a:r>
              <a:rPr lang="en-US" altLang="x-none" sz="2400">
                <a:latin typeface="Times New Roman" charset="0"/>
              </a:rPr>
              <a:t>) = -sin(</a:t>
            </a:r>
            <a:r>
              <a:rPr lang="en-US" altLang="x-none" sz="2400">
                <a:latin typeface="Symbol" charset="2"/>
              </a:rPr>
              <a:t>q</a:t>
            </a:r>
            <a:r>
              <a:rPr lang="en-US" altLang="x-none" sz="2400">
                <a:latin typeface="Times New Roman" charset="0"/>
              </a:rPr>
              <a:t>)</a:t>
            </a:r>
          </a:p>
        </p:txBody>
      </p:sp>
      <p:graphicFrame>
        <p:nvGraphicFramePr>
          <p:cNvPr id="178180" name="Object 2"/>
          <p:cNvGraphicFramePr>
            <a:graphicFrameLocks noChangeAspect="1"/>
          </p:cNvGraphicFramePr>
          <p:nvPr/>
        </p:nvGraphicFramePr>
        <p:xfrm>
          <a:off x="533400" y="3276600"/>
          <a:ext cx="4953000" cy="179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844800" imgH="1028700" progId="Equation.3">
                  <p:embed/>
                </p:oleObj>
              </mc:Choice>
              <mc:Fallback>
                <p:oleObj name="Equation" r:id="rId2" imgW="2844800" imgH="1028700" progId="Equation.3">
                  <p:embed/>
                  <p:pic>
                    <p:nvPicPr>
                      <p:cNvPr id="17818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276600"/>
                        <a:ext cx="4953000" cy="179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8181" name="Object 3"/>
          <p:cNvGraphicFramePr>
            <a:graphicFrameLocks noChangeAspect="1"/>
          </p:cNvGraphicFramePr>
          <p:nvPr/>
        </p:nvGraphicFramePr>
        <p:xfrm>
          <a:off x="5638800" y="3276600"/>
          <a:ext cx="3124200" cy="178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803400" imgH="1028700" progId="Equation.3">
                  <p:embed/>
                </p:oleObj>
              </mc:Choice>
              <mc:Fallback>
                <p:oleObj name="Equation" r:id="rId4" imgW="1803400" imgH="1028700" progId="Equation.3">
                  <p:embed/>
                  <p:pic>
                    <p:nvPicPr>
                      <p:cNvPr id="17818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276600"/>
                        <a:ext cx="3124200" cy="178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Scaling</a:t>
            </a:r>
          </a:p>
        </p:txBody>
      </p:sp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974725" y="1793875"/>
            <a:ext cx="73326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Translation and Rotation are </a:t>
            </a:r>
            <a:r>
              <a:rPr lang="en-US" altLang="x-none" sz="2400" b="1">
                <a:solidFill>
                  <a:srgbClr val="990000"/>
                </a:solidFill>
                <a:latin typeface="Times New Roman" charset="0"/>
              </a:rPr>
              <a:t>rigid body transformations.</a:t>
            </a: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Scaling is not rigid.</a:t>
            </a:r>
            <a:endParaRPr lang="en-US" altLang="x-none" sz="2400" b="1">
              <a:solidFill>
                <a:srgbClr val="990000"/>
              </a:solidFill>
              <a:latin typeface="Times New Roman" charset="0"/>
            </a:endParaRPr>
          </a:p>
        </p:txBody>
      </p:sp>
      <p:sp>
        <p:nvSpPr>
          <p:cNvPr id="179205" name="Text Box 5"/>
          <p:cNvSpPr txBox="1">
            <a:spLocks noChangeArrowheads="1"/>
          </p:cNvSpPr>
          <p:nvPr/>
        </p:nvSpPr>
        <p:spPr bwMode="auto">
          <a:xfrm>
            <a:off x="990600" y="2590800"/>
            <a:ext cx="205105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Equations: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x' = </a:t>
            </a:r>
            <a:r>
              <a:rPr lang="en-US" altLang="x-none" sz="2400">
                <a:latin typeface="Symbol" charset="2"/>
              </a:rPr>
              <a:t>b</a:t>
            </a:r>
            <a:r>
              <a:rPr lang="en-US" altLang="x-none" sz="2400" baseline="-25000">
                <a:latin typeface="Times New Roman" charset="0"/>
              </a:rPr>
              <a:t>x</a:t>
            </a:r>
            <a:r>
              <a:rPr lang="en-US" altLang="x-none" sz="2400">
                <a:latin typeface="Times New Roman" charset="0"/>
              </a:rPr>
              <a:t>x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y' = </a:t>
            </a:r>
            <a:r>
              <a:rPr lang="en-US" altLang="x-none" sz="2400">
                <a:latin typeface="Symbol" charset="2"/>
              </a:rPr>
              <a:t>b</a:t>
            </a:r>
            <a:r>
              <a:rPr lang="en-US" altLang="x-none" sz="2400" baseline="-25000">
                <a:latin typeface="Times New Roman" charset="0"/>
              </a:rPr>
              <a:t>y</a:t>
            </a:r>
            <a:r>
              <a:rPr lang="en-US" altLang="x-none" sz="2400">
                <a:latin typeface="Times New Roman" charset="0"/>
              </a:rPr>
              <a:t>y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z' = </a:t>
            </a:r>
            <a:r>
              <a:rPr lang="en-US" altLang="x-none" sz="2400">
                <a:latin typeface="Symbol" charset="2"/>
              </a:rPr>
              <a:t>b</a:t>
            </a:r>
            <a:r>
              <a:rPr lang="en-US" altLang="x-none" sz="2400" baseline="-25000">
                <a:latin typeface="Times New Roman" charset="0"/>
              </a:rPr>
              <a:t>z</a:t>
            </a:r>
            <a:r>
              <a:rPr lang="en-US" altLang="x-none" sz="2400">
                <a:latin typeface="Times New Roman" charset="0"/>
              </a:rPr>
              <a:t>z</a:t>
            </a:r>
          </a:p>
        </p:txBody>
      </p:sp>
      <p:sp>
        <p:nvSpPr>
          <p:cNvPr id="179206" name="Text Box 6"/>
          <p:cNvSpPr txBox="1">
            <a:spLocks noChangeArrowheads="1"/>
          </p:cNvSpPr>
          <p:nvPr/>
        </p:nvSpPr>
        <p:spPr bwMode="auto">
          <a:xfrm>
            <a:off x="4098925" y="3089275"/>
            <a:ext cx="2674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P' = SP, where S = ?</a:t>
            </a:r>
          </a:p>
        </p:txBody>
      </p:sp>
      <p:graphicFrame>
        <p:nvGraphicFramePr>
          <p:cNvPr id="179207" name="Object 2"/>
          <p:cNvGraphicFramePr>
            <a:graphicFrameLocks noChangeAspect="1"/>
          </p:cNvGraphicFramePr>
          <p:nvPr/>
        </p:nvGraphicFramePr>
        <p:xfrm>
          <a:off x="3810000" y="4191000"/>
          <a:ext cx="2590800" cy="176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959100" imgH="2019300" progId="Equation.3">
                  <p:embed/>
                </p:oleObj>
              </mc:Choice>
              <mc:Fallback>
                <p:oleObj name="Equation" r:id="rId2" imgW="2959100" imgH="2019300" progId="Equation.3">
                  <p:embed/>
                  <p:pic>
                    <p:nvPicPr>
                      <p:cNvPr id="17920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4191000"/>
                        <a:ext cx="2590800" cy="176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9208" name="Text Box 8"/>
          <p:cNvSpPr txBox="1">
            <a:spLocks noChangeArrowheads="1"/>
          </p:cNvSpPr>
          <p:nvPr/>
        </p:nvSpPr>
        <p:spPr bwMode="auto">
          <a:xfrm>
            <a:off x="1203325" y="6137275"/>
            <a:ext cx="2255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Inverse scaling:  </a:t>
            </a:r>
          </a:p>
        </p:txBody>
      </p:sp>
      <p:sp>
        <p:nvSpPr>
          <p:cNvPr id="179209" name="Text Box 9"/>
          <p:cNvSpPr txBox="1">
            <a:spLocks noChangeArrowheads="1"/>
          </p:cNvSpPr>
          <p:nvPr/>
        </p:nvSpPr>
        <p:spPr bwMode="auto">
          <a:xfrm>
            <a:off x="3641725" y="6172200"/>
            <a:ext cx="3717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Scale with S(1/</a:t>
            </a:r>
            <a:r>
              <a:rPr lang="en-US" altLang="x-none" sz="2400">
                <a:latin typeface="Symbol" charset="2"/>
              </a:rPr>
              <a:t>b</a:t>
            </a:r>
            <a:r>
              <a:rPr lang="en-US" altLang="x-none" sz="2400" baseline="-25000">
                <a:latin typeface="Times New Roman" charset="0"/>
              </a:rPr>
              <a:t>x</a:t>
            </a:r>
            <a:r>
              <a:rPr lang="en-US" altLang="x-none" sz="2400">
                <a:latin typeface="Times New Roman" charset="0"/>
              </a:rPr>
              <a:t>, 1/</a:t>
            </a:r>
            <a:r>
              <a:rPr lang="en-US" altLang="x-none" sz="2400">
                <a:latin typeface="Symbol" charset="2"/>
              </a:rPr>
              <a:t>b</a:t>
            </a:r>
            <a:r>
              <a:rPr lang="en-US" altLang="x-none" sz="2400" baseline="-25000">
                <a:latin typeface="Times New Roman" charset="0"/>
              </a:rPr>
              <a:t>y</a:t>
            </a:r>
            <a:r>
              <a:rPr lang="en-US" altLang="x-none" sz="2400">
                <a:latin typeface="Times New Roman" charset="0"/>
              </a:rPr>
              <a:t>, 1/</a:t>
            </a:r>
            <a:r>
              <a:rPr lang="en-US" altLang="x-none" sz="2400">
                <a:latin typeface="Symbol" charset="2"/>
              </a:rPr>
              <a:t>b</a:t>
            </a:r>
            <a:r>
              <a:rPr lang="en-US" altLang="x-none" sz="2400" baseline="-25000">
                <a:latin typeface="Times New Roman" charset="0"/>
              </a:rPr>
              <a:t>z</a:t>
            </a:r>
            <a:r>
              <a:rPr lang="en-US" altLang="x-none" sz="2400">
                <a:latin typeface="Times New Roman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5" grpId="0" build="p" bldLvl="2" autoUpdateAnimBg="0"/>
      <p:bldP spid="179206" grpId="0" autoUpdateAnimBg="0"/>
      <p:bldP spid="179208" grpId="0" autoUpdateAnimBg="0"/>
      <p:bldP spid="17920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Matrices</a:t>
            </a:r>
          </a:p>
        </p:txBody>
      </p:sp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593725" y="1676400"/>
            <a:ext cx="5711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A </a:t>
            </a:r>
            <a:r>
              <a:rPr lang="en-US" altLang="x-none" sz="2400" b="1">
                <a:solidFill>
                  <a:srgbClr val="990000"/>
                </a:solidFill>
                <a:latin typeface="Times New Roman" charset="0"/>
              </a:rPr>
              <a:t>Matrix</a:t>
            </a:r>
            <a:r>
              <a:rPr lang="en-US" altLang="x-none" sz="2400">
                <a:latin typeface="Times New Roman" charset="0"/>
              </a:rPr>
              <a:t> is a rectangular array of quantities:</a:t>
            </a:r>
          </a:p>
        </p:txBody>
      </p:sp>
      <p:graphicFrame>
        <p:nvGraphicFramePr>
          <p:cNvPr id="155652" name="Object 2"/>
          <p:cNvGraphicFramePr>
            <a:graphicFrameLocks noChangeAspect="1"/>
          </p:cNvGraphicFramePr>
          <p:nvPr/>
        </p:nvGraphicFramePr>
        <p:xfrm>
          <a:off x="1447800" y="2286000"/>
          <a:ext cx="9525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52500" imgH="952500" progId="Equation.3">
                  <p:embed/>
                </p:oleObj>
              </mc:Choice>
              <mc:Fallback>
                <p:oleObj name="Equation" r:id="rId2" imgW="952500" imgH="9525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286000"/>
                        <a:ext cx="952500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5654" name="Object 3"/>
          <p:cNvGraphicFramePr>
            <a:graphicFrameLocks noChangeAspect="1"/>
          </p:cNvGraphicFramePr>
          <p:nvPr/>
        </p:nvGraphicFramePr>
        <p:xfrm>
          <a:off x="3352800" y="2362200"/>
          <a:ext cx="23495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349500" imgH="952500" progId="Equation.3">
                  <p:embed/>
                </p:oleObj>
              </mc:Choice>
              <mc:Fallback>
                <p:oleObj name="Equation" r:id="rId4" imgW="2349500" imgH="9525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362200"/>
                        <a:ext cx="2349500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5655" name="Text Box 7"/>
          <p:cNvSpPr txBox="1">
            <a:spLocks noChangeArrowheads="1"/>
          </p:cNvSpPr>
          <p:nvPr/>
        </p:nvSpPr>
        <p:spPr bwMode="auto">
          <a:xfrm>
            <a:off x="1143000" y="3470275"/>
            <a:ext cx="1547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2x2 Matrix</a:t>
            </a:r>
          </a:p>
        </p:txBody>
      </p:sp>
      <p:sp>
        <p:nvSpPr>
          <p:cNvPr id="155657" name="Text Box 9"/>
          <p:cNvSpPr txBox="1">
            <a:spLocks noChangeArrowheads="1"/>
          </p:cNvSpPr>
          <p:nvPr/>
        </p:nvSpPr>
        <p:spPr bwMode="auto">
          <a:xfrm>
            <a:off x="3635375" y="3429000"/>
            <a:ext cx="1547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2x3 Matrix</a:t>
            </a:r>
          </a:p>
        </p:txBody>
      </p:sp>
      <p:graphicFrame>
        <p:nvGraphicFramePr>
          <p:cNvPr id="15565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6467416"/>
              </p:ext>
            </p:extLst>
          </p:nvPr>
        </p:nvGraphicFramePr>
        <p:xfrm>
          <a:off x="965200" y="4076700"/>
          <a:ext cx="2946400" cy="201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946400" imgH="2019300" progId="Equation.3">
                  <p:embed/>
                </p:oleObj>
              </mc:Choice>
              <mc:Fallback>
                <p:oleObj name="Equation" r:id="rId6" imgW="2946400" imgH="2019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5200" y="4076700"/>
                        <a:ext cx="2946400" cy="201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5659" name="Object 5"/>
          <p:cNvGraphicFramePr>
            <a:graphicFrameLocks noChangeAspect="1"/>
          </p:cNvGraphicFramePr>
          <p:nvPr/>
        </p:nvGraphicFramePr>
        <p:xfrm>
          <a:off x="6911975" y="2209800"/>
          <a:ext cx="419100" cy="148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19100" imgH="1485900" progId="Equation.3">
                  <p:embed/>
                </p:oleObj>
              </mc:Choice>
              <mc:Fallback>
                <p:oleObj name="Equation" r:id="rId8" imgW="419100" imgH="14859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1975" y="2209800"/>
                        <a:ext cx="419100" cy="148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5660" name="Text Box 12"/>
          <p:cNvSpPr txBox="1">
            <a:spLocks noChangeArrowheads="1"/>
          </p:cNvSpPr>
          <p:nvPr/>
        </p:nvSpPr>
        <p:spPr bwMode="auto">
          <a:xfrm>
            <a:off x="6530975" y="3810000"/>
            <a:ext cx="1547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3x1 Matrix</a:t>
            </a:r>
          </a:p>
        </p:txBody>
      </p:sp>
      <p:sp>
        <p:nvSpPr>
          <p:cNvPr id="155661" name="Text Box 13"/>
          <p:cNvSpPr txBox="1">
            <a:spLocks noChangeArrowheads="1"/>
          </p:cNvSpPr>
          <p:nvPr/>
        </p:nvSpPr>
        <p:spPr bwMode="auto">
          <a:xfrm>
            <a:off x="1447800" y="6348919"/>
            <a:ext cx="163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mxn</a:t>
            </a:r>
            <a:r>
              <a:rPr lang="en-US" altLang="x-none" sz="2400" dirty="0">
                <a:latin typeface="Times New Roman" charset="0"/>
              </a:rPr>
              <a:t> Matrix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5" grpId="0" autoUpdateAnimBg="0"/>
      <p:bldP spid="155657" grpId="0" autoUpdateAnimBg="0"/>
      <p:bldP spid="155660" grpId="0" autoUpdateAnimBg="0"/>
      <p:bldP spid="15566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Matrix multiplication</a:t>
            </a:r>
          </a:p>
        </p:txBody>
      </p:sp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457200" y="1641475"/>
            <a:ext cx="83978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To multiply two matrices, multiply the rows in the first matrix by the columns of the second matrix.</a:t>
            </a:r>
          </a:p>
        </p:txBody>
      </p:sp>
      <p:graphicFrame>
        <p:nvGraphicFramePr>
          <p:cNvPr id="717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3169176"/>
              </p:ext>
            </p:extLst>
          </p:nvPr>
        </p:nvGraphicFramePr>
        <p:xfrm>
          <a:off x="1981200" y="2527300"/>
          <a:ext cx="3568388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930400" imgH="495300" progId="Equation.3">
                  <p:embed/>
                </p:oleObj>
              </mc:Choice>
              <mc:Fallback>
                <p:oleObj name="Equation" r:id="rId2" imgW="1930400" imgH="4953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527300"/>
                        <a:ext cx="3568388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2" name="Text Box 6"/>
          <p:cNvSpPr txBox="1">
            <a:spLocks noChangeArrowheads="1"/>
          </p:cNvSpPr>
          <p:nvPr/>
        </p:nvSpPr>
        <p:spPr bwMode="auto">
          <a:xfrm>
            <a:off x="457200" y="2479675"/>
            <a:ext cx="1352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Example: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426857"/>
              </p:ext>
            </p:extLst>
          </p:nvPr>
        </p:nvGraphicFramePr>
        <p:xfrm>
          <a:off x="647700" y="4343400"/>
          <a:ext cx="3886200" cy="22754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755900" imgH="1612900" progId="Equation.3">
                  <p:embed/>
                </p:oleObj>
              </mc:Choice>
              <mc:Fallback>
                <p:oleObj name="Equation" r:id="rId4" imgW="2755900" imgH="1612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" y="4343400"/>
                        <a:ext cx="3886200" cy="22754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57200" y="3838575"/>
            <a:ext cx="15840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In general: </a:t>
            </a:r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8243998"/>
              </p:ext>
            </p:extLst>
          </p:nvPr>
        </p:nvGraphicFramePr>
        <p:xfrm>
          <a:off x="5283200" y="4305300"/>
          <a:ext cx="23368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336800" imgH="952500" progId="Equation.3">
                  <p:embed/>
                </p:oleObj>
              </mc:Choice>
              <mc:Fallback>
                <p:oleObj name="Equation" r:id="rId6" imgW="2336800" imgH="952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3200" y="4305300"/>
                        <a:ext cx="2336800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078628"/>
              </p:ext>
            </p:extLst>
          </p:nvPr>
        </p:nvGraphicFramePr>
        <p:xfrm>
          <a:off x="5257800" y="5600700"/>
          <a:ext cx="18415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841500" imgH="952500" progId="Equation.3">
                  <p:embed/>
                </p:oleObj>
              </mc:Choice>
              <mc:Fallback>
                <p:oleObj name="Equation" r:id="rId8" imgW="1841500" imgH="952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5600700"/>
                        <a:ext cx="1841500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913812" y="3772425"/>
            <a:ext cx="13356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Practice: 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228600" y="3772425"/>
            <a:ext cx="4305300" cy="28463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Representing systems of equations</a:t>
            </a:r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2438400" y="2286000"/>
          <a:ext cx="2667000" cy="139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667000" imgH="1397000" progId="Equation.3">
                  <p:embed/>
                </p:oleObj>
              </mc:Choice>
              <mc:Fallback>
                <p:oleObj name="Equation" r:id="rId2" imgW="2667000" imgH="1397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286000"/>
                        <a:ext cx="2667000" cy="139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381000" y="1752600"/>
            <a:ext cx="3940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A system of equations, e.g.</a:t>
            </a:r>
          </a:p>
        </p:txBody>
      </p:sp>
      <p:sp>
        <p:nvSpPr>
          <p:cNvPr id="158726" name="Text Box 6"/>
          <p:cNvSpPr txBox="1">
            <a:spLocks noChangeArrowheads="1"/>
          </p:cNvSpPr>
          <p:nvPr/>
        </p:nvSpPr>
        <p:spPr bwMode="auto">
          <a:xfrm>
            <a:off x="457200" y="3810000"/>
            <a:ext cx="563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can be represented with a matrix equation:</a:t>
            </a:r>
          </a:p>
        </p:txBody>
      </p:sp>
      <p:graphicFrame>
        <p:nvGraphicFramePr>
          <p:cNvPr id="158727" name="Object 3"/>
          <p:cNvGraphicFramePr>
            <a:graphicFrameLocks noChangeAspect="1"/>
          </p:cNvGraphicFramePr>
          <p:nvPr/>
        </p:nvGraphicFramePr>
        <p:xfrm>
          <a:off x="2324100" y="4495800"/>
          <a:ext cx="3467100" cy="148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467100" imgH="1485900" progId="Equation.3">
                  <p:embed/>
                </p:oleObj>
              </mc:Choice>
              <mc:Fallback>
                <p:oleObj name="Equation" r:id="rId4" imgW="3467100" imgH="14859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4100" y="4495800"/>
                        <a:ext cx="3467100" cy="148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6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Matrix terminology</a:t>
            </a:r>
          </a:p>
        </p:txBody>
      </p:sp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631825" y="1676400"/>
            <a:ext cx="78263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 dirty="0">
                <a:latin typeface="Times New Roman" charset="0"/>
              </a:rPr>
              <a:t>1. The </a:t>
            </a:r>
            <a:r>
              <a:rPr lang="en-US" altLang="x-none" sz="2400" b="1" dirty="0">
                <a:solidFill>
                  <a:srgbClr val="990000"/>
                </a:solidFill>
                <a:latin typeface="Times New Roman" charset="0"/>
              </a:rPr>
              <a:t>transpose</a:t>
            </a:r>
            <a:r>
              <a:rPr lang="en-US" altLang="x-none" sz="2400" dirty="0">
                <a:latin typeface="Times New Roman" charset="0"/>
              </a:rPr>
              <a:t> of a matrix, exchanges the rows and columns of that matrix. </a:t>
            </a:r>
          </a:p>
        </p:txBody>
      </p:sp>
      <p:graphicFrame>
        <p:nvGraphicFramePr>
          <p:cNvPr id="159748" name="Object 2"/>
          <p:cNvGraphicFramePr>
            <a:graphicFrameLocks noChangeAspect="1"/>
          </p:cNvGraphicFramePr>
          <p:nvPr/>
        </p:nvGraphicFramePr>
        <p:xfrm>
          <a:off x="1524000" y="2590800"/>
          <a:ext cx="15621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62100" imgH="952500" progId="Equation.3">
                  <p:embed/>
                </p:oleObj>
              </mc:Choice>
              <mc:Fallback>
                <p:oleObj name="Equation" r:id="rId2" imgW="1562100" imgH="9525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590800"/>
                        <a:ext cx="1562100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9749" name="Object 3"/>
          <p:cNvGraphicFramePr>
            <a:graphicFrameLocks noChangeAspect="1"/>
          </p:cNvGraphicFramePr>
          <p:nvPr/>
        </p:nvGraphicFramePr>
        <p:xfrm>
          <a:off x="4178300" y="2590800"/>
          <a:ext cx="17399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739900" imgH="952500" progId="Equation.3">
                  <p:embed/>
                </p:oleObj>
              </mc:Choice>
              <mc:Fallback>
                <p:oleObj name="Equation" r:id="rId4" imgW="1739900" imgH="9525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8300" y="2590800"/>
                        <a:ext cx="1739900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9750" name="Text Box 6"/>
          <p:cNvSpPr txBox="1">
            <a:spLocks noChangeArrowheads="1"/>
          </p:cNvSpPr>
          <p:nvPr/>
        </p:nvSpPr>
        <p:spPr bwMode="auto">
          <a:xfrm>
            <a:off x="609600" y="3581400"/>
            <a:ext cx="79406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2. When a matrix, A, is multiplied by the </a:t>
            </a:r>
            <a:r>
              <a:rPr lang="en-US" altLang="x-none" sz="2400" b="1">
                <a:solidFill>
                  <a:srgbClr val="990000"/>
                </a:solidFill>
                <a:latin typeface="Times New Roman" charset="0"/>
              </a:rPr>
              <a:t>identity matrix</a:t>
            </a:r>
            <a:r>
              <a:rPr lang="en-US" altLang="x-none" sz="2400">
                <a:latin typeface="Times New Roman" charset="0"/>
              </a:rPr>
              <a:t>, the result is the same matrix A.</a:t>
            </a:r>
          </a:p>
        </p:txBody>
      </p:sp>
      <p:graphicFrame>
        <p:nvGraphicFramePr>
          <p:cNvPr id="159751" name="Object 4"/>
          <p:cNvGraphicFramePr>
            <a:graphicFrameLocks noChangeAspect="1"/>
          </p:cNvGraphicFramePr>
          <p:nvPr/>
        </p:nvGraphicFramePr>
        <p:xfrm>
          <a:off x="1676400" y="4457700"/>
          <a:ext cx="15621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562100" imgH="952500" progId="Equation.3">
                  <p:embed/>
                </p:oleObj>
              </mc:Choice>
              <mc:Fallback>
                <p:oleObj name="Equation" r:id="rId6" imgW="1562100" imgH="9525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457700"/>
                        <a:ext cx="1562100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9752" name="Object 5"/>
          <p:cNvGraphicFramePr>
            <a:graphicFrameLocks noChangeAspect="1"/>
          </p:cNvGraphicFramePr>
          <p:nvPr/>
        </p:nvGraphicFramePr>
        <p:xfrm>
          <a:off x="4108450" y="4457700"/>
          <a:ext cx="14224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422400" imgH="952500" progId="Equation.3">
                  <p:embed/>
                </p:oleObj>
              </mc:Choice>
              <mc:Fallback>
                <p:oleObj name="Equation" r:id="rId8" imgW="1422400" imgH="9525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8450" y="4457700"/>
                        <a:ext cx="1422400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9753" name="Text Box 9"/>
          <p:cNvSpPr txBox="1">
            <a:spLocks noChangeArrowheads="1"/>
          </p:cNvSpPr>
          <p:nvPr/>
        </p:nvSpPr>
        <p:spPr bwMode="auto">
          <a:xfrm>
            <a:off x="685800" y="5527675"/>
            <a:ext cx="78644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3. The a matrix, A, is multiplied by its</a:t>
            </a:r>
            <a:r>
              <a:rPr lang="en-US" altLang="x-none" sz="2400" b="1">
                <a:solidFill>
                  <a:srgbClr val="990000"/>
                </a:solidFill>
                <a:latin typeface="Times New Roman" charset="0"/>
              </a:rPr>
              <a:t> inverse</a:t>
            </a:r>
            <a:r>
              <a:rPr lang="en-US" altLang="x-none" sz="2400">
                <a:latin typeface="Times New Roman" charset="0"/>
              </a:rPr>
              <a:t>, A</a:t>
            </a:r>
            <a:r>
              <a:rPr lang="en-US" altLang="x-none" sz="2400" baseline="30000">
                <a:latin typeface="Times New Roman" charset="0"/>
              </a:rPr>
              <a:t>-1</a:t>
            </a:r>
            <a:r>
              <a:rPr lang="en-US" altLang="x-none" sz="2400">
                <a:latin typeface="Times New Roman" charset="0"/>
              </a:rPr>
              <a:t>, the result is the identity matrix.</a:t>
            </a:r>
          </a:p>
        </p:txBody>
      </p:sp>
      <p:sp>
        <p:nvSpPr>
          <p:cNvPr id="159754" name="Text Box 10"/>
          <p:cNvSpPr txBox="1">
            <a:spLocks noChangeArrowheads="1"/>
          </p:cNvSpPr>
          <p:nvPr/>
        </p:nvSpPr>
        <p:spPr bwMode="auto">
          <a:xfrm>
            <a:off x="6553200" y="4648200"/>
            <a:ext cx="1050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AI = A</a:t>
            </a:r>
          </a:p>
        </p:txBody>
      </p:sp>
      <p:sp>
        <p:nvSpPr>
          <p:cNvPr id="159755" name="Text Box 11"/>
          <p:cNvSpPr txBox="1">
            <a:spLocks noChangeArrowheads="1"/>
          </p:cNvSpPr>
          <p:nvPr/>
        </p:nvSpPr>
        <p:spPr bwMode="auto">
          <a:xfrm>
            <a:off x="6627813" y="60960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AA</a:t>
            </a:r>
            <a:r>
              <a:rPr lang="en-US" altLang="x-none" sz="2400" baseline="30000">
                <a:latin typeface="Times New Roman" charset="0"/>
              </a:rPr>
              <a:t>-1</a:t>
            </a:r>
            <a:r>
              <a:rPr lang="en-US" altLang="x-none" sz="2400">
                <a:latin typeface="Times New Roman" charset="0"/>
              </a:rPr>
              <a:t> = 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50" grpId="0" autoUpdateAnimBg="0"/>
      <p:bldP spid="159753" grpId="0" autoUpdateAnimBg="0"/>
      <p:bldP spid="159754" grpId="0" autoUpdateAnimBg="0"/>
      <p:bldP spid="15975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Changing the basis set</a:t>
            </a:r>
          </a:p>
        </p:txBody>
      </p:sp>
      <p:sp>
        <p:nvSpPr>
          <p:cNvPr id="161795" name="Text Box 3"/>
          <p:cNvSpPr txBox="1">
            <a:spLocks noChangeArrowheads="1"/>
          </p:cNvSpPr>
          <p:nvPr/>
        </p:nvSpPr>
        <p:spPr bwMode="auto">
          <a:xfrm>
            <a:off x="381000" y="2454275"/>
            <a:ext cx="79787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We can move from basis (</a:t>
            </a:r>
            <a:r>
              <a:rPr lang="en-US" altLang="x-none" sz="2400" i="1">
                <a:latin typeface="Times New Roman" charset="0"/>
              </a:rPr>
              <a:t>v</a:t>
            </a:r>
            <a:r>
              <a:rPr lang="en-US" altLang="x-none" sz="2400" baseline="-25000">
                <a:latin typeface="Times New Roman" charset="0"/>
              </a:rPr>
              <a:t>1</a:t>
            </a:r>
            <a:r>
              <a:rPr lang="en-US" altLang="x-none" sz="2400" i="1">
                <a:latin typeface="Times New Roman" charset="0"/>
              </a:rPr>
              <a:t>, v</a:t>
            </a:r>
            <a:r>
              <a:rPr lang="en-US" altLang="x-none" sz="2400" baseline="-25000">
                <a:latin typeface="Times New Roman" charset="0"/>
              </a:rPr>
              <a:t>2</a:t>
            </a:r>
            <a:r>
              <a:rPr lang="en-US" altLang="x-none" sz="2400" i="1">
                <a:latin typeface="Times New Roman" charset="0"/>
              </a:rPr>
              <a:t>, v</a:t>
            </a:r>
            <a:r>
              <a:rPr lang="en-US" altLang="x-none" sz="2400" baseline="-25000">
                <a:latin typeface="Times New Roman" charset="0"/>
              </a:rPr>
              <a:t>3</a:t>
            </a:r>
            <a:r>
              <a:rPr lang="en-US" altLang="x-none" sz="2400">
                <a:latin typeface="Times New Roman" charset="0"/>
              </a:rPr>
              <a:t>) to basis (</a:t>
            </a:r>
            <a:r>
              <a:rPr lang="en-US" altLang="x-none" sz="2400" i="1">
                <a:latin typeface="Times New Roman" charset="0"/>
              </a:rPr>
              <a:t>u</a:t>
            </a:r>
            <a:r>
              <a:rPr lang="en-US" altLang="x-none" sz="2400" baseline="-25000">
                <a:latin typeface="Times New Roman" charset="0"/>
              </a:rPr>
              <a:t>1</a:t>
            </a:r>
            <a:r>
              <a:rPr lang="en-US" altLang="x-none" sz="2400" i="1">
                <a:latin typeface="Times New Roman" charset="0"/>
              </a:rPr>
              <a:t>, u</a:t>
            </a:r>
            <a:r>
              <a:rPr lang="en-US" altLang="x-none" sz="2400" baseline="-25000">
                <a:latin typeface="Times New Roman" charset="0"/>
              </a:rPr>
              <a:t>2</a:t>
            </a:r>
            <a:r>
              <a:rPr lang="en-US" altLang="x-none" sz="2400" i="1">
                <a:latin typeface="Times New Roman" charset="0"/>
              </a:rPr>
              <a:t>, u</a:t>
            </a:r>
            <a:r>
              <a:rPr lang="en-US" altLang="x-none" sz="2400" baseline="-25000">
                <a:latin typeface="Times New Roman" charset="0"/>
              </a:rPr>
              <a:t>3</a:t>
            </a:r>
            <a:r>
              <a:rPr lang="en-US" altLang="x-none" sz="2400">
                <a:latin typeface="Times New Roman" charset="0"/>
              </a:rPr>
              <a:t>) using the following set of equations:</a:t>
            </a:r>
          </a:p>
        </p:txBody>
      </p:sp>
      <p:graphicFrame>
        <p:nvGraphicFramePr>
          <p:cNvPr id="16179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227937"/>
              </p:ext>
            </p:extLst>
          </p:nvPr>
        </p:nvGraphicFramePr>
        <p:xfrm>
          <a:off x="647700" y="3276600"/>
          <a:ext cx="323850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238500" imgH="1447800" progId="Equation.3">
                  <p:embed/>
                </p:oleObj>
              </mc:Choice>
              <mc:Fallback>
                <p:oleObj name="Equation" r:id="rId2" imgW="3238500" imgH="1447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" y="3276600"/>
                        <a:ext cx="3238500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6" name="Line 5"/>
          <p:cNvSpPr>
            <a:spLocks noChangeShapeType="1"/>
          </p:cNvSpPr>
          <p:nvPr/>
        </p:nvSpPr>
        <p:spPr bwMode="auto">
          <a:xfrm flipV="1">
            <a:off x="6248400" y="33528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Line 6"/>
          <p:cNvSpPr>
            <a:spLocks noChangeShapeType="1"/>
          </p:cNvSpPr>
          <p:nvPr/>
        </p:nvSpPr>
        <p:spPr bwMode="auto">
          <a:xfrm flipH="1">
            <a:off x="5867400" y="4038600"/>
            <a:ext cx="381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Line 7"/>
          <p:cNvSpPr>
            <a:spLocks noChangeShapeType="1"/>
          </p:cNvSpPr>
          <p:nvPr/>
        </p:nvSpPr>
        <p:spPr bwMode="auto">
          <a:xfrm>
            <a:off x="6248400" y="40386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Text Box 9"/>
          <p:cNvSpPr txBox="1">
            <a:spLocks noChangeArrowheads="1"/>
          </p:cNvSpPr>
          <p:nvPr/>
        </p:nvSpPr>
        <p:spPr bwMode="auto">
          <a:xfrm>
            <a:off x="6934200" y="3886200"/>
            <a:ext cx="420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i="1">
                <a:latin typeface="Times New Roman" charset="0"/>
              </a:rPr>
              <a:t>v</a:t>
            </a:r>
            <a:r>
              <a:rPr lang="en-US" altLang="x-none" sz="2400" baseline="-25000">
                <a:latin typeface="Times New Roman" charset="0"/>
              </a:rPr>
              <a:t>1</a:t>
            </a:r>
          </a:p>
        </p:txBody>
      </p:sp>
      <p:sp>
        <p:nvSpPr>
          <p:cNvPr id="13320" name="Text Box 10"/>
          <p:cNvSpPr txBox="1">
            <a:spLocks noChangeArrowheads="1"/>
          </p:cNvSpPr>
          <p:nvPr/>
        </p:nvSpPr>
        <p:spPr bwMode="auto">
          <a:xfrm>
            <a:off x="5867400" y="2971800"/>
            <a:ext cx="420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i="1">
                <a:latin typeface="Times New Roman" charset="0"/>
              </a:rPr>
              <a:t>v</a:t>
            </a:r>
            <a:r>
              <a:rPr lang="en-US" altLang="x-none" sz="2400" baseline="-25000">
                <a:latin typeface="Times New Roman" charset="0"/>
              </a:rPr>
              <a:t>2</a:t>
            </a:r>
          </a:p>
        </p:txBody>
      </p:sp>
      <p:sp>
        <p:nvSpPr>
          <p:cNvPr id="13321" name="Text Box 11"/>
          <p:cNvSpPr txBox="1">
            <a:spLocks noChangeArrowheads="1"/>
          </p:cNvSpPr>
          <p:nvPr/>
        </p:nvSpPr>
        <p:spPr bwMode="auto">
          <a:xfrm>
            <a:off x="5486400" y="4114800"/>
            <a:ext cx="420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i="1">
                <a:latin typeface="Times New Roman" charset="0"/>
              </a:rPr>
              <a:t>v</a:t>
            </a:r>
            <a:r>
              <a:rPr lang="en-US" altLang="x-none" sz="2400" baseline="-25000">
                <a:latin typeface="Times New Roman" charset="0"/>
              </a:rPr>
              <a:t>3</a:t>
            </a:r>
          </a:p>
        </p:txBody>
      </p:sp>
      <p:sp>
        <p:nvSpPr>
          <p:cNvPr id="13322" name="Line 16"/>
          <p:cNvSpPr>
            <a:spLocks noChangeShapeType="1"/>
          </p:cNvSpPr>
          <p:nvPr/>
        </p:nvSpPr>
        <p:spPr bwMode="auto">
          <a:xfrm flipH="1" flipV="1">
            <a:off x="5943600" y="3429000"/>
            <a:ext cx="304800" cy="609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17"/>
          <p:cNvSpPr>
            <a:spLocks noChangeShapeType="1"/>
          </p:cNvSpPr>
          <p:nvPr/>
        </p:nvSpPr>
        <p:spPr bwMode="auto">
          <a:xfrm flipH="1">
            <a:off x="6096000" y="4038600"/>
            <a:ext cx="152400" cy="609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8"/>
          <p:cNvSpPr>
            <a:spLocks noChangeShapeType="1"/>
          </p:cNvSpPr>
          <p:nvPr/>
        </p:nvSpPr>
        <p:spPr bwMode="auto">
          <a:xfrm flipV="1">
            <a:off x="6248400" y="37338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Text Box 19"/>
          <p:cNvSpPr txBox="1">
            <a:spLocks noChangeArrowheads="1"/>
          </p:cNvSpPr>
          <p:nvPr/>
        </p:nvSpPr>
        <p:spPr bwMode="auto">
          <a:xfrm>
            <a:off x="6800850" y="3276600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i="1">
                <a:latin typeface="Times New Roman" charset="0"/>
              </a:rPr>
              <a:t>u</a:t>
            </a:r>
            <a:r>
              <a:rPr lang="en-US" altLang="x-none" sz="2400" baseline="-25000">
                <a:latin typeface="Times New Roman" charset="0"/>
              </a:rPr>
              <a:t>1</a:t>
            </a:r>
          </a:p>
        </p:txBody>
      </p:sp>
      <p:sp>
        <p:nvSpPr>
          <p:cNvPr id="13326" name="Text Box 20"/>
          <p:cNvSpPr txBox="1">
            <a:spLocks noChangeArrowheads="1"/>
          </p:cNvSpPr>
          <p:nvPr/>
        </p:nvSpPr>
        <p:spPr bwMode="auto">
          <a:xfrm>
            <a:off x="5562600" y="3200400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i="1">
                <a:latin typeface="Times New Roman" charset="0"/>
              </a:rPr>
              <a:t>u</a:t>
            </a:r>
            <a:r>
              <a:rPr lang="en-US" altLang="x-none" sz="2400" baseline="-25000">
                <a:latin typeface="Times New Roman" charset="0"/>
              </a:rPr>
              <a:t>2</a:t>
            </a:r>
          </a:p>
        </p:txBody>
      </p:sp>
      <p:sp>
        <p:nvSpPr>
          <p:cNvPr id="13327" name="Text Box 21"/>
          <p:cNvSpPr txBox="1">
            <a:spLocks noChangeArrowheads="1"/>
          </p:cNvSpPr>
          <p:nvPr/>
        </p:nvSpPr>
        <p:spPr bwMode="auto">
          <a:xfrm>
            <a:off x="6115050" y="4419600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i="1">
                <a:latin typeface="Times New Roman" charset="0"/>
              </a:rPr>
              <a:t>u</a:t>
            </a:r>
            <a:r>
              <a:rPr lang="en-US" altLang="x-none" sz="2400" baseline="-25000">
                <a:latin typeface="Times New Roman" charset="0"/>
              </a:rPr>
              <a:t>3</a:t>
            </a:r>
          </a:p>
        </p:txBody>
      </p:sp>
      <p:sp>
        <p:nvSpPr>
          <p:cNvPr id="161814" name="Text Box 22"/>
          <p:cNvSpPr txBox="1">
            <a:spLocks noChangeArrowheads="1"/>
          </p:cNvSpPr>
          <p:nvPr/>
        </p:nvSpPr>
        <p:spPr bwMode="auto">
          <a:xfrm>
            <a:off x="381000" y="4724400"/>
            <a:ext cx="3787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In matrix form:</a:t>
            </a:r>
          </a:p>
        </p:txBody>
      </p:sp>
      <p:graphicFrame>
        <p:nvGraphicFramePr>
          <p:cNvPr id="1618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4759048"/>
              </p:ext>
            </p:extLst>
          </p:nvPr>
        </p:nvGraphicFramePr>
        <p:xfrm>
          <a:off x="762000" y="5219700"/>
          <a:ext cx="3416300" cy="148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416300" imgH="1485900" progId="Equation.3">
                  <p:embed/>
                </p:oleObj>
              </mc:Choice>
              <mc:Fallback>
                <p:oleObj name="Equation" r:id="rId4" imgW="3416300" imgH="14859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219700"/>
                        <a:ext cx="3416300" cy="148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1816" name="Text Box 24"/>
          <p:cNvSpPr txBox="1">
            <a:spLocks noChangeArrowheads="1"/>
          </p:cNvSpPr>
          <p:nvPr/>
        </p:nvSpPr>
        <p:spPr bwMode="auto">
          <a:xfrm>
            <a:off x="5241925" y="5299075"/>
            <a:ext cx="1101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b="1">
                <a:latin typeface="Times New Roman" charset="0"/>
              </a:rPr>
              <a:t>u</a:t>
            </a:r>
            <a:r>
              <a:rPr lang="en-US" altLang="x-none" sz="2400">
                <a:latin typeface="Times New Roman" charset="0"/>
              </a:rPr>
              <a:t> = M</a:t>
            </a:r>
            <a:r>
              <a:rPr lang="en-US" altLang="x-none" sz="2400" b="1">
                <a:latin typeface="Times New Roman" charset="0"/>
              </a:rPr>
              <a:t>v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381000" y="1524000"/>
            <a:ext cx="45847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dirty="0">
                <a:latin typeface="Times New Roman" charset="0"/>
              </a:rPr>
              <a:t>Recall: Vectors can be written as:</a:t>
            </a:r>
          </a:p>
        </p:txBody>
      </p:sp>
      <p:graphicFrame>
        <p:nvGraphicFramePr>
          <p:cNvPr id="2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4483405"/>
              </p:ext>
            </p:extLst>
          </p:nvPr>
        </p:nvGraphicFramePr>
        <p:xfrm>
          <a:off x="4965700" y="1582737"/>
          <a:ext cx="30353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035300" imgH="381000" progId="Equation.3">
                  <p:embed/>
                </p:oleObj>
              </mc:Choice>
              <mc:Fallback>
                <p:oleObj name="Equation" r:id="rId6" imgW="3035300" imgH="38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5700" y="1582737"/>
                        <a:ext cx="30353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1447800" y="1904206"/>
            <a:ext cx="3160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dirty="0">
                <a:latin typeface="Times New Roman" charset="0"/>
              </a:rPr>
              <a:t>Points can be written as:</a:t>
            </a:r>
          </a:p>
        </p:txBody>
      </p:sp>
      <p:graphicFrame>
        <p:nvGraphicFramePr>
          <p:cNvPr id="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9604009"/>
              </p:ext>
            </p:extLst>
          </p:nvPr>
        </p:nvGraphicFramePr>
        <p:xfrm>
          <a:off x="4953000" y="2022475"/>
          <a:ext cx="3606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606800" imgH="381000" progId="Equation.3">
                  <p:embed/>
                </p:oleObj>
              </mc:Choice>
              <mc:Fallback>
                <p:oleObj name="Equation" r:id="rId8" imgW="3606800" imgH="38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022475"/>
                        <a:ext cx="36068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8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8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5" grpId="0" build="p" autoUpdateAnimBg="0"/>
      <p:bldP spid="161814" grpId="0" build="p" autoUpdateAnimBg="0"/>
      <p:bldP spid="161816" grpId="0" build="p" autoUpdateAnimBg="0"/>
      <p:bldP spid="20" grpId="0" build="p" autoUpdateAnimBg="0"/>
      <p:bldP spid="22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Representing a vector in the new basis set</a:t>
            </a:r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6636052"/>
              </p:ext>
            </p:extLst>
          </p:nvPr>
        </p:nvGraphicFramePr>
        <p:xfrm>
          <a:off x="1600200" y="1524000"/>
          <a:ext cx="4292600" cy="148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292600" imgH="1485900" progId="Equation.3">
                  <p:embed/>
                </p:oleObj>
              </mc:Choice>
              <mc:Fallback>
                <p:oleObj name="Equation" r:id="rId2" imgW="4292600" imgH="14859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524000"/>
                        <a:ext cx="4292600" cy="148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517525" y="1676400"/>
            <a:ext cx="1301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Suppose:</a:t>
            </a:r>
          </a:p>
        </p:txBody>
      </p:sp>
      <p:sp>
        <p:nvSpPr>
          <p:cNvPr id="162821" name="Text Box 5"/>
          <p:cNvSpPr txBox="1">
            <a:spLocks noChangeArrowheads="1"/>
          </p:cNvSpPr>
          <p:nvPr/>
        </p:nvSpPr>
        <p:spPr bwMode="auto">
          <a:xfrm>
            <a:off x="609600" y="3048000"/>
            <a:ext cx="4416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We would like to find b, such that:</a:t>
            </a:r>
          </a:p>
        </p:txBody>
      </p:sp>
      <p:graphicFrame>
        <p:nvGraphicFramePr>
          <p:cNvPr id="16282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7183855"/>
              </p:ext>
            </p:extLst>
          </p:nvPr>
        </p:nvGraphicFramePr>
        <p:xfrm>
          <a:off x="1524000" y="3200400"/>
          <a:ext cx="5894387" cy="148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892800" imgH="1485900" progId="Equation.3">
                  <p:embed/>
                </p:oleObj>
              </mc:Choice>
              <mc:Fallback>
                <p:oleObj name="Equation" r:id="rId4" imgW="5892800" imgH="14859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200400"/>
                        <a:ext cx="5894387" cy="148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6958669"/>
              </p:ext>
            </p:extLst>
          </p:nvPr>
        </p:nvGraphicFramePr>
        <p:xfrm>
          <a:off x="1524000" y="4776281"/>
          <a:ext cx="4267200" cy="148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267200" imgH="1485900" progId="Equation.3">
                  <p:embed/>
                </p:oleObj>
              </mc:Choice>
              <mc:Fallback>
                <p:oleObj name="Equation" r:id="rId6" imgW="4267200" imgH="1485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776281"/>
                        <a:ext cx="4267200" cy="148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734506" y="6324600"/>
            <a:ext cx="36097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dirty="0">
                <a:latin typeface="Times New Roman" charset="0"/>
              </a:rPr>
              <a:t>We will solve for b in class.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2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Homogeneous coordinates</a:t>
            </a:r>
          </a:p>
        </p:txBody>
      </p:sp>
      <p:sp>
        <p:nvSpPr>
          <p:cNvPr id="164867" name="Text Box 3"/>
          <p:cNvSpPr txBox="1">
            <a:spLocks noChangeArrowheads="1"/>
          </p:cNvSpPr>
          <p:nvPr/>
        </p:nvSpPr>
        <p:spPr bwMode="auto">
          <a:xfrm>
            <a:off x="517525" y="1524000"/>
            <a:ext cx="76152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Transformation of basis vectors leaves the origin unchanged.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b="1">
                <a:solidFill>
                  <a:srgbClr val="990000"/>
                </a:solidFill>
                <a:latin typeface="Times New Roman" charset="0"/>
              </a:rPr>
              <a:t>Homogeneous coordinates</a:t>
            </a:r>
            <a:r>
              <a:rPr lang="en-US" altLang="x-none" sz="2400">
                <a:latin typeface="Times New Roman" charset="0"/>
              </a:rPr>
              <a:t> allow us to transform the origin.</a:t>
            </a:r>
          </a:p>
        </p:txBody>
      </p:sp>
      <p:sp>
        <p:nvSpPr>
          <p:cNvPr id="164868" name="Text Box 4"/>
          <p:cNvSpPr txBox="1">
            <a:spLocks noChangeArrowheads="1"/>
          </p:cNvSpPr>
          <p:nvPr/>
        </p:nvSpPr>
        <p:spPr bwMode="auto">
          <a:xfrm>
            <a:off x="609600" y="2286000"/>
            <a:ext cx="4094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Recall representation of a point:</a:t>
            </a:r>
          </a:p>
        </p:txBody>
      </p:sp>
      <p:graphicFrame>
        <p:nvGraphicFramePr>
          <p:cNvPr id="164870" name="Object 2"/>
          <p:cNvGraphicFramePr>
            <a:graphicFrameLocks noChangeAspect="1"/>
          </p:cNvGraphicFramePr>
          <p:nvPr/>
        </p:nvGraphicFramePr>
        <p:xfrm>
          <a:off x="2514600" y="2895600"/>
          <a:ext cx="36703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670300" imgH="381000" progId="Equation.3">
                  <p:embed/>
                </p:oleObj>
              </mc:Choice>
              <mc:Fallback>
                <p:oleObj name="Equation" r:id="rId2" imgW="3670300" imgH="381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895600"/>
                        <a:ext cx="36703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871" name="Text Box 7"/>
          <p:cNvSpPr txBox="1">
            <a:spLocks noChangeArrowheads="1"/>
          </p:cNvSpPr>
          <p:nvPr/>
        </p:nvSpPr>
        <p:spPr bwMode="auto">
          <a:xfrm>
            <a:off x="685800" y="3505200"/>
            <a:ext cx="72929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To represent P with matrices, we add a 4th dimension so we can include position:</a:t>
            </a:r>
          </a:p>
        </p:txBody>
      </p:sp>
      <p:graphicFrame>
        <p:nvGraphicFramePr>
          <p:cNvPr id="164872" name="Object 3"/>
          <p:cNvGraphicFramePr>
            <a:graphicFrameLocks noChangeAspect="1"/>
          </p:cNvGraphicFramePr>
          <p:nvPr/>
        </p:nvGraphicFramePr>
        <p:xfrm>
          <a:off x="990600" y="4343400"/>
          <a:ext cx="3200400" cy="182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543300" imgH="2019300" progId="Equation.3">
                  <p:embed/>
                </p:oleObj>
              </mc:Choice>
              <mc:Fallback>
                <p:oleObj name="Equation" r:id="rId4" imgW="3543300" imgH="20193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343400"/>
                        <a:ext cx="3200400" cy="182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873" name="Text Box 9"/>
          <p:cNvSpPr txBox="1">
            <a:spLocks noChangeArrowheads="1"/>
          </p:cNvSpPr>
          <p:nvPr/>
        </p:nvSpPr>
        <p:spPr bwMode="auto">
          <a:xfrm>
            <a:off x="4632325" y="4918075"/>
            <a:ext cx="2655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P is represented by: </a:t>
            </a:r>
          </a:p>
        </p:txBody>
      </p:sp>
      <p:graphicFrame>
        <p:nvGraphicFramePr>
          <p:cNvPr id="164874" name="Object 4"/>
          <p:cNvGraphicFramePr>
            <a:graphicFrameLocks noChangeAspect="1"/>
          </p:cNvGraphicFramePr>
          <p:nvPr/>
        </p:nvGraphicFramePr>
        <p:xfrm>
          <a:off x="7315200" y="4343400"/>
          <a:ext cx="528638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84200" imgH="2019300" progId="Equation.3">
                  <p:embed/>
                </p:oleObj>
              </mc:Choice>
              <mc:Fallback>
                <p:oleObj name="Equation" r:id="rId6" imgW="584200" imgH="2019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4343400"/>
                        <a:ext cx="528638" cy="182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875" name="Text Box 11"/>
          <p:cNvSpPr txBox="1">
            <a:spLocks noChangeArrowheads="1"/>
          </p:cNvSpPr>
          <p:nvPr/>
        </p:nvSpPr>
        <p:spPr bwMode="auto">
          <a:xfrm>
            <a:off x="669925" y="6213475"/>
            <a:ext cx="5229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For vectors, the fourth coordinate is zero.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8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8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7" grpId="0" build="p" autoUpdateAnimBg="0"/>
      <p:bldP spid="164868" grpId="0" build="p" autoUpdateAnimBg="0"/>
      <p:bldP spid="164871" grpId="0" build="p" autoUpdateAnimBg="0"/>
      <p:bldP spid="164873" grpId="0" build="p" autoUpdateAnimBg="0"/>
      <p:bldP spid="16487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Changing frames in homogeneous coordinates</a:t>
            </a:r>
          </a:p>
        </p:txBody>
      </p:sp>
      <p:sp>
        <p:nvSpPr>
          <p:cNvPr id="17410" name="Text Box 3"/>
          <p:cNvSpPr txBox="1">
            <a:spLocks noChangeArrowheads="1"/>
          </p:cNvSpPr>
          <p:nvPr/>
        </p:nvSpPr>
        <p:spPr bwMode="auto">
          <a:xfrm>
            <a:off x="533400" y="1676400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Changing from (</a:t>
            </a:r>
            <a:r>
              <a:rPr lang="en-US" altLang="x-none" sz="2400" i="1">
                <a:latin typeface="Times New Roman" charset="0"/>
              </a:rPr>
              <a:t>v</a:t>
            </a:r>
            <a:r>
              <a:rPr lang="en-US" altLang="x-none" sz="2400" baseline="-25000">
                <a:latin typeface="Times New Roman" charset="0"/>
              </a:rPr>
              <a:t>1</a:t>
            </a:r>
            <a:r>
              <a:rPr lang="en-US" altLang="x-none" sz="2400">
                <a:latin typeface="Times New Roman" charset="0"/>
              </a:rPr>
              <a:t>, </a:t>
            </a:r>
            <a:r>
              <a:rPr lang="en-US" altLang="x-none" sz="2400" i="1">
                <a:latin typeface="Times New Roman" charset="0"/>
              </a:rPr>
              <a:t>v</a:t>
            </a:r>
            <a:r>
              <a:rPr lang="en-US" altLang="x-none" sz="2400" baseline="-25000">
                <a:latin typeface="Times New Roman" charset="0"/>
              </a:rPr>
              <a:t>2</a:t>
            </a:r>
            <a:r>
              <a:rPr lang="en-US" altLang="x-none" sz="2400">
                <a:latin typeface="Times New Roman" charset="0"/>
              </a:rPr>
              <a:t>, </a:t>
            </a:r>
            <a:r>
              <a:rPr lang="en-US" altLang="x-none" sz="2400" i="1">
                <a:latin typeface="Times New Roman" charset="0"/>
              </a:rPr>
              <a:t>v</a:t>
            </a:r>
            <a:r>
              <a:rPr lang="en-US" altLang="x-none" sz="2400" baseline="-25000">
                <a:latin typeface="Times New Roman" charset="0"/>
              </a:rPr>
              <a:t>3</a:t>
            </a:r>
            <a:r>
              <a:rPr lang="en-US" altLang="x-none" sz="2400">
                <a:latin typeface="Times New Roman" charset="0"/>
              </a:rPr>
              <a:t>, P</a:t>
            </a:r>
            <a:r>
              <a:rPr lang="en-US" altLang="x-none" sz="2400" baseline="-25000">
                <a:latin typeface="Times New Roman" charset="0"/>
              </a:rPr>
              <a:t>0</a:t>
            </a:r>
            <a:r>
              <a:rPr lang="en-US" altLang="x-none" sz="2400">
                <a:latin typeface="Times New Roman" charset="0"/>
              </a:rPr>
              <a:t>) to (</a:t>
            </a:r>
            <a:r>
              <a:rPr lang="en-US" altLang="x-none" sz="2400" i="1">
                <a:latin typeface="Times New Roman" charset="0"/>
              </a:rPr>
              <a:t>u</a:t>
            </a:r>
            <a:r>
              <a:rPr lang="en-US" altLang="x-none" sz="2400" baseline="-25000">
                <a:latin typeface="Times New Roman" charset="0"/>
              </a:rPr>
              <a:t>1</a:t>
            </a:r>
            <a:r>
              <a:rPr lang="en-US" altLang="x-none" sz="2400">
                <a:latin typeface="Times New Roman" charset="0"/>
              </a:rPr>
              <a:t>, </a:t>
            </a:r>
            <a:r>
              <a:rPr lang="en-US" altLang="x-none" sz="2400" i="1">
                <a:latin typeface="Times New Roman" charset="0"/>
              </a:rPr>
              <a:t>u</a:t>
            </a:r>
            <a:r>
              <a:rPr lang="en-US" altLang="x-none" sz="2400" baseline="-25000">
                <a:latin typeface="Times New Roman" charset="0"/>
              </a:rPr>
              <a:t>2</a:t>
            </a:r>
            <a:r>
              <a:rPr lang="en-US" altLang="x-none" sz="2400">
                <a:latin typeface="Times New Roman" charset="0"/>
              </a:rPr>
              <a:t>, </a:t>
            </a:r>
            <a:r>
              <a:rPr lang="en-US" altLang="x-none" sz="2400" i="1">
                <a:latin typeface="Times New Roman" charset="0"/>
              </a:rPr>
              <a:t>u</a:t>
            </a:r>
            <a:r>
              <a:rPr lang="en-US" altLang="x-none" sz="2400" baseline="-25000">
                <a:latin typeface="Times New Roman" charset="0"/>
              </a:rPr>
              <a:t>3</a:t>
            </a:r>
            <a:r>
              <a:rPr lang="en-US" altLang="x-none" sz="2400">
                <a:latin typeface="Times New Roman" charset="0"/>
              </a:rPr>
              <a:t>, Q</a:t>
            </a:r>
            <a:r>
              <a:rPr lang="en-US" altLang="x-none" sz="2400" baseline="-25000">
                <a:latin typeface="Times New Roman" charset="0"/>
              </a:rPr>
              <a:t>0</a:t>
            </a:r>
            <a:r>
              <a:rPr lang="en-US" altLang="x-none" sz="2400">
                <a:latin typeface="Times New Roman" charset="0"/>
              </a:rPr>
              <a:t>):</a:t>
            </a:r>
          </a:p>
        </p:txBody>
      </p:sp>
      <p:graphicFrame>
        <p:nvGraphicFramePr>
          <p:cNvPr id="165892" name="Object 2"/>
          <p:cNvGraphicFramePr>
            <a:graphicFrameLocks noChangeAspect="1"/>
          </p:cNvGraphicFramePr>
          <p:nvPr/>
        </p:nvGraphicFramePr>
        <p:xfrm>
          <a:off x="762000" y="2209800"/>
          <a:ext cx="3898900" cy="199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898900" imgH="1993900" progId="Equation.3">
                  <p:embed/>
                </p:oleObj>
              </mc:Choice>
              <mc:Fallback>
                <p:oleObj name="Equation" r:id="rId2" imgW="3898900" imgH="19939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209800"/>
                        <a:ext cx="3898900" cy="199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2" name="Line 5"/>
          <p:cNvSpPr>
            <a:spLocks noChangeShapeType="1"/>
          </p:cNvSpPr>
          <p:nvPr/>
        </p:nvSpPr>
        <p:spPr bwMode="auto">
          <a:xfrm flipV="1">
            <a:off x="6248400" y="3048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Line 6"/>
          <p:cNvSpPr>
            <a:spLocks noChangeShapeType="1"/>
          </p:cNvSpPr>
          <p:nvPr/>
        </p:nvSpPr>
        <p:spPr bwMode="auto">
          <a:xfrm flipH="1">
            <a:off x="5867400" y="3733800"/>
            <a:ext cx="381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Line 7"/>
          <p:cNvSpPr>
            <a:spLocks noChangeShapeType="1"/>
          </p:cNvSpPr>
          <p:nvPr/>
        </p:nvSpPr>
        <p:spPr bwMode="auto">
          <a:xfrm>
            <a:off x="6248400" y="37338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Text Box 8"/>
          <p:cNvSpPr txBox="1">
            <a:spLocks noChangeArrowheads="1"/>
          </p:cNvSpPr>
          <p:nvPr/>
        </p:nvSpPr>
        <p:spPr bwMode="auto">
          <a:xfrm>
            <a:off x="6934200" y="3581400"/>
            <a:ext cx="420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i="1">
                <a:latin typeface="Times New Roman" charset="0"/>
              </a:rPr>
              <a:t>v</a:t>
            </a:r>
            <a:r>
              <a:rPr lang="en-US" altLang="x-none" sz="2400" baseline="-25000">
                <a:latin typeface="Times New Roman" charset="0"/>
              </a:rPr>
              <a:t>1</a:t>
            </a:r>
          </a:p>
        </p:txBody>
      </p:sp>
      <p:sp>
        <p:nvSpPr>
          <p:cNvPr id="17416" name="Text Box 9"/>
          <p:cNvSpPr txBox="1">
            <a:spLocks noChangeArrowheads="1"/>
          </p:cNvSpPr>
          <p:nvPr/>
        </p:nvSpPr>
        <p:spPr bwMode="auto">
          <a:xfrm>
            <a:off x="5867400" y="2667000"/>
            <a:ext cx="420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i="1">
                <a:latin typeface="Times New Roman" charset="0"/>
              </a:rPr>
              <a:t>v</a:t>
            </a:r>
            <a:r>
              <a:rPr lang="en-US" altLang="x-none" sz="2400" baseline="-25000">
                <a:latin typeface="Times New Roman" charset="0"/>
              </a:rPr>
              <a:t>2</a:t>
            </a:r>
          </a:p>
        </p:txBody>
      </p:sp>
      <p:sp>
        <p:nvSpPr>
          <p:cNvPr id="17417" name="Text Box 10"/>
          <p:cNvSpPr txBox="1">
            <a:spLocks noChangeArrowheads="1"/>
          </p:cNvSpPr>
          <p:nvPr/>
        </p:nvSpPr>
        <p:spPr bwMode="auto">
          <a:xfrm>
            <a:off x="5486400" y="3810000"/>
            <a:ext cx="420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i="1">
                <a:latin typeface="Times New Roman" charset="0"/>
              </a:rPr>
              <a:t>v</a:t>
            </a:r>
            <a:r>
              <a:rPr lang="en-US" altLang="x-none" sz="2400" baseline="-25000">
                <a:latin typeface="Times New Roman" charset="0"/>
              </a:rPr>
              <a:t>3</a:t>
            </a:r>
          </a:p>
        </p:txBody>
      </p:sp>
      <p:sp>
        <p:nvSpPr>
          <p:cNvPr id="17418" name="Line 11"/>
          <p:cNvSpPr>
            <a:spLocks noChangeShapeType="1"/>
          </p:cNvSpPr>
          <p:nvPr/>
        </p:nvSpPr>
        <p:spPr bwMode="auto">
          <a:xfrm flipH="1" flipV="1">
            <a:off x="6934200" y="2286000"/>
            <a:ext cx="304800" cy="609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Line 12"/>
          <p:cNvSpPr>
            <a:spLocks noChangeShapeType="1"/>
          </p:cNvSpPr>
          <p:nvPr/>
        </p:nvSpPr>
        <p:spPr bwMode="auto">
          <a:xfrm flipH="1">
            <a:off x="7086600" y="2895600"/>
            <a:ext cx="152400" cy="609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Line 13"/>
          <p:cNvSpPr>
            <a:spLocks noChangeShapeType="1"/>
          </p:cNvSpPr>
          <p:nvPr/>
        </p:nvSpPr>
        <p:spPr bwMode="auto">
          <a:xfrm flipV="1">
            <a:off x="7239000" y="25908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1" name="Text Box 14"/>
          <p:cNvSpPr txBox="1">
            <a:spLocks noChangeArrowheads="1"/>
          </p:cNvSpPr>
          <p:nvPr/>
        </p:nvSpPr>
        <p:spPr bwMode="auto">
          <a:xfrm>
            <a:off x="7924800" y="2514600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i="1">
                <a:latin typeface="Times New Roman" charset="0"/>
              </a:rPr>
              <a:t>u</a:t>
            </a:r>
            <a:r>
              <a:rPr lang="en-US" altLang="x-none" sz="2400" baseline="-25000">
                <a:latin typeface="Times New Roman" charset="0"/>
              </a:rPr>
              <a:t>1</a:t>
            </a:r>
          </a:p>
        </p:txBody>
      </p:sp>
      <p:sp>
        <p:nvSpPr>
          <p:cNvPr id="17422" name="Text Box 15"/>
          <p:cNvSpPr txBox="1">
            <a:spLocks noChangeArrowheads="1"/>
          </p:cNvSpPr>
          <p:nvPr/>
        </p:nvSpPr>
        <p:spPr bwMode="auto">
          <a:xfrm>
            <a:off x="6800850" y="1905000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i="1">
                <a:latin typeface="Times New Roman" charset="0"/>
              </a:rPr>
              <a:t>u</a:t>
            </a:r>
            <a:r>
              <a:rPr lang="en-US" altLang="x-none" sz="2400" baseline="-25000">
                <a:latin typeface="Times New Roman" charset="0"/>
              </a:rPr>
              <a:t>2</a:t>
            </a:r>
          </a:p>
        </p:txBody>
      </p:sp>
      <p:sp>
        <p:nvSpPr>
          <p:cNvPr id="17423" name="Text Box 16"/>
          <p:cNvSpPr txBox="1">
            <a:spLocks noChangeArrowheads="1"/>
          </p:cNvSpPr>
          <p:nvPr/>
        </p:nvSpPr>
        <p:spPr bwMode="auto">
          <a:xfrm>
            <a:off x="7086600" y="3276600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i="1">
                <a:latin typeface="Times New Roman" charset="0"/>
              </a:rPr>
              <a:t>u</a:t>
            </a:r>
            <a:r>
              <a:rPr lang="en-US" altLang="x-none" sz="2400" baseline="-25000">
                <a:latin typeface="Times New Roman" charset="0"/>
              </a:rPr>
              <a:t>3</a:t>
            </a:r>
          </a:p>
        </p:txBody>
      </p:sp>
      <p:sp>
        <p:nvSpPr>
          <p:cNvPr id="17424" name="Line 17"/>
          <p:cNvSpPr>
            <a:spLocks noChangeShapeType="1"/>
          </p:cNvSpPr>
          <p:nvPr/>
        </p:nvSpPr>
        <p:spPr bwMode="auto">
          <a:xfrm flipV="1">
            <a:off x="6248400" y="2895600"/>
            <a:ext cx="990600" cy="8382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5" name="Text Box 18"/>
          <p:cNvSpPr txBox="1">
            <a:spLocks noChangeArrowheads="1"/>
          </p:cNvSpPr>
          <p:nvPr/>
        </p:nvSpPr>
        <p:spPr bwMode="auto">
          <a:xfrm>
            <a:off x="6172200" y="3657600"/>
            <a:ext cx="455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P</a:t>
            </a:r>
            <a:r>
              <a:rPr lang="en-US" altLang="x-none" sz="2400" baseline="-25000">
                <a:latin typeface="Times New Roman" charset="0"/>
              </a:rPr>
              <a:t>0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17426" name="Text Box 19"/>
          <p:cNvSpPr txBox="1">
            <a:spLocks noChangeArrowheads="1"/>
          </p:cNvSpPr>
          <p:nvPr/>
        </p:nvSpPr>
        <p:spPr bwMode="auto">
          <a:xfrm>
            <a:off x="7162800" y="2819400"/>
            <a:ext cx="506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Q</a:t>
            </a:r>
            <a:r>
              <a:rPr lang="en-US" altLang="x-none" sz="2400" baseline="-25000">
                <a:latin typeface="Times New Roman" charset="0"/>
              </a:rPr>
              <a:t>0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165908" name="Text Box 20"/>
          <p:cNvSpPr txBox="1">
            <a:spLocks noChangeArrowheads="1"/>
          </p:cNvSpPr>
          <p:nvPr/>
        </p:nvSpPr>
        <p:spPr bwMode="auto">
          <a:xfrm>
            <a:off x="381000" y="4419600"/>
            <a:ext cx="3787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In matrix form:</a:t>
            </a:r>
          </a:p>
        </p:txBody>
      </p:sp>
      <p:graphicFrame>
        <p:nvGraphicFramePr>
          <p:cNvPr id="165909" name="Object 3"/>
          <p:cNvGraphicFramePr>
            <a:graphicFrameLocks noChangeAspect="1"/>
          </p:cNvGraphicFramePr>
          <p:nvPr/>
        </p:nvGraphicFramePr>
        <p:xfrm>
          <a:off x="2667000" y="4648200"/>
          <a:ext cx="4000500" cy="201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000500" imgH="2019300" progId="Equation.3">
                  <p:embed/>
                </p:oleObj>
              </mc:Choice>
              <mc:Fallback>
                <p:oleObj name="Equation" r:id="rId4" imgW="4000500" imgH="20193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648200"/>
                        <a:ext cx="4000500" cy="201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908" grpId="0" build="p" autoUpdateAnimBg="0"/>
    </p:bldLst>
  </p:timing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CCECFF"/>
      </a:lt1>
      <a:dk2>
        <a:srgbClr val="006666"/>
      </a:dk2>
      <a:lt2>
        <a:srgbClr val="FFFFCC"/>
      </a:lt2>
      <a:accent1>
        <a:srgbClr val="FFCC00"/>
      </a:accent1>
      <a:accent2>
        <a:srgbClr val="CC3399"/>
      </a:accent2>
      <a:accent3>
        <a:srgbClr val="E2F4FF"/>
      </a:accent3>
      <a:accent4>
        <a:srgbClr val="000000"/>
      </a:accent4>
      <a:accent5>
        <a:srgbClr val="FFE2AA"/>
      </a:accent5>
      <a:accent6>
        <a:srgbClr val="B92D8A"/>
      </a:accent6>
      <a:hlink>
        <a:srgbClr val="FFCC00"/>
      </a:hlink>
      <a:folHlink>
        <a:srgbClr val="006699"/>
      </a:folHlink>
    </a:clrScheme>
    <a:fontScheme name="Microsoft Office 98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1241</TotalTime>
  <Pages>35</Pages>
  <Words>814</Words>
  <Application>Microsoft Macintosh PowerPoint</Application>
  <PresentationFormat>On-screen Show (4:3)</PresentationFormat>
  <Paragraphs>137</Paragraphs>
  <Slides>18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Palatino</vt:lpstr>
      <vt:lpstr>Symbol</vt:lpstr>
      <vt:lpstr>Times New Roman</vt:lpstr>
      <vt:lpstr>Microsoft Office 98</vt:lpstr>
      <vt:lpstr>Equation</vt:lpstr>
      <vt:lpstr>Graphics   CSCI 343, Fall 2023 Lecture 7 Coordinate Transformations </vt:lpstr>
      <vt:lpstr>Matrices</vt:lpstr>
      <vt:lpstr>Matrix multiplication</vt:lpstr>
      <vt:lpstr>Representing systems of equations</vt:lpstr>
      <vt:lpstr>Matrix terminology</vt:lpstr>
      <vt:lpstr>Changing the basis set</vt:lpstr>
      <vt:lpstr>Representing a vector in the new basis set</vt:lpstr>
      <vt:lpstr>Homogeneous coordinates</vt:lpstr>
      <vt:lpstr>Changing frames in homogeneous coordinates</vt:lpstr>
      <vt:lpstr>Transforming a point between coordinate systems</vt:lpstr>
      <vt:lpstr>Affine transformations</vt:lpstr>
      <vt:lpstr>Translation</vt:lpstr>
      <vt:lpstr>Rotation about the Z axis</vt:lpstr>
      <vt:lpstr>The rotation matrix</vt:lpstr>
      <vt:lpstr>Rotation about the X axis</vt:lpstr>
      <vt:lpstr>Rotation about the Y axis</vt:lpstr>
      <vt:lpstr>Reversing Rotations</vt:lpstr>
      <vt:lpstr>Scaling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Structures   CSCI 262, Spring 2002 Lecture 2 Classes and Abstract Data Types</dc:title>
  <dc:subject/>
  <dc:creator/>
  <cp:keywords/>
  <dc:description/>
  <cp:lastModifiedBy>Constance S. Royden</cp:lastModifiedBy>
  <cp:revision>219</cp:revision>
  <cp:lastPrinted>2007-09-14T00:55:28Z</cp:lastPrinted>
  <dcterms:created xsi:type="dcterms:W3CDTF">2009-04-22T19:24:48Z</dcterms:created>
  <dcterms:modified xsi:type="dcterms:W3CDTF">2023-09-19T00:19:33Z</dcterms:modified>
</cp:coreProperties>
</file>