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9" r:id="rId3"/>
    <p:sldId id="281" r:id="rId4"/>
    <p:sldId id="282" r:id="rId5"/>
    <p:sldId id="283" r:id="rId6"/>
    <p:sldId id="284" r:id="rId7"/>
    <p:sldId id="285" r:id="rId8"/>
    <p:sldId id="257" r:id="rId9"/>
    <p:sldId id="259" r:id="rId10"/>
    <p:sldId id="260" r:id="rId11"/>
    <p:sldId id="270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CC00CC"/>
    <a:srgbClr val="990099"/>
    <a:srgbClr val="990066"/>
    <a:srgbClr val="006666"/>
    <a:srgbClr val="990000"/>
    <a:srgbClr val="1F0000"/>
    <a:srgbClr val="2403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3627"/>
  </p:normalViewPr>
  <p:slideViewPr>
    <p:cSldViewPr>
      <p:cViewPr varScale="1">
        <p:scale>
          <a:sx n="98" d="100"/>
          <a:sy n="98" d="100"/>
        </p:scale>
        <p:origin x="150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/>
            <a:r>
              <a:rPr lang="en-US" altLang="x-none" sz="1000" i="1">
                <a:latin typeface="Arial" charset="0"/>
              </a:rPr>
              <a:t>1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82552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3945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946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6631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278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7352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883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7252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2339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153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426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1428750"/>
            <a:ext cx="9142413" cy="152400"/>
            <a:chOff x="0" y="900"/>
            <a:chExt cx="5759" cy="96"/>
          </a:xfrm>
        </p:grpSpPr>
        <p:sp>
          <p:nvSpPr>
            <p:cNvPr id="1030" name="Rectangle 2"/>
            <p:cNvSpPr>
              <a:spLocks noChangeArrowheads="1"/>
            </p:cNvSpPr>
            <p:nvPr/>
          </p:nvSpPr>
          <p:spPr bwMode="auto">
            <a:xfrm>
              <a:off x="0" y="900"/>
              <a:ext cx="5759" cy="4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6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  <p:sp>
          <p:nvSpPr>
            <p:cNvPr id="1031" name="Rectangle 3"/>
            <p:cNvSpPr>
              <a:spLocks noChangeArrowheads="1"/>
            </p:cNvSpPr>
            <p:nvPr/>
          </p:nvSpPr>
          <p:spPr bwMode="auto">
            <a:xfrm>
              <a:off x="0" y="972"/>
              <a:ext cx="5759" cy="2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99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8382000" y="6248400"/>
            <a:ext cx="396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76A53A23-C328-B443-9DC9-6F3316D46E2A}" type="slidenum">
              <a:rPr lang="en-US" altLang="x-none" sz="1400" smtClean="0">
                <a:latin typeface="Arial" charset="0"/>
              </a:rPr>
              <a:pPr algn="r">
                <a:defRPr/>
              </a:pPr>
              <a:t>‹#›</a:t>
            </a:fld>
            <a:endParaRPr lang="en-US" altLang="x-none" sz="14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_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4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1981200"/>
            <a:ext cx="7848600" cy="3429000"/>
          </a:xfrm>
          <a:noFill/>
        </p:spPr>
        <p:txBody>
          <a:bodyPr/>
          <a:lstStyle/>
          <a:p>
            <a:r>
              <a:rPr lang="en-US" altLang="x-none" b="0" dirty="0">
                <a:latin typeface="Palatino" charset="0"/>
              </a:rPr>
              <a:t>Graphics</a:t>
            </a:r>
            <a:br>
              <a:rPr lang="en-US" altLang="x-none" b="0" dirty="0">
                <a:latin typeface="Palatino" charset="0"/>
              </a:rPr>
            </a:br>
            <a:br>
              <a:rPr lang="en-US" altLang="x-none" b="0" dirty="0">
                <a:latin typeface="Palatino" charset="0"/>
              </a:rPr>
            </a:br>
            <a:r>
              <a:rPr lang="en-US" altLang="x-none" b="0" dirty="0">
                <a:latin typeface="Palatino" charset="0"/>
              </a:rPr>
              <a:t> </a:t>
            </a:r>
            <a:r>
              <a:rPr lang="en-US" altLang="x-none" sz="3200" b="0" dirty="0">
                <a:solidFill>
                  <a:srgbClr val="CC0000"/>
                </a:solidFill>
                <a:latin typeface="Arial" charset="0"/>
              </a:rPr>
              <a:t>CSCI 343, </a:t>
            </a:r>
            <a:r>
              <a:rPr lang="en-US" altLang="x-none" sz="3200" b="0">
                <a:solidFill>
                  <a:srgbClr val="CC0000"/>
                </a:solidFill>
                <a:latin typeface="Arial" charset="0"/>
              </a:rPr>
              <a:t>Fall 2023</a:t>
            </a:r>
            <a:br>
              <a:rPr lang="en-US" altLang="x-none" sz="3200" b="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3200" b="0">
                <a:solidFill>
                  <a:srgbClr val="CC0000"/>
                </a:solidFill>
                <a:latin typeface="Arial" charset="0"/>
              </a:rPr>
              <a:t>Lecture 6</a:t>
            </a:r>
            <a:br>
              <a:rPr lang="en-US" altLang="x-none" sz="320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2400" i="1" dirty="0">
                <a:solidFill>
                  <a:schemeClr val="tx1"/>
                </a:solidFill>
                <a:latin typeface="Arial" charset="0"/>
              </a:rPr>
              <a:t>Geometric Objects </a:t>
            </a:r>
            <a:endParaRPr lang="en-US" altLang="x-none" sz="32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Vector addition</a:t>
            </a:r>
          </a:p>
        </p:txBody>
      </p:sp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838200" y="1752600"/>
            <a:ext cx="70167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u</a:t>
            </a:r>
            <a:r>
              <a:rPr lang="en-US" altLang="x-none" sz="2400">
                <a:latin typeface="Times New Roman" charset="0"/>
              </a:rPr>
              <a:t> = (x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, y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)		(x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is horizontal component of </a:t>
            </a:r>
            <a:r>
              <a:rPr lang="en-US" altLang="x-none" sz="2400" i="1">
                <a:latin typeface="Times New Roman" charset="0"/>
              </a:rPr>
              <a:t>u</a:t>
            </a:r>
            <a:r>
              <a:rPr lang="en-US" altLang="x-none" sz="2400">
                <a:latin typeface="Times New Roman" charset="0"/>
              </a:rPr>
              <a:t>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                                  y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is vertical component of </a:t>
            </a:r>
            <a:r>
              <a:rPr lang="en-US" altLang="x-none" sz="2400" i="1">
                <a:latin typeface="Times New Roman" charset="0"/>
              </a:rPr>
              <a:t>u</a:t>
            </a:r>
            <a:r>
              <a:rPr lang="en-US" altLang="x-none" sz="2400">
                <a:latin typeface="Times New Roman" charset="0"/>
              </a:rPr>
              <a:t>.)</a:t>
            </a:r>
          </a:p>
          <a:p>
            <a:pPr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>
                <a:latin typeface="Times New Roman" charset="0"/>
              </a:rPr>
              <a:t> = (x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, y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)</a:t>
            </a:r>
          </a:p>
          <a:p>
            <a:pPr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u</a:t>
            </a:r>
            <a:r>
              <a:rPr lang="en-US" altLang="x-none" sz="2400">
                <a:latin typeface="Times New Roman" charset="0"/>
              </a:rPr>
              <a:t>+</a:t>
            </a: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>
                <a:latin typeface="Times New Roman" charset="0"/>
              </a:rPr>
              <a:t> = (x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+x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, y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+y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)</a:t>
            </a:r>
          </a:p>
        </p:txBody>
      </p:sp>
      <p:sp>
        <p:nvSpPr>
          <p:cNvPr id="8195" name="Line 5"/>
          <p:cNvSpPr>
            <a:spLocks noChangeShapeType="1"/>
          </p:cNvSpPr>
          <p:nvPr/>
        </p:nvSpPr>
        <p:spPr bwMode="auto">
          <a:xfrm flipV="1">
            <a:off x="1752600" y="44704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Line 6"/>
          <p:cNvSpPr>
            <a:spLocks noChangeShapeType="1"/>
          </p:cNvSpPr>
          <p:nvPr/>
        </p:nvSpPr>
        <p:spPr bwMode="auto">
          <a:xfrm flipH="1" flipV="1">
            <a:off x="1295400" y="40894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10"/>
          <p:cNvSpPr txBox="1">
            <a:spLocks noChangeArrowheads="1"/>
          </p:cNvSpPr>
          <p:nvPr/>
        </p:nvSpPr>
        <p:spPr bwMode="auto">
          <a:xfrm>
            <a:off x="2209800" y="4622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u</a:t>
            </a:r>
          </a:p>
        </p:txBody>
      </p:sp>
      <p:sp>
        <p:nvSpPr>
          <p:cNvPr id="8198" name="Text Box 12"/>
          <p:cNvSpPr txBox="1">
            <a:spLocks noChangeArrowheads="1"/>
          </p:cNvSpPr>
          <p:nvPr/>
        </p:nvSpPr>
        <p:spPr bwMode="auto">
          <a:xfrm>
            <a:off x="1492250" y="39370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v</a:t>
            </a:r>
          </a:p>
        </p:txBody>
      </p:sp>
      <p:sp>
        <p:nvSpPr>
          <p:cNvPr id="146447" name="Text Box 15"/>
          <p:cNvSpPr txBox="1">
            <a:spLocks noChangeArrowheads="1"/>
          </p:cNvSpPr>
          <p:nvPr/>
        </p:nvSpPr>
        <p:spPr bwMode="auto">
          <a:xfrm>
            <a:off x="746125" y="5273675"/>
            <a:ext cx="77882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Place the tail of </a:t>
            </a: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>
                <a:latin typeface="Times New Roman" charset="0"/>
              </a:rPr>
              <a:t> at the head of </a:t>
            </a:r>
            <a:r>
              <a:rPr lang="en-US" altLang="x-none" sz="2400" i="1">
                <a:latin typeface="Times New Roman" charset="0"/>
              </a:rPr>
              <a:t>u</a:t>
            </a:r>
            <a:r>
              <a:rPr lang="en-US" altLang="x-none" sz="2400">
                <a:latin typeface="Times New Roman" charset="0"/>
              </a:rPr>
              <a:t>.  Draw a vector from the tail of </a:t>
            </a:r>
            <a:r>
              <a:rPr lang="en-US" altLang="x-none" sz="2400" i="1">
                <a:latin typeface="Times New Roman" charset="0"/>
              </a:rPr>
              <a:t>u</a:t>
            </a:r>
            <a:r>
              <a:rPr lang="en-US" altLang="x-none" sz="2400">
                <a:latin typeface="Times New Roman" charset="0"/>
              </a:rPr>
              <a:t> to the head of </a:t>
            </a: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>
                <a:latin typeface="Times New Roman" charset="0"/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Example: </a:t>
            </a:r>
            <a:r>
              <a:rPr lang="en-US" altLang="x-none" sz="2400" i="1">
                <a:latin typeface="Times New Roman" charset="0"/>
              </a:rPr>
              <a:t>u </a:t>
            </a:r>
            <a:r>
              <a:rPr lang="en-US" altLang="x-none" sz="2400">
                <a:latin typeface="Times New Roman" charset="0"/>
              </a:rPr>
              <a:t>= (3, 1), </a:t>
            </a:r>
            <a:r>
              <a:rPr lang="en-US" altLang="x-none" sz="2400" i="1">
                <a:latin typeface="Times New Roman" charset="0"/>
              </a:rPr>
              <a:t>v </a:t>
            </a:r>
            <a:r>
              <a:rPr lang="en-US" altLang="x-none" sz="2400">
                <a:latin typeface="Times New Roman" charset="0"/>
              </a:rPr>
              <a:t>= (-1, 2), </a:t>
            </a:r>
            <a:r>
              <a:rPr lang="en-US" altLang="x-none" sz="2400" i="1">
                <a:latin typeface="Times New Roman" charset="0"/>
              </a:rPr>
              <a:t>u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>
                <a:latin typeface="Times New Roman" charset="0"/>
              </a:rPr>
              <a:t>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 autoUpdateAnimBg="0"/>
      <p:bldP spid="14644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 parametric line</a:t>
            </a:r>
          </a:p>
        </p:txBody>
      </p:sp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838200" y="2286000"/>
            <a:ext cx="1995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P(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) = P</a:t>
            </a:r>
            <a:r>
              <a:rPr lang="en-US" altLang="x-none" sz="2400" baseline="-25000">
                <a:latin typeface="Times New Roman" charset="0"/>
              </a:rPr>
              <a:t>0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i="1">
                <a:latin typeface="Times New Roman" charset="0"/>
              </a:rPr>
              <a:t>v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3352800" y="241935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0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9220" name="Oval 5"/>
          <p:cNvSpPr>
            <a:spLocks noChangeArrowheads="1"/>
          </p:cNvSpPr>
          <p:nvPr/>
        </p:nvSpPr>
        <p:spPr bwMode="auto">
          <a:xfrm>
            <a:off x="3810000" y="287655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221" name="Line 6"/>
          <p:cNvSpPr>
            <a:spLocks noChangeShapeType="1"/>
          </p:cNvSpPr>
          <p:nvPr/>
        </p:nvSpPr>
        <p:spPr bwMode="auto">
          <a:xfrm flipV="1">
            <a:off x="3886200" y="2343150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Line 7"/>
          <p:cNvSpPr>
            <a:spLocks noChangeShapeType="1"/>
          </p:cNvSpPr>
          <p:nvPr/>
        </p:nvSpPr>
        <p:spPr bwMode="auto">
          <a:xfrm flipV="1">
            <a:off x="3048000" y="1809750"/>
            <a:ext cx="2438400" cy="1600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Oval 8"/>
          <p:cNvSpPr>
            <a:spLocks noChangeArrowheads="1"/>
          </p:cNvSpPr>
          <p:nvPr/>
        </p:nvSpPr>
        <p:spPr bwMode="auto">
          <a:xfrm>
            <a:off x="5181600" y="196215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4572000" y="1524000"/>
            <a:ext cx="749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P(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)</a:t>
            </a: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4343400" y="2419350"/>
            <a:ext cx="282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v</a:t>
            </a:r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441325" y="1641475"/>
            <a:ext cx="208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 line in space:</a:t>
            </a:r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381000" y="3276600"/>
            <a:ext cx="64008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Affine sums: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P(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) = Q +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>
                <a:latin typeface="Times New Roman" charset="0"/>
              </a:rPr>
              <a:t>  defines a line.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From this we show that: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 =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R +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Q where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 = 1</a:t>
            </a:r>
          </a:p>
        </p:txBody>
      </p:sp>
      <p:sp>
        <p:nvSpPr>
          <p:cNvPr id="9228" name="Text Box 13"/>
          <p:cNvSpPr txBox="1">
            <a:spLocks noChangeArrowheads="1"/>
          </p:cNvSpPr>
          <p:nvPr/>
        </p:nvSpPr>
        <p:spPr bwMode="auto">
          <a:xfrm>
            <a:off x="457200" y="5334000"/>
            <a:ext cx="7259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If 0 &lt;=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 &lt;= 1, then all P lie on the line between Q and R.</a:t>
            </a:r>
          </a:p>
        </p:txBody>
      </p:sp>
      <p:sp>
        <p:nvSpPr>
          <p:cNvPr id="9229" name="Line 14"/>
          <p:cNvSpPr>
            <a:spLocks noChangeShapeType="1"/>
          </p:cNvSpPr>
          <p:nvPr/>
        </p:nvSpPr>
        <p:spPr bwMode="auto">
          <a:xfrm flipV="1">
            <a:off x="2667000" y="5943600"/>
            <a:ext cx="990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Text Box 15"/>
          <p:cNvSpPr txBox="1">
            <a:spLocks noChangeArrowheads="1"/>
          </p:cNvSpPr>
          <p:nvPr/>
        </p:nvSpPr>
        <p:spPr bwMode="auto">
          <a:xfrm>
            <a:off x="2590800" y="63246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Q</a:t>
            </a:r>
          </a:p>
        </p:txBody>
      </p:sp>
      <p:sp>
        <p:nvSpPr>
          <p:cNvPr id="9231" name="Text Box 16"/>
          <p:cNvSpPr txBox="1">
            <a:spLocks noChangeArrowheads="1"/>
          </p:cNvSpPr>
          <p:nvPr/>
        </p:nvSpPr>
        <p:spPr bwMode="auto">
          <a:xfrm>
            <a:off x="3733800" y="57912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R</a:t>
            </a:r>
          </a:p>
        </p:txBody>
      </p:sp>
      <p:sp>
        <p:nvSpPr>
          <p:cNvPr id="9232" name="Text Box 17"/>
          <p:cNvSpPr txBox="1">
            <a:spLocks noChangeArrowheads="1"/>
          </p:cNvSpPr>
          <p:nvPr/>
        </p:nvSpPr>
        <p:spPr bwMode="auto">
          <a:xfrm>
            <a:off x="1849438" y="6232525"/>
            <a:ext cx="741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a</a:t>
            </a:r>
            <a:r>
              <a:rPr lang="en-US" altLang="x-none" sz="2000">
                <a:latin typeface="Times New Roman" charset="0"/>
              </a:rPr>
              <a:t> = 0</a:t>
            </a:r>
          </a:p>
        </p:txBody>
      </p:sp>
      <p:sp>
        <p:nvSpPr>
          <p:cNvPr id="9233" name="Text Box 18"/>
          <p:cNvSpPr txBox="1">
            <a:spLocks noChangeArrowheads="1"/>
          </p:cNvSpPr>
          <p:nvPr/>
        </p:nvSpPr>
        <p:spPr bwMode="auto">
          <a:xfrm>
            <a:off x="2971800" y="5638800"/>
            <a:ext cx="741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a</a:t>
            </a:r>
            <a:r>
              <a:rPr lang="en-US" altLang="x-none" sz="2000">
                <a:latin typeface="Times New Roman" charset="0"/>
              </a:rPr>
              <a:t> = 1</a:t>
            </a:r>
          </a:p>
        </p:txBody>
      </p:sp>
      <p:sp>
        <p:nvSpPr>
          <p:cNvPr id="9234" name="Oval 19"/>
          <p:cNvSpPr>
            <a:spLocks noChangeArrowheads="1"/>
          </p:cNvSpPr>
          <p:nvPr/>
        </p:nvSpPr>
        <p:spPr bwMode="auto">
          <a:xfrm>
            <a:off x="2590800" y="6400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235" name="Oval 20"/>
          <p:cNvSpPr>
            <a:spLocks noChangeArrowheads="1"/>
          </p:cNvSpPr>
          <p:nvPr/>
        </p:nvSpPr>
        <p:spPr bwMode="auto">
          <a:xfrm>
            <a:off x="3657600" y="58674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21" name="TextBox 2"/>
          <p:cNvSpPr txBox="1">
            <a:spLocks noChangeArrowheads="1"/>
          </p:cNvSpPr>
          <p:nvPr/>
        </p:nvSpPr>
        <p:spPr bwMode="auto">
          <a:xfrm>
            <a:off x="5638800" y="1630363"/>
            <a:ext cx="323999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 New Roman" charset="0"/>
              </a:rPr>
              <a:t>Example of a Parametric line: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 New Roman" charset="0"/>
              </a:rPr>
              <a:t>P</a:t>
            </a:r>
            <a:r>
              <a:rPr lang="en-US" altLang="x-none" sz="2000" baseline="-25000" dirty="0">
                <a:latin typeface="Times New Roman" charset="0"/>
              </a:rPr>
              <a:t>0</a:t>
            </a:r>
            <a:r>
              <a:rPr lang="en-US" altLang="x-none" sz="2000" dirty="0">
                <a:latin typeface="Times New Roman" charset="0"/>
              </a:rPr>
              <a:t> = (4, 2)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i="1" dirty="0">
                <a:latin typeface="Times New Roman" charset="0"/>
              </a:rPr>
              <a:t>v </a:t>
            </a:r>
            <a:r>
              <a:rPr lang="en-US" altLang="x-none" sz="2000" dirty="0">
                <a:latin typeface="Times New Roman" charset="0"/>
              </a:rPr>
              <a:t>= (2, 1)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 New Roman" charset="0"/>
              </a:rPr>
              <a:t>P(</a:t>
            </a:r>
            <a:r>
              <a:rPr lang="en-US" altLang="x-none" sz="2000" dirty="0">
                <a:latin typeface="Symbol" charset="2"/>
              </a:rPr>
              <a:t>a</a:t>
            </a:r>
            <a:r>
              <a:rPr lang="en-US" altLang="x-none" sz="2000" dirty="0">
                <a:latin typeface="Times New Roman" charset="0"/>
              </a:rPr>
              <a:t>) = ?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000" dirty="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000" dirty="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000" dirty="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000" dirty="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 New Roman" charset="0"/>
              </a:rPr>
              <a:t>P(1/2) = ?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 New Roman" charset="0"/>
              </a:rPr>
              <a:t>P(2) = ?</a:t>
            </a:r>
          </a:p>
        </p:txBody>
      </p:sp>
      <p:sp>
        <p:nvSpPr>
          <p:cNvPr id="9237" name="Rectangle 1"/>
          <p:cNvSpPr>
            <a:spLocks noChangeArrowheads="1"/>
          </p:cNvSpPr>
          <p:nvPr/>
        </p:nvSpPr>
        <p:spPr bwMode="auto">
          <a:xfrm>
            <a:off x="5562600" y="1622425"/>
            <a:ext cx="3443288" cy="3254375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Affine sums for more points</a:t>
            </a:r>
          </a:p>
        </p:txBody>
      </p:sp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609600" y="1600200"/>
            <a:ext cx="7902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affine sum for three points:</a:t>
            </a:r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685800" y="2209800"/>
            <a:ext cx="6172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 =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3</a:t>
            </a: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3</a:t>
            </a:r>
            <a:r>
              <a:rPr lang="en-US" altLang="x-none" sz="2400">
                <a:latin typeface="Times New Roman" charset="0"/>
              </a:rPr>
              <a:t>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where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3</a:t>
            </a:r>
            <a:r>
              <a:rPr lang="en-US" altLang="x-none" sz="2400">
                <a:latin typeface="Times New Roman" charset="0"/>
              </a:rPr>
              <a:t> = 1,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i</a:t>
            </a:r>
            <a:r>
              <a:rPr lang="en-US" altLang="x-none" sz="2400">
                <a:latin typeface="Times New Roman" charset="0"/>
              </a:rPr>
              <a:t> &gt;=0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defines all points inside triangle P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3</a:t>
            </a:r>
            <a:r>
              <a:rPr lang="en-US" altLang="x-none" sz="2400">
                <a:latin typeface="Times New Roman" charset="0"/>
              </a:rPr>
              <a:t>.</a:t>
            </a:r>
          </a:p>
        </p:txBody>
      </p:sp>
      <p:sp>
        <p:nvSpPr>
          <p:cNvPr id="10244" name="AutoShape 5"/>
          <p:cNvSpPr>
            <a:spLocks noChangeArrowheads="1"/>
          </p:cNvSpPr>
          <p:nvPr/>
        </p:nvSpPr>
        <p:spPr bwMode="auto">
          <a:xfrm>
            <a:off x="6781800" y="2057400"/>
            <a:ext cx="13716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6461125" y="25908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1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8077200" y="25146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2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7391400" y="16764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3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533400" y="4191000"/>
            <a:ext cx="75596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 =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 + ... +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n</a:t>
            </a: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n</a:t>
            </a:r>
            <a:r>
              <a:rPr lang="en-US" altLang="x-none" sz="2400">
                <a:latin typeface="Times New Roman" charset="0"/>
              </a:rPr>
              <a:t>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where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 + ...+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n</a:t>
            </a:r>
            <a:r>
              <a:rPr lang="en-US" altLang="x-none" sz="2400">
                <a:latin typeface="Times New Roman" charset="0"/>
              </a:rPr>
              <a:t> = 1,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i</a:t>
            </a:r>
            <a:r>
              <a:rPr lang="en-US" altLang="x-none" sz="2400">
                <a:latin typeface="Times New Roman" charset="0"/>
              </a:rPr>
              <a:t> &gt;=0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defines all points inside convex hull around P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2...</a:t>
            </a: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n</a:t>
            </a:r>
            <a:r>
              <a:rPr lang="en-US" altLang="x-none" sz="2400">
                <a:latin typeface="Times New Roman" charset="0"/>
              </a:rPr>
              <a:t>.</a:t>
            </a:r>
          </a:p>
        </p:txBody>
      </p:sp>
      <p:sp>
        <p:nvSpPr>
          <p:cNvPr id="148490" name="Text Box 10"/>
          <p:cNvSpPr txBox="1">
            <a:spLocks noChangeArrowheads="1"/>
          </p:cNvSpPr>
          <p:nvPr/>
        </p:nvSpPr>
        <p:spPr bwMode="auto">
          <a:xfrm>
            <a:off x="533400" y="3657600"/>
            <a:ext cx="7902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affine sum for n points:</a:t>
            </a:r>
          </a:p>
        </p:txBody>
      </p:sp>
      <p:sp>
        <p:nvSpPr>
          <p:cNvPr id="10250" name="AutoShape 11"/>
          <p:cNvSpPr>
            <a:spLocks noChangeArrowheads="1"/>
          </p:cNvSpPr>
          <p:nvPr/>
        </p:nvSpPr>
        <p:spPr bwMode="auto">
          <a:xfrm>
            <a:off x="1752600" y="5715000"/>
            <a:ext cx="1752600" cy="838200"/>
          </a:xfrm>
          <a:prstGeom prst="pentagon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51" name="Oval 12"/>
          <p:cNvSpPr>
            <a:spLocks noChangeArrowheads="1"/>
          </p:cNvSpPr>
          <p:nvPr/>
        </p:nvSpPr>
        <p:spPr bwMode="auto">
          <a:xfrm>
            <a:off x="2286000" y="601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52" name="Oval 13"/>
          <p:cNvSpPr>
            <a:spLocks noChangeArrowheads="1"/>
          </p:cNvSpPr>
          <p:nvPr/>
        </p:nvSpPr>
        <p:spPr bwMode="auto">
          <a:xfrm>
            <a:off x="2667000" y="6172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48494" name="Text Box 14"/>
          <p:cNvSpPr txBox="1">
            <a:spLocks noChangeArrowheads="1"/>
          </p:cNvSpPr>
          <p:nvPr/>
        </p:nvSpPr>
        <p:spPr bwMode="auto">
          <a:xfrm>
            <a:off x="4114800" y="5562600"/>
            <a:ext cx="4273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 convex hull is like shrink-wrap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around all n points.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 build="p" bldLvl="2" autoUpdateAnimBg="0"/>
      <p:bldP spid="148489" grpId="0" build="p" bldLvl="3" autoUpdateAnimBg="0"/>
      <p:bldP spid="148490" grpId="0" autoUpdateAnimBg="0"/>
      <p:bldP spid="14849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dot product</a:t>
            </a:r>
          </a:p>
        </p:txBody>
      </p:sp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746125" y="1793875"/>
            <a:ext cx="75596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dot product</a:t>
            </a:r>
            <a:r>
              <a:rPr lang="en-US" altLang="x-none" sz="2400">
                <a:latin typeface="Times New Roman" charset="0"/>
              </a:rPr>
              <a:t> (or inner product) of two vectors is defined as follows:</a:t>
            </a:r>
          </a:p>
        </p:txBody>
      </p:sp>
      <p:graphicFrame>
        <p:nvGraphicFramePr>
          <p:cNvPr id="149508" name="Object 2"/>
          <p:cNvGraphicFramePr>
            <a:graphicFrameLocks noChangeAspect="1"/>
          </p:cNvGraphicFramePr>
          <p:nvPr/>
        </p:nvGraphicFramePr>
        <p:xfrm>
          <a:off x="2362200" y="2743200"/>
          <a:ext cx="2209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09800" imgH="419100" progId="Equation.3">
                  <p:embed/>
                </p:oleObj>
              </mc:Choice>
              <mc:Fallback>
                <p:oleObj name="Equation" r:id="rId2" imgW="2209800" imgH="419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743200"/>
                        <a:ext cx="22098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762000" y="3276600"/>
            <a:ext cx="6765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where </a:t>
            </a:r>
            <a:r>
              <a:rPr lang="en-US" altLang="x-none" sz="2400">
                <a:latin typeface="Symbol" charset="2"/>
              </a:rPr>
              <a:t>q</a:t>
            </a:r>
            <a:r>
              <a:rPr lang="en-US" altLang="x-none" sz="2400">
                <a:latin typeface="Times New Roman" charset="0"/>
              </a:rPr>
              <a:t> represents the angle between the two vectors.</a:t>
            </a:r>
          </a:p>
        </p:txBody>
      </p:sp>
      <p:sp>
        <p:nvSpPr>
          <p:cNvPr id="11269" name="Line 6"/>
          <p:cNvSpPr>
            <a:spLocks noChangeShapeType="1"/>
          </p:cNvSpPr>
          <p:nvPr/>
        </p:nvSpPr>
        <p:spPr bwMode="auto">
          <a:xfrm>
            <a:off x="5867400" y="48006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Line 7"/>
          <p:cNvSpPr>
            <a:spLocks noChangeShapeType="1"/>
          </p:cNvSpPr>
          <p:nvPr/>
        </p:nvSpPr>
        <p:spPr bwMode="auto">
          <a:xfrm flipV="1">
            <a:off x="5867400" y="4038600"/>
            <a:ext cx="1143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>
            <a:off x="7010400" y="40386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6477000" y="3810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u</a:t>
            </a:r>
          </a:p>
        </p:txBody>
      </p:sp>
      <p:sp>
        <p:nvSpPr>
          <p:cNvPr id="11273" name="Text Box 11"/>
          <p:cNvSpPr txBox="1">
            <a:spLocks noChangeArrowheads="1"/>
          </p:cNvSpPr>
          <p:nvPr/>
        </p:nvSpPr>
        <p:spPr bwMode="auto">
          <a:xfrm>
            <a:off x="7543800" y="47244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v</a:t>
            </a:r>
          </a:p>
        </p:txBody>
      </p:sp>
      <p:sp>
        <p:nvSpPr>
          <p:cNvPr id="11274" name="Arc 12"/>
          <p:cNvSpPr>
            <a:spLocks/>
          </p:cNvSpPr>
          <p:nvPr/>
        </p:nvSpPr>
        <p:spPr bwMode="auto">
          <a:xfrm>
            <a:off x="6248400" y="4572000"/>
            <a:ext cx="76200" cy="228600"/>
          </a:xfrm>
          <a:custGeom>
            <a:avLst/>
            <a:gdLst>
              <a:gd name="T0" fmla="*/ 0 w 21600"/>
              <a:gd name="T1" fmla="*/ 0 h 21600"/>
              <a:gd name="T2" fmla="*/ 11802135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Text Box 13"/>
          <p:cNvSpPr txBox="1">
            <a:spLocks noChangeArrowheads="1"/>
          </p:cNvSpPr>
          <p:nvPr/>
        </p:nvSpPr>
        <p:spPr bwMode="auto">
          <a:xfrm>
            <a:off x="6248400" y="4479925"/>
            <a:ext cx="315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q</a:t>
            </a:r>
          </a:p>
        </p:txBody>
      </p:sp>
      <p:sp>
        <p:nvSpPr>
          <p:cNvPr id="149518" name="Text Box 14"/>
          <p:cNvSpPr txBox="1">
            <a:spLocks noChangeArrowheads="1"/>
          </p:cNvSpPr>
          <p:nvPr/>
        </p:nvSpPr>
        <p:spPr bwMode="auto">
          <a:xfrm>
            <a:off x="838200" y="3886200"/>
            <a:ext cx="3511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Projection, </a:t>
            </a:r>
            <a:r>
              <a:rPr lang="en-US" altLang="x-none" sz="2400" b="1" i="1">
                <a:solidFill>
                  <a:srgbClr val="990000"/>
                </a:solidFill>
                <a:latin typeface="Times New Roman" charset="0"/>
              </a:rPr>
              <a:t>w,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 of </a:t>
            </a:r>
            <a:r>
              <a:rPr lang="en-US" altLang="x-none" sz="2400" b="1" i="1">
                <a:solidFill>
                  <a:srgbClr val="990000"/>
                </a:solidFill>
                <a:latin typeface="Times New Roman" charset="0"/>
              </a:rPr>
              <a:t>u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 onto </a:t>
            </a:r>
            <a:r>
              <a:rPr lang="en-US" altLang="x-none" sz="2400" b="1" i="1">
                <a:solidFill>
                  <a:srgbClr val="990000"/>
                </a:solidFill>
                <a:latin typeface="Times New Roman" charset="0"/>
              </a:rPr>
              <a:t>v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:</a:t>
            </a:r>
          </a:p>
        </p:txBody>
      </p:sp>
      <p:sp>
        <p:nvSpPr>
          <p:cNvPr id="11277" name="Line 16"/>
          <p:cNvSpPr>
            <a:spLocks noChangeShapeType="1"/>
          </p:cNvSpPr>
          <p:nvPr/>
        </p:nvSpPr>
        <p:spPr bwMode="auto">
          <a:xfrm>
            <a:off x="5867400" y="48006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Text Box 17"/>
          <p:cNvSpPr txBox="1">
            <a:spLocks noChangeArrowheads="1"/>
          </p:cNvSpPr>
          <p:nvPr/>
        </p:nvSpPr>
        <p:spPr bwMode="auto">
          <a:xfrm>
            <a:off x="6629400" y="47244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w</a:t>
            </a:r>
          </a:p>
        </p:txBody>
      </p:sp>
      <p:sp>
        <p:nvSpPr>
          <p:cNvPr id="11279" name="Text Box 18"/>
          <p:cNvSpPr txBox="1">
            <a:spLocks noChangeArrowheads="1"/>
          </p:cNvSpPr>
          <p:nvPr/>
        </p:nvSpPr>
        <p:spPr bwMode="auto">
          <a:xfrm>
            <a:off x="1584325" y="4537075"/>
            <a:ext cx="847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w</a:t>
            </a:r>
            <a:r>
              <a:rPr lang="en-US" altLang="x-none" sz="2400">
                <a:latin typeface="Times New Roman" charset="0"/>
              </a:rPr>
              <a:t> = ?</a:t>
            </a:r>
            <a:endParaRPr lang="en-US" altLang="x-none" sz="2400" i="1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autoUpdateAnimBg="0"/>
      <p:bldP spid="149509" grpId="0" autoUpdateAnimBg="0"/>
      <p:bldP spid="14951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cross product</a:t>
            </a:r>
          </a:p>
        </p:txBody>
      </p:sp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593725" y="1717675"/>
            <a:ext cx="83216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cross product</a:t>
            </a:r>
            <a:r>
              <a:rPr lang="en-US" altLang="x-none" sz="2400">
                <a:latin typeface="Times New Roman" charset="0"/>
              </a:rPr>
              <a:t> of two linearly independent (non-parallel) vectors is a third vector that is orthogonal to both of them.</a:t>
            </a:r>
          </a:p>
        </p:txBody>
      </p:sp>
      <p:sp>
        <p:nvSpPr>
          <p:cNvPr id="12291" name="Line 4"/>
          <p:cNvSpPr>
            <a:spLocks noChangeShapeType="1"/>
          </p:cNvSpPr>
          <p:nvPr/>
        </p:nvSpPr>
        <p:spPr bwMode="auto">
          <a:xfrm flipV="1">
            <a:off x="1828800" y="28956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 flipH="1">
            <a:off x="1371600" y="36576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6"/>
          <p:cNvSpPr>
            <a:spLocks noChangeShapeType="1"/>
          </p:cNvSpPr>
          <p:nvPr/>
        </p:nvSpPr>
        <p:spPr bwMode="auto">
          <a:xfrm>
            <a:off x="1828800" y="3657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1050925" y="37750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u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2514600" y="35814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v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1828800" y="2667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n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2297" name="Line 10"/>
          <p:cNvSpPr>
            <a:spLocks noChangeShapeType="1"/>
          </p:cNvSpPr>
          <p:nvPr/>
        </p:nvSpPr>
        <p:spPr bwMode="auto">
          <a:xfrm>
            <a:off x="1828800" y="35052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1"/>
          <p:cNvSpPr>
            <a:spLocks noChangeShapeType="1"/>
          </p:cNvSpPr>
          <p:nvPr/>
        </p:nvSpPr>
        <p:spPr bwMode="auto">
          <a:xfrm>
            <a:off x="1981200" y="3581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2"/>
          <p:cNvSpPr>
            <a:spLocks noChangeShapeType="1"/>
          </p:cNvSpPr>
          <p:nvPr/>
        </p:nvSpPr>
        <p:spPr bwMode="auto">
          <a:xfrm flipH="1">
            <a:off x="1752600" y="3505200"/>
            <a:ext cx="76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3"/>
          <p:cNvSpPr>
            <a:spLocks noChangeShapeType="1"/>
          </p:cNvSpPr>
          <p:nvPr/>
        </p:nvSpPr>
        <p:spPr bwMode="auto">
          <a:xfrm>
            <a:off x="1752600" y="3581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0542" name="Object 2"/>
          <p:cNvGraphicFramePr>
            <a:graphicFrameLocks noChangeAspect="1"/>
          </p:cNvGraphicFramePr>
          <p:nvPr/>
        </p:nvGraphicFramePr>
        <p:xfrm>
          <a:off x="3657600" y="3003550"/>
          <a:ext cx="18288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28800" imgH="850900" progId="Equation.3">
                  <p:embed/>
                </p:oleObj>
              </mc:Choice>
              <mc:Fallback>
                <p:oleObj name="Equation" r:id="rId2" imgW="1828800" imgH="850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003550"/>
                        <a:ext cx="18288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43" name="Text Box 15"/>
          <p:cNvSpPr txBox="1">
            <a:spLocks noChangeArrowheads="1"/>
          </p:cNvSpPr>
          <p:nvPr/>
        </p:nvSpPr>
        <p:spPr bwMode="auto">
          <a:xfrm>
            <a:off x="381000" y="4724400"/>
            <a:ext cx="8734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direction of n is defined by the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right handed coordinate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autoUpdateAnimBg="0"/>
      <p:bldP spid="15054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 parametric plane</a:t>
            </a:r>
          </a:p>
        </p:txBody>
      </p:sp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593725" y="1717675"/>
            <a:ext cx="77120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 plane in affine space can be defined in terms of two linearly independent vectors as follows:</a:t>
            </a:r>
          </a:p>
        </p:txBody>
      </p:sp>
      <p:graphicFrame>
        <p:nvGraphicFramePr>
          <p:cNvPr id="151556" name="Object 2"/>
          <p:cNvGraphicFramePr>
            <a:graphicFrameLocks noChangeAspect="1"/>
          </p:cNvGraphicFramePr>
          <p:nvPr/>
        </p:nvGraphicFramePr>
        <p:xfrm>
          <a:off x="2209800" y="2895600"/>
          <a:ext cx="3073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73400" imgH="381000" progId="Equation.3">
                  <p:embed/>
                </p:oleObj>
              </mc:Choice>
              <mc:Fallback>
                <p:oleObj name="Equation" r:id="rId2" imgW="3073400" imgH="38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895600"/>
                        <a:ext cx="30734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Line 5"/>
          <p:cNvSpPr>
            <a:spLocks noChangeShapeType="1"/>
          </p:cNvSpPr>
          <p:nvPr/>
        </p:nvSpPr>
        <p:spPr bwMode="auto">
          <a:xfrm>
            <a:off x="1752600" y="5105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 flipV="1">
            <a:off x="1752600" y="44958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1681163" y="4267200"/>
            <a:ext cx="528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i="1">
                <a:latin typeface="Times New Roman" charset="0"/>
              </a:rPr>
              <a:t>u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2438400" y="5029200"/>
            <a:ext cx="48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Symbol" charset="2"/>
              </a:rPr>
              <a:t>b</a:t>
            </a:r>
            <a:r>
              <a:rPr lang="en-US" altLang="x-none" sz="2400" i="1">
                <a:latin typeface="Times New Roman" charset="0"/>
              </a:rPr>
              <a:t>v</a:t>
            </a:r>
          </a:p>
        </p:txBody>
      </p:sp>
      <p:sp>
        <p:nvSpPr>
          <p:cNvPr id="13320" name="Oval 9"/>
          <p:cNvSpPr>
            <a:spLocks noChangeArrowheads="1"/>
          </p:cNvSpPr>
          <p:nvPr/>
        </p:nvSpPr>
        <p:spPr bwMode="auto">
          <a:xfrm>
            <a:off x="4572000" y="5257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 flipV="1">
            <a:off x="4648200" y="46482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>
            <a:off x="5181600" y="4648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Oval 12"/>
          <p:cNvSpPr>
            <a:spLocks noChangeArrowheads="1"/>
          </p:cNvSpPr>
          <p:nvPr/>
        </p:nvSpPr>
        <p:spPr bwMode="auto">
          <a:xfrm>
            <a:off x="6400800" y="46482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4343400" y="5257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0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3325" name="Text Box 14"/>
          <p:cNvSpPr txBox="1">
            <a:spLocks noChangeArrowheads="1"/>
          </p:cNvSpPr>
          <p:nvPr/>
        </p:nvSpPr>
        <p:spPr bwMode="auto">
          <a:xfrm>
            <a:off x="4495800" y="4572000"/>
            <a:ext cx="528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i="1">
                <a:latin typeface="Times New Roman" charset="0"/>
              </a:rPr>
              <a:t>u</a:t>
            </a:r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5791200" y="4267200"/>
            <a:ext cx="48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Symbol" charset="2"/>
              </a:rPr>
              <a:t>b</a:t>
            </a:r>
            <a:r>
              <a:rPr lang="en-US" altLang="x-none" sz="2400" i="1">
                <a:latin typeface="Times New Roman" charset="0"/>
              </a:rPr>
              <a:t>v</a:t>
            </a:r>
          </a:p>
        </p:txBody>
      </p:sp>
      <p:sp>
        <p:nvSpPr>
          <p:cNvPr id="13327" name="Text Box 16"/>
          <p:cNvSpPr txBox="1">
            <a:spLocks noChangeArrowheads="1"/>
          </p:cNvSpPr>
          <p:nvPr/>
        </p:nvSpPr>
        <p:spPr bwMode="auto">
          <a:xfrm>
            <a:off x="6400800" y="4267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Defining a coordinate system</a:t>
            </a:r>
          </a:p>
        </p:txBody>
      </p:sp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593725" y="1717675"/>
            <a:ext cx="80930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Any 3D vector, </a:t>
            </a:r>
            <a:r>
              <a:rPr lang="en-US" altLang="x-none" sz="2400" i="1">
                <a:latin typeface="Times New Roman" charset="0"/>
              </a:rPr>
              <a:t>w</a:t>
            </a:r>
            <a:r>
              <a:rPr lang="en-US" altLang="x-none" sz="2400">
                <a:latin typeface="Times New Roman" charset="0"/>
              </a:rPr>
              <a:t>, can be defined in terms of 3 linearly independent vectors, </a:t>
            </a: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, </a:t>
            </a: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, </a:t>
            </a: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 baseline="-25000">
                <a:latin typeface="Times New Roman" charset="0"/>
              </a:rPr>
              <a:t>3</a:t>
            </a:r>
            <a:r>
              <a:rPr lang="en-US" altLang="x-none" sz="2400">
                <a:latin typeface="Times New Roman" charset="0"/>
              </a:rPr>
              <a:t>:</a:t>
            </a:r>
          </a:p>
        </p:txBody>
      </p:sp>
      <p:graphicFrame>
        <p:nvGraphicFramePr>
          <p:cNvPr id="152580" name="Object 2"/>
          <p:cNvGraphicFramePr>
            <a:graphicFrameLocks noChangeAspect="1"/>
          </p:cNvGraphicFramePr>
          <p:nvPr/>
        </p:nvGraphicFramePr>
        <p:xfrm>
          <a:off x="1981200" y="3505200"/>
          <a:ext cx="3035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35300" imgH="381000" progId="Equation.3">
                  <p:embed/>
                </p:oleObj>
              </mc:Choice>
              <mc:Fallback>
                <p:oleObj name="Equation" r:id="rId2" imgW="3035300" imgH="38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505200"/>
                        <a:ext cx="30353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Line 5"/>
          <p:cNvSpPr>
            <a:spLocks noChangeShapeType="1"/>
          </p:cNvSpPr>
          <p:nvPr/>
        </p:nvSpPr>
        <p:spPr bwMode="auto">
          <a:xfrm flipV="1">
            <a:off x="7162800" y="27432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7"/>
          <p:cNvSpPr>
            <a:spLocks noChangeShapeType="1"/>
          </p:cNvSpPr>
          <p:nvPr/>
        </p:nvSpPr>
        <p:spPr bwMode="auto">
          <a:xfrm flipH="1">
            <a:off x="6781800" y="34290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Line 8"/>
          <p:cNvSpPr>
            <a:spLocks noChangeShapeType="1"/>
          </p:cNvSpPr>
          <p:nvPr/>
        </p:nvSpPr>
        <p:spPr bwMode="auto">
          <a:xfrm>
            <a:off x="7162800" y="3429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Line 9"/>
          <p:cNvSpPr>
            <a:spLocks noChangeShapeType="1"/>
          </p:cNvSpPr>
          <p:nvPr/>
        </p:nvSpPr>
        <p:spPr bwMode="auto">
          <a:xfrm flipV="1">
            <a:off x="7162800" y="2667000"/>
            <a:ext cx="914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7848600" y="32766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 baseline="-25000">
                <a:latin typeface="Times New Roman" charset="0"/>
              </a:rPr>
              <a:t>1</a:t>
            </a:r>
          </a:p>
        </p:txBody>
      </p:sp>
      <p:sp>
        <p:nvSpPr>
          <p:cNvPr id="14345" name="Text Box 11"/>
          <p:cNvSpPr txBox="1">
            <a:spLocks noChangeArrowheads="1"/>
          </p:cNvSpPr>
          <p:nvPr/>
        </p:nvSpPr>
        <p:spPr bwMode="auto">
          <a:xfrm>
            <a:off x="6781800" y="23622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 baseline="-25000">
                <a:latin typeface="Times New Roman" charset="0"/>
              </a:rPr>
              <a:t>2</a:t>
            </a:r>
          </a:p>
        </p:txBody>
      </p:sp>
      <p:sp>
        <p:nvSpPr>
          <p:cNvPr id="14346" name="Text Box 12"/>
          <p:cNvSpPr txBox="1">
            <a:spLocks noChangeArrowheads="1"/>
          </p:cNvSpPr>
          <p:nvPr/>
        </p:nvSpPr>
        <p:spPr bwMode="auto">
          <a:xfrm>
            <a:off x="6400800" y="35052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 baseline="-25000">
                <a:latin typeface="Times New Roman" charset="0"/>
              </a:rPr>
              <a:t>3</a:t>
            </a:r>
          </a:p>
        </p:txBody>
      </p:sp>
      <p:sp>
        <p:nvSpPr>
          <p:cNvPr id="14347" name="Text Box 13"/>
          <p:cNvSpPr txBox="1">
            <a:spLocks noChangeArrowheads="1"/>
          </p:cNvSpPr>
          <p:nvPr/>
        </p:nvSpPr>
        <p:spPr bwMode="auto">
          <a:xfrm>
            <a:off x="8001000" y="25146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w</a:t>
            </a:r>
            <a:endParaRPr lang="en-US" altLang="x-none" sz="2400" baseline="-25000">
              <a:latin typeface="Times New Roman" charset="0"/>
            </a:endParaRPr>
          </a:p>
        </p:txBody>
      </p:sp>
      <p:sp>
        <p:nvSpPr>
          <p:cNvPr id="152590" name="Text Box 14"/>
          <p:cNvSpPr txBox="1">
            <a:spLocks noChangeArrowheads="1"/>
          </p:cNvSpPr>
          <p:nvPr/>
        </p:nvSpPr>
        <p:spPr bwMode="auto">
          <a:xfrm>
            <a:off x="914400" y="4648200"/>
            <a:ext cx="51212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,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 and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3</a:t>
            </a:r>
            <a:r>
              <a:rPr lang="en-US" altLang="x-none" sz="2400">
                <a:latin typeface="Times New Roman" charset="0"/>
              </a:rPr>
              <a:t> are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components</a:t>
            </a:r>
            <a:r>
              <a:rPr lang="en-US" altLang="x-none" sz="2400">
                <a:latin typeface="Times New Roman" charset="0"/>
              </a:rPr>
              <a:t> of </a:t>
            </a:r>
            <a:r>
              <a:rPr lang="en-US" altLang="x-none" sz="2400" i="1">
                <a:latin typeface="Times New Roman" charset="0"/>
              </a:rPr>
              <a:t>w</a:t>
            </a:r>
            <a:r>
              <a:rPr lang="en-US" altLang="x-none" sz="2400">
                <a:latin typeface="Times New Roman" charset="0"/>
              </a:rPr>
              <a:t> with respect to the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basis</a:t>
            </a:r>
            <a:r>
              <a:rPr lang="en-US" altLang="x-none" sz="2400">
                <a:latin typeface="Times New Roman" charset="0"/>
              </a:rPr>
              <a:t> (</a:t>
            </a: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, </a:t>
            </a: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, </a:t>
            </a: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 baseline="-25000">
                <a:latin typeface="Times New Roman" charset="0"/>
              </a:rPr>
              <a:t>3</a:t>
            </a:r>
            <a:r>
              <a:rPr lang="en-US" altLang="x-none" sz="2400">
                <a:latin typeface="Times New Roman" charset="0"/>
              </a:rPr>
              <a:t>).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autoUpdateAnimBg="0"/>
      <p:bldP spid="15259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Matrix representation of vectors</a:t>
            </a:r>
          </a:p>
        </p:txBody>
      </p:sp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838200" y="2057400"/>
            <a:ext cx="514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can represent </a:t>
            </a:r>
            <a:r>
              <a:rPr lang="en-US" altLang="x-none" sz="2400" i="1">
                <a:latin typeface="Times New Roman" charset="0"/>
              </a:rPr>
              <a:t>w</a:t>
            </a:r>
            <a:r>
              <a:rPr lang="en-US" altLang="x-none" sz="2400">
                <a:latin typeface="Times New Roman" charset="0"/>
              </a:rPr>
              <a:t> as a column matrix: </a:t>
            </a:r>
          </a:p>
        </p:txBody>
      </p:sp>
      <p:graphicFrame>
        <p:nvGraphicFramePr>
          <p:cNvPr id="153604" name="Object 2"/>
          <p:cNvGraphicFramePr>
            <a:graphicFrameLocks noChangeAspect="1"/>
          </p:cNvGraphicFramePr>
          <p:nvPr/>
        </p:nvGraphicFramePr>
        <p:xfrm>
          <a:off x="5988050" y="1600200"/>
          <a:ext cx="104457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30300" imgH="1485900" progId="Equation.3">
                  <p:embed/>
                </p:oleObj>
              </mc:Choice>
              <mc:Fallback>
                <p:oleObj name="Equation" r:id="rId2" imgW="1130300" imgH="148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8050" y="1600200"/>
                        <a:ext cx="1044575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6" name="Object 4"/>
          <p:cNvGraphicFramePr>
            <a:graphicFrameLocks noChangeAspect="1"/>
          </p:cNvGraphicFramePr>
          <p:nvPr/>
        </p:nvGraphicFramePr>
        <p:xfrm>
          <a:off x="990600" y="3886200"/>
          <a:ext cx="7239000" cy="137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064000" imgH="774700" progId="Equation.3">
                  <p:embed/>
                </p:oleObj>
              </mc:Choice>
              <mc:Fallback>
                <p:oleObj name="Equation" r:id="rId4" imgW="4064000" imgH="774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86200"/>
                        <a:ext cx="7239000" cy="1379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Adding a point of reference</a:t>
            </a:r>
          </a:p>
        </p:txBody>
      </p:sp>
      <p:sp>
        <p:nvSpPr>
          <p:cNvPr id="154627" name="Text Box 3"/>
          <p:cNvSpPr txBox="1">
            <a:spLocks noChangeArrowheads="1"/>
          </p:cNvSpPr>
          <p:nvPr/>
        </p:nvSpPr>
        <p:spPr bwMode="auto">
          <a:xfrm>
            <a:off x="517525" y="1717675"/>
            <a:ext cx="8016875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Because vectors have no position, we must add a reference point to specify a coordinate frame.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Choose P</a:t>
            </a:r>
            <a:r>
              <a:rPr lang="en-US" altLang="x-none" sz="2400" baseline="-25000">
                <a:latin typeface="Times New Roman" charset="0"/>
              </a:rPr>
              <a:t>0</a:t>
            </a:r>
            <a:r>
              <a:rPr lang="en-US" altLang="x-none" sz="2400">
                <a:latin typeface="Times New Roman" charset="0"/>
              </a:rPr>
              <a:t> as reference.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Vectors can be written as:</a:t>
            </a:r>
          </a:p>
        </p:txBody>
      </p:sp>
      <p:graphicFrame>
        <p:nvGraphicFramePr>
          <p:cNvPr id="154628" name="Object 2"/>
          <p:cNvGraphicFramePr>
            <a:graphicFrameLocks noChangeAspect="1"/>
          </p:cNvGraphicFramePr>
          <p:nvPr/>
        </p:nvGraphicFramePr>
        <p:xfrm>
          <a:off x="1524000" y="4114800"/>
          <a:ext cx="3035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35300" imgH="381000" progId="Equation.3">
                  <p:embed/>
                </p:oleObj>
              </mc:Choice>
              <mc:Fallback>
                <p:oleObj name="Equation" r:id="rId2" imgW="3035300" imgH="38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114800"/>
                        <a:ext cx="30353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593725" y="4613275"/>
            <a:ext cx="316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Points can be written as:</a:t>
            </a:r>
          </a:p>
        </p:txBody>
      </p:sp>
      <p:graphicFrame>
        <p:nvGraphicFramePr>
          <p:cNvPr id="154630" name="Object 3"/>
          <p:cNvGraphicFramePr>
            <a:graphicFrameLocks noChangeAspect="1"/>
          </p:cNvGraphicFramePr>
          <p:nvPr/>
        </p:nvGraphicFramePr>
        <p:xfrm>
          <a:off x="1524000" y="5257800"/>
          <a:ext cx="3606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06800" imgH="381000" progId="Equation.3">
                  <p:embed/>
                </p:oleObj>
              </mc:Choice>
              <mc:Fallback>
                <p:oleObj name="Equation" r:id="rId4" imgW="3606800" imgH="381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257800"/>
                        <a:ext cx="3606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Line 7"/>
          <p:cNvSpPr>
            <a:spLocks noChangeShapeType="1"/>
          </p:cNvSpPr>
          <p:nvPr/>
        </p:nvSpPr>
        <p:spPr bwMode="auto">
          <a:xfrm flipV="1">
            <a:off x="6858000" y="4953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Line 8"/>
          <p:cNvSpPr>
            <a:spLocks noChangeShapeType="1"/>
          </p:cNvSpPr>
          <p:nvPr/>
        </p:nvSpPr>
        <p:spPr bwMode="auto">
          <a:xfrm flipH="1">
            <a:off x="6477000" y="56388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9"/>
          <p:cNvSpPr>
            <a:spLocks noChangeShapeType="1"/>
          </p:cNvSpPr>
          <p:nvPr/>
        </p:nvSpPr>
        <p:spPr bwMode="auto">
          <a:xfrm>
            <a:off x="6858000" y="56388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10"/>
          <p:cNvSpPr>
            <a:spLocks noChangeShapeType="1"/>
          </p:cNvSpPr>
          <p:nvPr/>
        </p:nvSpPr>
        <p:spPr bwMode="auto">
          <a:xfrm flipV="1">
            <a:off x="6858000" y="4876800"/>
            <a:ext cx="914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7543800" y="54864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 baseline="-25000">
                <a:latin typeface="Times New Roman" charset="0"/>
              </a:rPr>
              <a:t>1</a:t>
            </a:r>
          </a:p>
        </p:txBody>
      </p:sp>
      <p:sp>
        <p:nvSpPr>
          <p:cNvPr id="16395" name="Text Box 12"/>
          <p:cNvSpPr txBox="1">
            <a:spLocks noChangeArrowheads="1"/>
          </p:cNvSpPr>
          <p:nvPr/>
        </p:nvSpPr>
        <p:spPr bwMode="auto">
          <a:xfrm>
            <a:off x="6477000" y="45720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 baseline="-25000">
                <a:latin typeface="Times New Roman" charset="0"/>
              </a:rPr>
              <a:t>2</a:t>
            </a:r>
          </a:p>
        </p:txBody>
      </p:sp>
      <p:sp>
        <p:nvSpPr>
          <p:cNvPr id="16396" name="Text Box 13"/>
          <p:cNvSpPr txBox="1">
            <a:spLocks noChangeArrowheads="1"/>
          </p:cNvSpPr>
          <p:nvPr/>
        </p:nvSpPr>
        <p:spPr bwMode="auto">
          <a:xfrm>
            <a:off x="6096000" y="57150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 baseline="-25000">
                <a:latin typeface="Times New Roman" charset="0"/>
              </a:rPr>
              <a:t>3</a:t>
            </a:r>
          </a:p>
        </p:txBody>
      </p:sp>
      <p:sp>
        <p:nvSpPr>
          <p:cNvPr id="16397" name="Text Box 14"/>
          <p:cNvSpPr txBox="1">
            <a:spLocks noChangeArrowheads="1"/>
          </p:cNvSpPr>
          <p:nvPr/>
        </p:nvSpPr>
        <p:spPr bwMode="auto">
          <a:xfrm>
            <a:off x="7848600" y="45720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</a:t>
            </a:r>
            <a:endParaRPr lang="en-US" altLang="x-none" sz="2400" baseline="-25000">
              <a:latin typeface="Times New Roman" charset="0"/>
            </a:endParaRPr>
          </a:p>
        </p:txBody>
      </p:sp>
      <p:sp>
        <p:nvSpPr>
          <p:cNvPr id="16398" name="Text Box 15"/>
          <p:cNvSpPr txBox="1">
            <a:spLocks noChangeArrowheads="1"/>
          </p:cNvSpPr>
          <p:nvPr/>
        </p:nvSpPr>
        <p:spPr bwMode="auto">
          <a:xfrm>
            <a:off x="6705600" y="55626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0</a:t>
            </a:r>
          </a:p>
        </p:txBody>
      </p:sp>
      <p:sp>
        <p:nvSpPr>
          <p:cNvPr id="16399" name="Oval 16"/>
          <p:cNvSpPr>
            <a:spLocks noChangeArrowheads="1"/>
          </p:cNvSpPr>
          <p:nvPr/>
        </p:nvSpPr>
        <p:spPr bwMode="auto">
          <a:xfrm>
            <a:off x="6858000" y="5562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6400" name="Oval 17"/>
          <p:cNvSpPr>
            <a:spLocks noChangeArrowheads="1"/>
          </p:cNvSpPr>
          <p:nvPr/>
        </p:nvSpPr>
        <p:spPr bwMode="auto">
          <a:xfrm>
            <a:off x="7772400" y="4800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 bldLvl="3" autoUpdateAnimBg="0"/>
      <p:bldP spid="15462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More than one square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9875" y="1905000"/>
            <a:ext cx="8807450" cy="4524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// Set locations, sizes and colors of squares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// If these were spaced regularly, could use a loop for this.</a:t>
            </a:r>
          </a:p>
          <a:p>
            <a:pPr>
              <a:defRPr/>
            </a:pP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squareCenter.push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(vec2(.2, .4), vec2(-.7, -.5));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side = [0.4, 0.3];</a:t>
            </a:r>
          </a:p>
          <a:p>
            <a:pPr>
              <a:defRPr/>
            </a:pP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squareColor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= [vec4(0.0, 0.0, 1.0, 1.0), vec4(0.0, 1.0, 1.0, 1.0)];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// Set the vertices for the squares.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// We're using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gl.TRIANGLES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, so each square needs 6 vertices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for (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var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= 0;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&lt; 2;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++) {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square(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squareCenter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[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][0],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squareCenter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[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][1], 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              side[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],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squareColor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[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]);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848600" cy="1143000"/>
          </a:xfrm>
        </p:spPr>
        <p:txBody>
          <a:bodyPr/>
          <a:lstStyle/>
          <a:p>
            <a:r>
              <a:rPr lang="en-US" altLang="x-none"/>
              <a:t>The render function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9538" y="1371600"/>
            <a:ext cx="9186862" cy="52625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function render() {    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gl.clear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gl.COLOR_BUFFER_BIT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);       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//Draw the squares (in this case we only have 2)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//Each square takes 6 vertices, so we add 6 to the starting point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for (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var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= 0;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&lt; 2;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++) {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	gl.uniform4fv(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vColorLoc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,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vColor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[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]);  //Color for square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</a:t>
            </a: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	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gl.drawArrays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gl.TRIANGLES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,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*6, 6 );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}    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window.requestAnimFrame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(render);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}</a:t>
            </a:r>
          </a:p>
          <a:p>
            <a:pPr>
              <a:defRPr/>
            </a:pP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//note the color is in a uniform variable.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vColorLoc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is set in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//the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init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 ) function with a call to: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//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vColorLoc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=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gl.getUniformLocation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 program, "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vColor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" 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Adding a </a:t>
            </a:r>
            <a:r>
              <a:rPr lang="en-US" altLang="en-US"/>
              <a:t>“</a:t>
            </a:r>
            <a:r>
              <a:rPr lang="en-US" altLang="x-none"/>
              <a:t>Game-board</a:t>
            </a:r>
            <a:r>
              <a:rPr lang="en-US" altLang="en-US"/>
              <a:t>”</a:t>
            </a:r>
            <a:endParaRPr lang="en-US" altLang="x-none"/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7188200" cy="3416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In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init</a:t>
            </a:r>
            <a:r>
              <a:rPr lang="en-US" dirty="0">
                <a:ea typeface="ＭＳ Ｐゴシック" charset="0"/>
                <a:cs typeface="ＭＳ Ｐゴシック" charset="0"/>
              </a:rPr>
              <a:t>( );</a:t>
            </a:r>
          </a:p>
          <a:p>
            <a:pPr lvl="1">
              <a:defRPr/>
            </a:pPr>
            <a:r>
              <a:rPr lang="ro-RO" dirty="0">
                <a:latin typeface="+mn-lt"/>
                <a:ea typeface="ＭＳ Ｐゴシック" charset="0"/>
                <a:cs typeface="ＭＳ Ｐゴシック" charset="0"/>
              </a:rPr>
              <a:t> boardColor = vec4(1.0, 0.0, 1.0, 1.0);</a:t>
            </a:r>
          </a:p>
          <a:p>
            <a:pPr lvl="1">
              <a:defRPr/>
            </a:pPr>
            <a:r>
              <a:rPr lang="ro-RO" dirty="0">
                <a:latin typeface="+mn-lt"/>
                <a:ea typeface="ＭＳ Ｐゴシック" charset="0"/>
                <a:cs typeface="ＭＳ Ｐゴシック" charset="0"/>
              </a:rPr>
              <a:t> board(-.9, -.9, 1.8);</a:t>
            </a:r>
          </a:p>
          <a:p>
            <a:pPr>
              <a:defRPr/>
            </a:pPr>
            <a:endParaRPr lang="ro-RO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ro-RO" dirty="0">
                <a:ea typeface="ＭＳ Ｐゴシック" charset="0"/>
                <a:cs typeface="ＭＳ Ｐゴシック" charset="0"/>
              </a:rPr>
              <a:t>The board( ) function:</a:t>
            </a:r>
          </a:p>
          <a:p>
            <a:pPr lvl="1">
              <a:defRPr/>
            </a:pPr>
            <a:r>
              <a:rPr lang="ro-RO" dirty="0">
                <a:latin typeface="+mn-lt"/>
                <a:ea typeface="ＭＳ Ｐゴシック" charset="0"/>
                <a:cs typeface="ＭＳ Ｐゴシック" charset="0"/>
              </a:rPr>
              <a:t>function board(x, y, side) {</a:t>
            </a:r>
          </a:p>
          <a:p>
            <a:pPr lvl="1">
              <a:defRPr/>
            </a:pPr>
            <a:r>
              <a:rPr lang="ro-RO" dirty="0">
                <a:latin typeface="+mn-lt"/>
                <a:ea typeface="ＭＳ Ｐゴシック" charset="0"/>
                <a:cs typeface="ＭＳ Ｐゴシック" charset="0"/>
              </a:rPr>
              <a:t>    vertices.push(vec2(x, y), vec2(x+side, y),</a:t>
            </a:r>
          </a:p>
          <a:p>
            <a:pPr lvl="1">
              <a:defRPr/>
            </a:pPr>
            <a:r>
              <a:rPr lang="ro-RO" dirty="0">
                <a:latin typeface="+mn-lt"/>
                <a:ea typeface="ＭＳ Ｐゴシック" charset="0"/>
                <a:cs typeface="ＭＳ Ｐゴシック" charset="0"/>
              </a:rPr>
              <a:t>               vec2(x+side, y</a:t>
            </a:r>
            <a:r>
              <a:rPr lang="ro-RO">
                <a:latin typeface="+mn-lt"/>
                <a:ea typeface="ＭＳ Ｐゴシック" charset="0"/>
                <a:cs typeface="ＭＳ Ｐゴシック" charset="0"/>
              </a:rPr>
              <a:t>+side), </a:t>
            </a:r>
            <a:r>
              <a:rPr lang="ro-RO" dirty="0">
                <a:latin typeface="+mn-lt"/>
                <a:ea typeface="ＭＳ Ｐゴシック" charset="0"/>
                <a:cs typeface="ＭＳ Ｐゴシック" charset="0"/>
              </a:rPr>
              <a:t>vec2(x, y+side));</a:t>
            </a:r>
          </a:p>
          <a:p>
            <a:pPr lvl="1">
              <a:defRPr/>
            </a:pPr>
            <a:r>
              <a:rPr lang="ro-RO" dirty="0">
                <a:latin typeface="+mn-lt"/>
                <a:ea typeface="ＭＳ Ｐゴシック" charset="0"/>
                <a:cs typeface="ＭＳ Ｐゴシック" charset="0"/>
              </a:rPr>
              <a:t>}</a:t>
            </a: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609600" y="-76200"/>
            <a:ext cx="7848600" cy="1143000"/>
          </a:xfrm>
        </p:spPr>
        <p:txBody>
          <a:bodyPr/>
          <a:lstStyle/>
          <a:p>
            <a:r>
              <a:rPr lang="en-US" altLang="x-none"/>
              <a:t>A new render( ) function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219200"/>
            <a:ext cx="8789988" cy="56324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function render() {   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gl.clear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gl.COLOR_BUFFER_BIT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);    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//Set the board color and draw the board with a line loop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gl.uniform4fv(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vColorLoc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,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boardColor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gl.drawArrays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gl.LINE_LOOP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, 0, 4);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//Draw the squares (in this case we only have 2)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//Make sure to skip over the 4 vertices used for the board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//Each square takes 6 vertices, so add 6 to the starting point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for (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var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= 0;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&lt; 2;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++) {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	gl.uniform4fv(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vColorLoc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,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vColor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[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]);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	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gl.drawArrays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gl.TRIANGLES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, 4+i*6, 6 );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}    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window.requestAnimFrame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(render);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vertex shader</a:t>
            </a:r>
          </a:p>
        </p:txBody>
      </p:sp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228600" y="1828800"/>
            <a:ext cx="86868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&lt;script id="vertex-shader" type="x-shader/x-vertex</a:t>
            </a:r>
            <a:r>
              <a:rPr lang="en-US" altLang="en-US" sz="2400"/>
              <a:t>”</a:t>
            </a:r>
            <a:r>
              <a:rPr lang="en-US" altLang="x-none" sz="2400"/>
              <a:t>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attribute vec4 vPosition;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solidFill>
                  <a:srgbClr val="FF0000"/>
                </a:solidFill>
              </a:rPr>
              <a:t>uniform vec4 vColor;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varying vec4 fColor;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void main()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    gl_Position = vPosition;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    fColor = vColor;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&lt;/script&gt;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Window resizing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676400"/>
            <a:ext cx="7620000" cy="4894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We can use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window.onresize</a:t>
            </a:r>
            <a:r>
              <a:rPr lang="en-US" dirty="0">
                <a:ea typeface="ＭＳ Ｐゴシック" charset="0"/>
                <a:cs typeface="ＭＳ Ｐゴシック" charset="0"/>
              </a:rPr>
              <a:t>( ) to determine how our drawing handles resizing events.</a:t>
            </a:r>
          </a:p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The following code keeps the viewport square.</a:t>
            </a:r>
          </a:p>
          <a:p>
            <a:pPr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window.onresize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= function( ) {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	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var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min =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innerWidth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	if (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innerHeight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&lt; min) {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		min =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innerHeight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	}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	if (min &lt;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canvas.width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|| min &lt;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canvas.height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) {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		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gl.viewport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(0,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canvas.height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- min, min, min);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	}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Geometric Objects</a:t>
            </a: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609600" y="1676400"/>
            <a:ext cx="7750175" cy="425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 typeface="Times" charset="0"/>
              <a:buAutoNum type="arabicPeriod"/>
            </a:pPr>
            <a:r>
              <a:rPr lang="en-US" altLang="x-none" sz="2400">
                <a:latin typeface="Times New Roman" charset="0"/>
              </a:rPr>
              <a:t>A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vector space</a:t>
            </a:r>
            <a:r>
              <a:rPr lang="en-US" altLang="x-none" sz="2400">
                <a:latin typeface="Times New Roman" charset="0"/>
              </a:rPr>
              <a:t> contains vectors and scalars.</a:t>
            </a:r>
          </a:p>
          <a:p>
            <a:pPr lvl="1"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A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vector </a:t>
            </a:r>
            <a:r>
              <a:rPr lang="en-US" altLang="x-none" sz="2400">
                <a:latin typeface="Times New Roman" charset="0"/>
              </a:rPr>
              <a:t>has direction and magnitude (but not position).</a:t>
            </a:r>
          </a:p>
          <a:p>
            <a:pPr lvl="2">
              <a:buClrTx/>
              <a:buSzTx/>
              <a:buFont typeface="Times" charset="0"/>
              <a:buNone/>
            </a:pPr>
            <a:r>
              <a:rPr lang="en-US" altLang="x-none">
                <a:latin typeface="Times New Roman" charset="0"/>
              </a:rPr>
              <a:t>Vectors are denoted by </a:t>
            </a:r>
            <a:r>
              <a:rPr lang="en-US" altLang="x-none" i="1">
                <a:latin typeface="Times New Roman" charset="0"/>
              </a:rPr>
              <a:t>u, v, w</a:t>
            </a:r>
            <a:r>
              <a:rPr lang="en-US" altLang="x-none">
                <a:latin typeface="Times New Roman" charset="0"/>
              </a:rPr>
              <a:t> (lower case).</a:t>
            </a:r>
          </a:p>
          <a:p>
            <a:pPr lvl="1"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A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scalar</a:t>
            </a:r>
            <a:r>
              <a:rPr lang="en-US" altLang="x-none" sz="2400">
                <a:latin typeface="Times New Roman" charset="0"/>
              </a:rPr>
              <a:t> is a real number. </a:t>
            </a:r>
          </a:p>
          <a:p>
            <a:pPr lvl="2">
              <a:buClrTx/>
              <a:buSzTx/>
              <a:buFont typeface="Times" charset="0"/>
              <a:buNone/>
            </a:pPr>
            <a:r>
              <a:rPr lang="en-US" altLang="x-none">
                <a:latin typeface="Times New Roman" charset="0"/>
              </a:rPr>
              <a:t>Scalars are denoted by </a:t>
            </a:r>
            <a:r>
              <a:rPr lang="en-US" altLang="x-none">
                <a:latin typeface="Symbol" charset="2"/>
              </a:rPr>
              <a:t>a, b, g</a:t>
            </a:r>
            <a:endParaRPr lang="en-US" altLang="x-none">
              <a:latin typeface="Times New Roman" charset="0"/>
            </a:endParaRPr>
          </a:p>
          <a:p>
            <a:pPr>
              <a:buClrTx/>
              <a:buSzTx/>
              <a:buFont typeface="Times" charset="0"/>
              <a:buAutoNum type="arabicPeriod" startAt="2"/>
            </a:pPr>
            <a:r>
              <a:rPr lang="en-US" altLang="x-none" sz="2400">
                <a:latin typeface="Times New Roman" charset="0"/>
              </a:rPr>
              <a:t>An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affine space</a:t>
            </a:r>
            <a:r>
              <a:rPr lang="en-US" altLang="x-none" sz="2400">
                <a:latin typeface="Times New Roman" charset="0"/>
              </a:rPr>
              <a:t> is an extension of the vector space to include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points </a:t>
            </a:r>
            <a:r>
              <a:rPr lang="en-US" altLang="x-none" sz="2400">
                <a:latin typeface="Times New Roman" charset="0"/>
              </a:rPr>
              <a:t>(positions in space).</a:t>
            </a:r>
          </a:p>
          <a:p>
            <a:pPr lvl="2">
              <a:buClrTx/>
              <a:buSzTx/>
              <a:buFont typeface="Times" charset="0"/>
              <a:buNone/>
            </a:pPr>
            <a:r>
              <a:rPr lang="en-US" altLang="x-none">
                <a:latin typeface="Times New Roman" charset="0"/>
              </a:rPr>
              <a:t>Points are denoted by P, Q, R (upper case)</a:t>
            </a:r>
          </a:p>
          <a:p>
            <a:pPr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3.  A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Euclidean space</a:t>
            </a:r>
            <a:r>
              <a:rPr lang="en-US" altLang="x-none" sz="2400">
                <a:latin typeface="Times New Roman" charset="0"/>
              </a:rPr>
              <a:t> extends the linear vector space to add a measure of size or distance.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Combining entities in affine space</a:t>
            </a:r>
          </a:p>
        </p:txBody>
      </p:sp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69183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Times" charset="0"/>
              <a:buAutoNum type="arabicPeriod"/>
            </a:pPr>
            <a:r>
              <a:rPr lang="en-US" altLang="x-none" sz="2400">
                <a:latin typeface="Times New Roman" charset="0"/>
              </a:rPr>
              <a:t>Vector-scalar multiplication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|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>
                <a:latin typeface="Times New Roman" charset="0"/>
              </a:rPr>
              <a:t>| = |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| |</a:t>
            </a: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>
                <a:latin typeface="Times New Roman" charset="0"/>
              </a:rPr>
              <a:t>|, where |</a:t>
            </a: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>
                <a:latin typeface="Times New Roman" charset="0"/>
              </a:rPr>
              <a:t>| is the magnitude of </a:t>
            </a:r>
            <a:r>
              <a:rPr lang="en-US" altLang="x-none" sz="2400" i="1">
                <a:latin typeface="Times New Roman" charset="0"/>
              </a:rPr>
              <a:t>v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The direction of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>
                <a:latin typeface="Times New Roman" charset="0"/>
              </a:rPr>
              <a:t> is the same as the direction of </a:t>
            </a:r>
            <a:r>
              <a:rPr lang="en-US" altLang="x-none" sz="2400" i="1">
                <a:latin typeface="Times New Roman" charset="0"/>
              </a:rPr>
              <a:t>v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45413" name="Line 5"/>
          <p:cNvSpPr>
            <a:spLocks noChangeShapeType="1"/>
          </p:cNvSpPr>
          <p:nvPr/>
        </p:nvSpPr>
        <p:spPr bwMode="auto">
          <a:xfrm flipV="1">
            <a:off x="1981200" y="33528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5" name="Text Box 7"/>
          <p:cNvSpPr txBox="1">
            <a:spLocks noChangeArrowheads="1"/>
          </p:cNvSpPr>
          <p:nvPr/>
        </p:nvSpPr>
        <p:spPr bwMode="auto">
          <a:xfrm>
            <a:off x="1905000" y="32766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v</a:t>
            </a:r>
          </a:p>
        </p:txBody>
      </p:sp>
      <p:sp>
        <p:nvSpPr>
          <p:cNvPr id="145416" name="Text Box 8"/>
          <p:cNvSpPr txBox="1">
            <a:spLocks noChangeArrowheads="1"/>
          </p:cNvSpPr>
          <p:nvPr/>
        </p:nvSpPr>
        <p:spPr bwMode="auto">
          <a:xfrm>
            <a:off x="3429000" y="3276600"/>
            <a:ext cx="62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2</a:t>
            </a:r>
            <a:r>
              <a:rPr lang="en-US" altLang="x-none" sz="2400" i="1">
                <a:latin typeface="Times New Roman" charset="0"/>
              </a:rPr>
              <a:t>v?</a:t>
            </a:r>
          </a:p>
        </p:txBody>
      </p:sp>
      <p:sp>
        <p:nvSpPr>
          <p:cNvPr id="145417" name="Text Box 9"/>
          <p:cNvSpPr txBox="1">
            <a:spLocks noChangeArrowheads="1"/>
          </p:cNvSpPr>
          <p:nvPr/>
        </p:nvSpPr>
        <p:spPr bwMode="auto">
          <a:xfrm>
            <a:off x="609600" y="4267200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Times" charset="0"/>
              <a:buAutoNum type="arabicPeriod" startAt="2"/>
            </a:pPr>
            <a:r>
              <a:rPr lang="en-US" altLang="x-none" sz="2400">
                <a:latin typeface="Times New Roman" charset="0"/>
              </a:rPr>
              <a:t>Point-vector addition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Adding a vector to a point results in another point.</a:t>
            </a:r>
          </a:p>
        </p:txBody>
      </p:sp>
      <p:sp>
        <p:nvSpPr>
          <p:cNvPr id="145418" name="Oval 10"/>
          <p:cNvSpPr>
            <a:spLocks noChangeArrowheads="1"/>
          </p:cNvSpPr>
          <p:nvPr/>
        </p:nvSpPr>
        <p:spPr bwMode="auto">
          <a:xfrm>
            <a:off x="990600" y="6019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45419" name="Oval 11"/>
          <p:cNvSpPr>
            <a:spLocks noChangeArrowheads="1"/>
          </p:cNvSpPr>
          <p:nvPr/>
        </p:nvSpPr>
        <p:spPr bwMode="auto">
          <a:xfrm>
            <a:off x="1828800" y="54102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45420" name="Line 12"/>
          <p:cNvSpPr>
            <a:spLocks noChangeShapeType="1"/>
          </p:cNvSpPr>
          <p:nvPr/>
        </p:nvSpPr>
        <p:spPr bwMode="auto">
          <a:xfrm flipV="1">
            <a:off x="1066800" y="5486400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21" name="Text Box 13"/>
          <p:cNvSpPr txBox="1">
            <a:spLocks noChangeArrowheads="1"/>
          </p:cNvSpPr>
          <p:nvPr/>
        </p:nvSpPr>
        <p:spPr bwMode="auto">
          <a:xfrm>
            <a:off x="746125" y="560387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Q</a:t>
            </a:r>
          </a:p>
        </p:txBody>
      </p:sp>
      <p:sp>
        <p:nvSpPr>
          <p:cNvPr id="145422" name="Text Box 14"/>
          <p:cNvSpPr txBox="1">
            <a:spLocks noChangeArrowheads="1"/>
          </p:cNvSpPr>
          <p:nvPr/>
        </p:nvSpPr>
        <p:spPr bwMode="auto">
          <a:xfrm>
            <a:off x="1828800" y="5029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</a:t>
            </a:r>
          </a:p>
        </p:txBody>
      </p:sp>
      <p:sp>
        <p:nvSpPr>
          <p:cNvPr id="145423" name="Text Box 15"/>
          <p:cNvSpPr txBox="1">
            <a:spLocks noChangeArrowheads="1"/>
          </p:cNvSpPr>
          <p:nvPr/>
        </p:nvSpPr>
        <p:spPr bwMode="auto">
          <a:xfrm>
            <a:off x="3222625" y="5326063"/>
            <a:ext cx="2187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Q + </a:t>
            </a: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>
                <a:latin typeface="Times New Roman" charset="0"/>
              </a:rPr>
              <a:t> = P</a:t>
            </a:r>
          </a:p>
        </p:txBody>
      </p:sp>
      <p:sp>
        <p:nvSpPr>
          <p:cNvPr id="145424" name="Text Box 16"/>
          <p:cNvSpPr txBox="1">
            <a:spLocks noChangeArrowheads="1"/>
          </p:cNvSpPr>
          <p:nvPr/>
        </p:nvSpPr>
        <p:spPr bwMode="auto">
          <a:xfrm>
            <a:off x="1219200" y="53340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v</a:t>
            </a:r>
          </a:p>
        </p:txBody>
      </p:sp>
      <p:sp>
        <p:nvSpPr>
          <p:cNvPr id="145425" name="Text Box 17"/>
          <p:cNvSpPr txBox="1">
            <a:spLocks noChangeArrowheads="1"/>
          </p:cNvSpPr>
          <p:nvPr/>
        </p:nvSpPr>
        <p:spPr bwMode="auto">
          <a:xfrm>
            <a:off x="3276600" y="5715000"/>
            <a:ext cx="2187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>
                <a:latin typeface="Times New Roman" charset="0"/>
              </a:rPr>
              <a:t> = P - Q</a:t>
            </a:r>
          </a:p>
        </p:txBody>
      </p:sp>
      <p:sp>
        <p:nvSpPr>
          <p:cNvPr id="145426" name="Text Box 18"/>
          <p:cNvSpPr txBox="1">
            <a:spLocks noChangeArrowheads="1"/>
          </p:cNvSpPr>
          <p:nvPr/>
        </p:nvSpPr>
        <p:spPr bwMode="auto">
          <a:xfrm>
            <a:off x="5486400" y="3200400"/>
            <a:ext cx="954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-0.5</a:t>
            </a:r>
            <a:r>
              <a:rPr lang="en-US" altLang="x-none" sz="2400" i="1">
                <a:latin typeface="Times New Roman" charset="0"/>
              </a:rPr>
              <a:t>v?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44513" y="6245225"/>
            <a:ext cx="5588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Example in 2D: Q = (2, 5), </a:t>
            </a:r>
            <a:r>
              <a:rPr lang="en-US" altLang="x-none" sz="2400" i="1">
                <a:latin typeface="Times New Roman" charset="0"/>
              </a:rPr>
              <a:t>v </a:t>
            </a:r>
            <a:r>
              <a:rPr lang="en-US" altLang="x-none" sz="2400">
                <a:latin typeface="Times New Roman" charset="0"/>
              </a:rPr>
              <a:t>= (1, -3), P = 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27925" y="3094891"/>
            <a:ext cx="1435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  <a:p>
            <a:r>
              <a:rPr lang="en-US" i="1" dirty="0"/>
              <a:t>v</a:t>
            </a:r>
            <a:r>
              <a:rPr lang="en-US" dirty="0"/>
              <a:t> = (2, -1)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 bldLvl="3" autoUpdateAnimBg="0"/>
      <p:bldP spid="145413" grpId="0" animBg="1"/>
      <p:bldP spid="145415" grpId="0" autoUpdateAnimBg="0"/>
      <p:bldP spid="145416" grpId="0" autoUpdateAnimBg="0"/>
      <p:bldP spid="145417" grpId="0" autoUpdateAnimBg="0"/>
      <p:bldP spid="145418" grpId="0" animBg="1"/>
      <p:bldP spid="145419" grpId="0" animBg="1"/>
      <p:bldP spid="145420" grpId="0" animBg="1"/>
      <p:bldP spid="145421" grpId="0" autoUpdateAnimBg="0"/>
      <p:bldP spid="145422" grpId="0" autoUpdateAnimBg="0"/>
      <p:bldP spid="145423" grpId="0" autoUpdateAnimBg="0"/>
      <p:bldP spid="145424" grpId="0" autoUpdateAnimBg="0"/>
      <p:bldP spid="145425" grpId="0" autoUpdateAnimBg="0"/>
      <p:bldP spid="145426" grpId="0" autoUpdateAnimBg="0"/>
      <p:bldP spid="17" grpId="0"/>
      <p:bldP spid="18" grpId="0"/>
    </p:bld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CCECFF"/>
      </a:lt1>
      <a:dk2>
        <a:srgbClr val="006666"/>
      </a:dk2>
      <a:lt2>
        <a:srgbClr val="FFFFCC"/>
      </a:lt2>
      <a:accent1>
        <a:srgbClr val="FFCC00"/>
      </a:accent1>
      <a:accent2>
        <a:srgbClr val="CC3399"/>
      </a:accent2>
      <a:accent3>
        <a:srgbClr val="E2F4FF"/>
      </a:accent3>
      <a:accent4>
        <a:srgbClr val="000000"/>
      </a:accent4>
      <a:accent5>
        <a:srgbClr val="FFE2AA"/>
      </a:accent5>
      <a:accent6>
        <a:srgbClr val="B92D8A"/>
      </a:accent6>
      <a:hlink>
        <a:srgbClr val="FFCC00"/>
      </a:hlink>
      <a:folHlink>
        <a:srgbClr val="006699"/>
      </a:folHlink>
    </a:clrScheme>
    <a:fontScheme name="Microsoft Office 98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</TotalTime>
  <Pages>35</Pages>
  <Words>1418</Words>
  <Application>Microsoft Macintosh PowerPoint</Application>
  <PresentationFormat>On-screen Show (4:3)</PresentationFormat>
  <Paragraphs>201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Palatino</vt:lpstr>
      <vt:lpstr>Symbol</vt:lpstr>
      <vt:lpstr>Times</vt:lpstr>
      <vt:lpstr>Times New Roman</vt:lpstr>
      <vt:lpstr>Microsoft Office 98</vt:lpstr>
      <vt:lpstr>Equation</vt:lpstr>
      <vt:lpstr>Graphics   CSCI 343, Fall 2023 Lecture 6 Geometric Objects </vt:lpstr>
      <vt:lpstr>More than one square</vt:lpstr>
      <vt:lpstr>The render function</vt:lpstr>
      <vt:lpstr>Adding a “Game-board”</vt:lpstr>
      <vt:lpstr>A new render( ) function</vt:lpstr>
      <vt:lpstr>The vertex shader</vt:lpstr>
      <vt:lpstr>Window resizing</vt:lpstr>
      <vt:lpstr>Geometric Objects</vt:lpstr>
      <vt:lpstr>Combining entities in affine space</vt:lpstr>
      <vt:lpstr>Vector addition</vt:lpstr>
      <vt:lpstr>A parametric line</vt:lpstr>
      <vt:lpstr>Affine sums for more points</vt:lpstr>
      <vt:lpstr>The dot product</vt:lpstr>
      <vt:lpstr>The cross product</vt:lpstr>
      <vt:lpstr>A parametric plane</vt:lpstr>
      <vt:lpstr>Defining a coordinate system</vt:lpstr>
      <vt:lpstr>Matrix representation of vectors</vt:lpstr>
      <vt:lpstr>Adding a point of 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  CSCI 262, Spring 2002 Lecture 2 Classes and Abstract Data Types</dc:title>
  <dc:subject/>
  <dc:creator/>
  <cp:keywords/>
  <dc:description/>
  <cp:lastModifiedBy>Constance S. Royden</cp:lastModifiedBy>
  <cp:revision>186</cp:revision>
  <cp:lastPrinted>2007-09-12T00:32:06Z</cp:lastPrinted>
  <dcterms:created xsi:type="dcterms:W3CDTF">2009-04-22T19:24:48Z</dcterms:created>
  <dcterms:modified xsi:type="dcterms:W3CDTF">2023-09-13T21:21:15Z</dcterms:modified>
</cp:coreProperties>
</file>