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240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5175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970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685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758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7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449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3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632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47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855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80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FB49B15A-62B5-8540-9A4F-5826957D2028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5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User Interface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Convert mouse (x,y) to viewport(x, y)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1127125" y="1793875"/>
            <a:ext cx="49117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When mouse y</a:t>
            </a:r>
            <a:r>
              <a:rPr lang="en-US" altLang="x-none" sz="2400" baseline="-25000">
                <a:latin typeface="Times New Roman" charset="0"/>
              </a:rPr>
              <a:t>m</a:t>
            </a:r>
            <a:r>
              <a:rPr lang="en-US" altLang="x-none" sz="2400">
                <a:latin typeface="Times New Roman" charset="0"/>
              </a:rPr>
              <a:t> = 0, viewport y</a:t>
            </a:r>
            <a:r>
              <a:rPr lang="en-US" altLang="x-none" sz="2400" baseline="-25000">
                <a:latin typeface="Times New Roman" charset="0"/>
              </a:rPr>
              <a:t>p</a:t>
            </a:r>
            <a:r>
              <a:rPr lang="en-US" altLang="x-none" sz="2400">
                <a:latin typeface="Times New Roman" charset="0"/>
              </a:rPr>
              <a:t> = wh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When mouse y</a:t>
            </a:r>
            <a:r>
              <a:rPr lang="en-US" altLang="x-none" sz="2400" baseline="-25000">
                <a:latin typeface="Times New Roman" charset="0"/>
              </a:rPr>
              <a:t>m</a:t>
            </a:r>
            <a:r>
              <a:rPr lang="en-US" altLang="x-none" sz="2400">
                <a:latin typeface="Times New Roman" charset="0"/>
              </a:rPr>
              <a:t> = wh, viewport y</a:t>
            </a:r>
            <a:r>
              <a:rPr lang="en-US" altLang="x-none" sz="2400" baseline="-25000">
                <a:latin typeface="Times New Roman" charset="0"/>
              </a:rPr>
              <a:t>p</a:t>
            </a:r>
            <a:r>
              <a:rPr lang="en-US" altLang="x-none" sz="2400">
                <a:latin typeface="Times New Roman" charset="0"/>
              </a:rPr>
              <a:t>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What is the equation?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203325" y="3505200"/>
            <a:ext cx="33035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  <a:r>
              <a:rPr lang="en-US" altLang="x-none" sz="2400" baseline="-25000">
                <a:latin typeface="Times New Roman" charset="0"/>
              </a:rPr>
              <a:t>p</a:t>
            </a:r>
            <a:r>
              <a:rPr lang="en-US" altLang="x-none" sz="2400">
                <a:latin typeface="Times New Roman" charset="0"/>
              </a:rPr>
              <a:t> = - y</a:t>
            </a:r>
            <a:r>
              <a:rPr lang="en-US" altLang="x-none" sz="2400" baseline="-25000">
                <a:latin typeface="Times New Roman" charset="0"/>
              </a:rPr>
              <a:t>m</a:t>
            </a:r>
            <a:r>
              <a:rPr lang="en-US" altLang="x-none" sz="2400">
                <a:latin typeface="Times New Roman" charset="0"/>
              </a:rPr>
              <a:t> + wh = wh – y</a:t>
            </a:r>
            <a:r>
              <a:rPr lang="en-US" altLang="x-none" sz="2400" baseline="-25000">
                <a:latin typeface="Times New Roman" charset="0"/>
              </a:rPr>
              <a:t>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  <a:r>
              <a:rPr lang="en-US" altLang="x-none" sz="2400" baseline="-25000">
                <a:latin typeface="Times New Roman" charset="0"/>
              </a:rPr>
              <a:t>p</a:t>
            </a:r>
            <a:r>
              <a:rPr lang="en-US" altLang="x-none" sz="2400">
                <a:latin typeface="Times New Roman" charset="0"/>
              </a:rPr>
              <a:t> =  x</a:t>
            </a:r>
            <a:r>
              <a:rPr lang="en-US" altLang="x-none" sz="2400" baseline="-25000">
                <a:latin typeface="Times New Roman" charset="0"/>
              </a:rPr>
              <a:t>m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4525963"/>
            <a:ext cx="7391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Now we need to scale to the size of the clipping window: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 = -1 + 2*x</a:t>
            </a:r>
            <a:r>
              <a:rPr lang="en-US" altLang="x-none" sz="2400" baseline="-25000">
                <a:latin typeface="Times New Roman" charset="0"/>
              </a:rPr>
              <a:t>m</a:t>
            </a:r>
            <a:r>
              <a:rPr lang="en-US" altLang="x-none" sz="2400">
                <a:latin typeface="Times New Roman" charset="0"/>
              </a:rPr>
              <a:t>/ww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 = -1 + 2*(wh – y</a:t>
            </a:r>
            <a:r>
              <a:rPr lang="en-US" altLang="x-none" sz="2400" baseline="-25000">
                <a:latin typeface="Times New Roman" charset="0"/>
              </a:rPr>
              <a:t>m</a:t>
            </a:r>
            <a:r>
              <a:rPr lang="en-US" altLang="x-none" sz="2400">
                <a:latin typeface="Times New Roman" charset="0"/>
              </a:rPr>
              <a:t>)/wh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bldLvl="2" autoUpdateAnimBg="0"/>
      <p:bldP spid="134148" grpId="0" autoUpdateAnimBg="0"/>
      <p:bldP spid="2" grpId="0" build="p"/>
      <p:bldP spid="2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event listener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450" y="1981200"/>
            <a:ext cx="8002588" cy="4524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init</a:t>
            </a:r>
            <a:r>
              <a:rPr lang="en-US" dirty="0">
                <a:ea typeface="ＭＳ Ｐゴシック" charset="0"/>
                <a:cs typeface="ＭＳ Ｐゴシック" charset="0"/>
              </a:rPr>
              <a:t>: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canvas.addEventListener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("click",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mouseResponse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);</a:t>
            </a:r>
          </a:p>
          <a:p>
            <a:pPr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The callback: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function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mouseResponse</a:t>
            </a: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(event){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gl.bindBuffer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gl.ARRAY_BUFFER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t = vec2(2*</a:t>
            </a:r>
            <a:r>
              <a:rPr lang="en-US" dirty="0" err="1">
                <a:solidFill>
                  <a:srgbClr val="FF0000"/>
                </a:solidFill>
                <a:latin typeface="+mn-lt"/>
                <a:ea typeface="ＭＳ Ｐゴシック" charset="0"/>
                <a:cs typeface="ＭＳ Ｐゴシック" charset="0"/>
              </a:rPr>
              <a:t>event.clientX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/canvas.width-1,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     2*(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canvas.height-</a:t>
            </a:r>
            <a:r>
              <a:rPr lang="en-US" dirty="0" err="1">
                <a:solidFill>
                  <a:srgbClr val="FF0000"/>
                </a:solidFill>
                <a:latin typeface="+mn-lt"/>
                <a:ea typeface="ＭＳ Ｐゴシック" charset="0"/>
                <a:cs typeface="ＭＳ Ｐゴシック" charset="0"/>
              </a:rPr>
              <a:t>event.clientY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)/canvas.height-1);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gl.bufferSubData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gl.ARRAY_BUFFER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                          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sizeof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['vec2']*index, flatten(t));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index++;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We can change the color too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3988" y="1524000"/>
            <a:ext cx="8002587" cy="52625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function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mouseResponse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(event){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gl.bindBuffer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gl.ARRAY_BUFFER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t = vec2(2*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event.clientX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/canvas.width-1,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     2*(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canvas.height-event.clientY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)/canvas.height-1);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gl.bufferSubData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gl.ARRAY_BUFFER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     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sizeof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['vec2']*index, flatten(t));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//change the color of every new vertex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gl.bindBuffer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gl.ARRAY_BUFFER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cBuffer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t = vec4(colors[index%7]);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gl.bufferSubData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gl.ARRAY_BUFFER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sizeof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['vec4']*index, flatten(t));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index++;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} 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019800" y="6243638"/>
            <a:ext cx="1981200" cy="538162"/>
            <a:chOff x="6019800" y="6243935"/>
            <a:chExt cx="1981200" cy="537865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6019800" y="6248400"/>
              <a:ext cx="1981200" cy="5334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6149" name="TextBox 3"/>
            <p:cNvSpPr txBox="1">
              <a:spLocks noChangeArrowheads="1"/>
            </p:cNvSpPr>
            <p:nvPr/>
          </p:nvSpPr>
          <p:spPr bwMode="auto">
            <a:xfrm>
              <a:off x="6019800" y="6243935"/>
              <a:ext cx="19537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Demo triangle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Is mouse position inside object?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Assume render( ) draws a square.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Determine whether mouse position, (x,y) is within the square.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971800" y="2895600"/>
            <a:ext cx="2438400" cy="2438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193925" y="2403475"/>
            <a:ext cx="1235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mouse (0, 0)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057400" y="4953000"/>
            <a:ext cx="1235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display (0, 0)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5638800" y="29718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5943600" y="39624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</a:t>
            </a:r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2971800" y="54864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3886200" y="5562600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ww</a:t>
            </a: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3886200" y="3733800"/>
            <a:ext cx="762000" cy="762000"/>
          </a:xfrm>
          <a:prstGeom prst="rect">
            <a:avLst/>
          </a:prstGeom>
          <a:solidFill>
            <a:srgbClr val="99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381000" y="4038600"/>
            <a:ext cx="2339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(square_x, square_y)</a:t>
            </a:r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>
            <a:off x="2667000" y="42672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>
            <a:off x="3886200" y="4572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657600" y="44958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square_side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886200" y="38862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.</a:t>
            </a:r>
            <a:r>
              <a:rPr lang="en-US" altLang="x-none" sz="2000">
                <a:latin typeface="Times New Roman" charset="0"/>
              </a:rPr>
              <a:t> (x,y)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3400" y="5951538"/>
            <a:ext cx="7391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 = -1 + 2*x</a:t>
            </a:r>
            <a:r>
              <a:rPr lang="en-US" altLang="x-none" sz="2400" baseline="-25000">
                <a:latin typeface="Times New Roman" charset="0"/>
              </a:rPr>
              <a:t>m</a:t>
            </a:r>
            <a:r>
              <a:rPr lang="en-US" altLang="x-none" sz="2400">
                <a:latin typeface="Times New Roman" charset="0"/>
              </a:rPr>
              <a:t>/ww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 = -1 + 2*(wh – y</a:t>
            </a:r>
            <a:r>
              <a:rPr lang="en-US" altLang="x-none" sz="2400" baseline="-25000">
                <a:latin typeface="Times New Roman" charset="0"/>
              </a:rPr>
              <a:t>m</a:t>
            </a:r>
            <a:r>
              <a:rPr lang="en-US" altLang="x-none" sz="2400">
                <a:latin typeface="Times New Roman" charset="0"/>
              </a:rPr>
              <a:t>)/wh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mouse-click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6868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function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mouseResponse</a:t>
            </a: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(event){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//Get click location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t = vec2(2*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event.clientX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/canvas.width-1,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     2*(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canvas.height-event.clientY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)/canvas.height-1);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//Extremes of the square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xMax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square_x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+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square_side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yMax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square_y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+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square_side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xMin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square_x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yMin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square_y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	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//continued next slide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mouse-click function continued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6868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//If the click is inside the square, change the color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if (t[0] &lt;=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xMax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&amp;&amp; t[0] &gt;=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xMin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                        &amp;&amp; t[1] &lt;=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yMax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&amp;&amp; t[1] &gt;=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yMin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	if (green)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	 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= vec4(1.0, 0.0, 0.0, 1.0);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	     green = false;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	} else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	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= vec4(0.0, 1.0, 0.0, 1.0);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    green = true;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More than one square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875" y="1905000"/>
            <a:ext cx="8807450" cy="4524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 Set locations, sizes and colors of squares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 If these were spaced regularly, could use a loop for this.</a:t>
            </a:r>
          </a:p>
          <a:p>
            <a:pPr>
              <a:defRPr/>
            </a:pP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squareCenter.push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(vec2(.2, .4), vec2(-.7, -.5));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side = [0.4, 0.3];</a:t>
            </a:r>
          </a:p>
          <a:p>
            <a:pPr>
              <a:defRPr/>
            </a:pP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[vec4(0.0, 0.0, 1.0, 1.0), vec4(0.0, 1.0, 1.0, 1.0)];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 Set the vertices for the squares.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 We're using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gl.TRIANGLES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so each square needs 6 vertices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for 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0;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&lt; 2;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++)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square(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squareCenter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][0],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squareCenter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][1],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          side[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],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]);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square function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524000"/>
            <a:ext cx="853440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function square(x, y, side, color)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//In the correct order for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gl.TRIANGLES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//Push them onto the end of vertices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vertices.push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(vec2(x - side/2, y + side/2));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vertices.push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(vec2(x + side/2, y + side/2));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vertices.push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(vec2(x - side/2, y - side/2));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vertices.push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(vec2(x + side/2, y + side/2));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vertices.push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(vec2(x - side/2, y - side/2));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vertices.push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(vec2(x + side/2, y - side/2));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//Each square can have its own color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[index] = color;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index++;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48600" cy="1143000"/>
          </a:xfrm>
        </p:spPr>
        <p:txBody>
          <a:bodyPr/>
          <a:lstStyle/>
          <a:p>
            <a:r>
              <a:rPr lang="en-US" altLang="x-none"/>
              <a:t>The render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538" y="1371600"/>
            <a:ext cx="9186862" cy="52625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function render() {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gl.clear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gl.COLOR_BUFFER_BIT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);   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//Draw the squares (in this case we only have 2)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//Each square takes 6 vertices, so we add 6 to the starting point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for 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0;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&lt; 2;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++)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	gl.uniform4fv(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vColorLoc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]);  //Color for square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gl.drawArrays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gl.TRIANGLES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*6, 6 );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}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window.requestAnimFrame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(render);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//note the color is in a uniform variable.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vColorLoc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is set in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//the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init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) function with a call to: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vColorLoc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gl.getUniformLocation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program, "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"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User Interface in HTML/JavaScript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762000" y="2057400"/>
            <a:ext cx="7620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WebGL does not support user input.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Instead, we will use objects supplied by HTML5 and JavaScript to place buttons, menus and sliders on the page.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use callback functions (event listeners) to have the events affect the graphics images on the screen.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Adding a Button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8248650" cy="2678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-109" charset="0"/>
                <a:ea typeface="+mn-ea"/>
              </a:rPr>
              <a:t>In the HTML file:</a:t>
            </a:r>
          </a:p>
          <a:p>
            <a:pPr>
              <a:defRPr/>
            </a:pPr>
            <a:endParaRPr lang="en-US" dirty="0">
              <a:latin typeface="Times New Roman" pitchFamily="-109" charset="0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&lt;button id="Direction"&gt;Change Rotation Direction&lt;/button&gt;</a:t>
            </a:r>
          </a:p>
          <a:p>
            <a:pPr>
              <a:defRPr/>
            </a:pPr>
            <a:endParaRPr lang="en-US" dirty="0">
              <a:latin typeface="Times New Roman" pitchFamily="-109" charset="0"/>
              <a:ea typeface="+mn-ea"/>
            </a:endParaRPr>
          </a:p>
          <a:p>
            <a:pPr>
              <a:defRPr/>
            </a:pPr>
            <a:r>
              <a:rPr lang="en-US" dirty="0">
                <a:latin typeface="Times New Roman" pitchFamily="-109" charset="0"/>
                <a:ea typeface="+mn-ea"/>
              </a:rPr>
              <a:t>"Direction" is the id for the button.</a:t>
            </a:r>
          </a:p>
          <a:p>
            <a:pPr>
              <a:defRPr/>
            </a:pPr>
            <a:endParaRPr lang="en-US" dirty="0">
              <a:latin typeface="Times New Roman" pitchFamily="-109" charset="0"/>
              <a:ea typeface="+mn-ea"/>
            </a:endParaRPr>
          </a:p>
          <a:p>
            <a:pPr>
              <a:defRPr/>
            </a:pPr>
            <a:r>
              <a:rPr lang="en-US" dirty="0">
                <a:latin typeface="Times New Roman" pitchFamily="-109" charset="0"/>
                <a:ea typeface="+mn-ea"/>
              </a:rPr>
              <a:t>The text on the button will be "Change Rotation Direction."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 the JavaScript file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530350"/>
            <a:ext cx="86106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init( ) function: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document.getElementById("Direction").onclick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		= changeDirection;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render( ) function: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 if (direction)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		theta += 0.01;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	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		theta -= 0.01;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	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callback function: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function changeDirection() {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    direction = !direction;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Alternatively...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530350"/>
            <a:ext cx="8610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init( ) function: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document.getElementById("Direction").onclick = function 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    	direction = !direction;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};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render( ) function: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   theta += (direction ? 0.1 : -0.1);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Adding a menu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14400" y="1981200"/>
            <a:ext cx="783748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the HTML file: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&lt;select id="Controls" size="3"&gt;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&lt;option value="0"&gt;Toggle Rotation Direction&lt;/option&gt;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&lt;option value="1"&gt;Spin Faster&lt;/option&gt;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&lt;option value="2"&gt;Spin Slower&lt;/option&gt;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&lt;/select&gt;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JavaScript for handling menus</a:t>
            </a:r>
          </a:p>
        </p:txBody>
      </p:sp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228600" y="1981200"/>
            <a:ext cx="8640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the init function, specify the callback function: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document.getElementById("Controls" ).onclick = menuChoice;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276600"/>
            <a:ext cx="80010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-109" charset="0"/>
                <a:ea typeface="+mn-ea"/>
              </a:rPr>
              <a:t>In the render function:</a:t>
            </a:r>
          </a:p>
          <a:p>
            <a:pPr>
              <a:defRPr/>
            </a:pPr>
            <a:r>
              <a:rPr lang="en-US" dirty="0" err="1">
                <a:latin typeface="+mn-lt"/>
                <a:ea typeface="+mn-ea"/>
              </a:rPr>
              <a:t>setTimeout</a:t>
            </a:r>
            <a:r>
              <a:rPr lang="en-US" dirty="0">
                <a:latin typeface="+mn-lt"/>
                <a:ea typeface="+mn-ea"/>
              </a:rPr>
              <a:t>(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function (){</a:t>
            </a:r>
            <a:r>
              <a:rPr lang="en-US" dirty="0" err="1">
                <a:latin typeface="+mn-lt"/>
                <a:ea typeface="+mn-ea"/>
              </a:rPr>
              <a:t>requestAnimFrame</a:t>
            </a:r>
            <a:r>
              <a:rPr lang="en-US" dirty="0">
                <a:latin typeface="+mn-lt"/>
                <a:ea typeface="+mn-ea"/>
              </a:rPr>
              <a:t>(render);}, delay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);</a:t>
            </a:r>
          </a:p>
          <a:p>
            <a:pPr>
              <a:defRPr/>
            </a:pPr>
            <a:endParaRPr lang="en-US" dirty="0">
              <a:latin typeface="Times New Roman" pitchFamily="-109" charset="0"/>
              <a:ea typeface="+mn-ea"/>
            </a:endParaRPr>
          </a:p>
          <a:p>
            <a:pPr>
              <a:defRPr/>
            </a:pPr>
            <a:r>
              <a:rPr lang="en-US" dirty="0" err="1">
                <a:latin typeface="+mn-lt"/>
                <a:ea typeface="+mn-ea"/>
              </a:rPr>
              <a:t>setTimeout</a:t>
            </a:r>
            <a:r>
              <a:rPr lang="en-US" dirty="0">
                <a:latin typeface="+mn-lt"/>
                <a:ea typeface="+mn-ea"/>
              </a:rPr>
              <a:t>( )</a:t>
            </a:r>
            <a:r>
              <a:rPr lang="en-US" dirty="0">
                <a:latin typeface="Times New Roman" pitchFamily="-109" charset="0"/>
                <a:ea typeface="+mn-ea"/>
              </a:rPr>
              <a:t> sets a delay after which the function specified will be executed.  We set the delay based on the menu choice.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Menu Listener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519238"/>
            <a:ext cx="8458200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function </a:t>
            </a:r>
            <a:r>
              <a:rPr lang="en-US" dirty="0" err="1">
                <a:latin typeface="+mn-lt"/>
                <a:ea typeface="+mn-ea"/>
              </a:rPr>
              <a:t>menuChoice</a:t>
            </a:r>
            <a:r>
              <a:rPr lang="en-US" dirty="0">
                <a:latin typeface="+mn-lt"/>
                <a:ea typeface="+mn-ea"/>
              </a:rPr>
              <a:t>(event) {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//switch( </a:t>
            </a:r>
            <a:r>
              <a:rPr lang="en-US" dirty="0" err="1">
                <a:latin typeface="+mn-lt"/>
                <a:ea typeface="+mn-ea"/>
              </a:rPr>
              <a:t>event.srcElement.index</a:t>
            </a:r>
            <a:r>
              <a:rPr lang="en-US" dirty="0">
                <a:latin typeface="+mn-lt"/>
                <a:ea typeface="+mn-ea"/>
              </a:rPr>
              <a:t> ) {   //Not for Firefox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switch(</a:t>
            </a:r>
            <a:r>
              <a:rPr lang="en-US" dirty="0" err="1">
                <a:latin typeface="+mn-lt"/>
                <a:ea typeface="+mn-ea"/>
              </a:rPr>
              <a:t>event.target.index</a:t>
            </a:r>
            <a:r>
              <a:rPr lang="en-US" dirty="0">
                <a:latin typeface="+mn-lt"/>
                <a:ea typeface="+mn-ea"/>
              </a:rPr>
              <a:t>) {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  case 0: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    direction = !direction;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    break;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 case 1: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    delay /= 2.0;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    break;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 case 2: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    delay *= 2.0;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    break;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}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Position Input</a:t>
            </a: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Suppose we want to interact with the position of </a:t>
            </a:r>
            <a:r>
              <a:rPr lang="en-US" altLang="x-none" sz="2400">
                <a:latin typeface="Times New Roman" charset="0"/>
              </a:rPr>
              <a:t>the mouse when it is clicked.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971800" y="2895600"/>
            <a:ext cx="2438400" cy="2438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193925" y="2403475"/>
            <a:ext cx="1235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mouse (0, 0)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057400" y="4953000"/>
            <a:ext cx="1235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display (0, 0)</a:t>
            </a: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5638800" y="29718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5943600" y="39624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</a:t>
            </a:r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2971800" y="54864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3886200" y="5562600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ww</a:t>
            </a:r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auto">
          <a:xfrm>
            <a:off x="3886200" y="38862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.</a:t>
            </a:r>
            <a:r>
              <a:rPr lang="en-US" altLang="x-none" sz="2000">
                <a:latin typeface="Times New Roman" charset="0"/>
              </a:rPr>
              <a:t> (x,y)</a:t>
            </a:r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441325" y="5908675"/>
            <a:ext cx="7864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Problem: (x,y) returned by the mouse is relative to the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upper</a:t>
            </a:r>
            <a:r>
              <a:rPr lang="en-US" altLang="x-none" sz="2400">
                <a:latin typeface="Times New Roman" charset="0"/>
              </a:rPr>
              <a:t> left corner.  (x,y) used by viewport is relative to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lower</a:t>
            </a:r>
            <a:r>
              <a:rPr lang="en-US" altLang="x-none" sz="2400">
                <a:latin typeface="Times New Roman" charset="0"/>
              </a:rPr>
              <a:t> left.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7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</TotalTime>
  <Pages>35</Pages>
  <Words>1548</Words>
  <Application>Microsoft Macintosh PowerPoint</Application>
  <PresentationFormat>On-screen Show (4:3)</PresentationFormat>
  <Paragraphs>199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Palatino</vt:lpstr>
      <vt:lpstr>Times New Roman</vt:lpstr>
      <vt:lpstr>Microsoft Office 98</vt:lpstr>
      <vt:lpstr>Graphics   CSCI 343, Fall 2023 Lecture 5 User Interface</vt:lpstr>
      <vt:lpstr>User Interface in HTML/JavaScript</vt:lpstr>
      <vt:lpstr>Adding a Button</vt:lpstr>
      <vt:lpstr>In the JavaScript file</vt:lpstr>
      <vt:lpstr>Alternatively...</vt:lpstr>
      <vt:lpstr>Adding a menu</vt:lpstr>
      <vt:lpstr>JavaScript for handling menus</vt:lpstr>
      <vt:lpstr>The Menu Listener</vt:lpstr>
      <vt:lpstr>Position Input</vt:lpstr>
      <vt:lpstr>Convert mouse (x,y) to viewport(x, y)</vt:lpstr>
      <vt:lpstr>The event listener</vt:lpstr>
      <vt:lpstr>We can change the color too</vt:lpstr>
      <vt:lpstr>Is mouse position inside object?</vt:lpstr>
      <vt:lpstr>The mouse-click function</vt:lpstr>
      <vt:lpstr>The mouse-click function continued</vt:lpstr>
      <vt:lpstr>More than one square</vt:lpstr>
      <vt:lpstr>The square function</vt:lpstr>
      <vt:lpstr>The render function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195</cp:revision>
  <cp:lastPrinted>2015-09-16T03:26:51Z</cp:lastPrinted>
  <dcterms:created xsi:type="dcterms:W3CDTF">2015-09-15T01:14:01Z</dcterms:created>
  <dcterms:modified xsi:type="dcterms:W3CDTF">2023-09-10T21:23:21Z</dcterms:modified>
</cp:coreProperties>
</file>