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6" r:id="rId2"/>
    <p:sldId id="277" r:id="rId3"/>
    <p:sldId id="279" r:id="rId4"/>
    <p:sldId id="280" r:id="rId5"/>
    <p:sldId id="281" r:id="rId6"/>
    <p:sldId id="275" r:id="rId7"/>
    <p:sldId id="278" r:id="rId8"/>
    <p:sldId id="282" r:id="rId9"/>
    <p:sldId id="271" r:id="rId10"/>
    <p:sldId id="272" r:id="rId11"/>
    <p:sldId id="273" r:id="rId12"/>
    <p:sldId id="274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60" r:id="rId21"/>
    <p:sldId id="261" r:id="rId22"/>
    <p:sldId id="262" r:id="rId23"/>
    <p:sldId id="263" r:id="rId24"/>
    <p:sldId id="264" r:id="rId2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46FF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27"/>
  </p:normalViewPr>
  <p:slideViewPr>
    <p:cSldViewPr>
      <p:cViewPr varScale="1">
        <p:scale>
          <a:sx n="98" d="100"/>
          <a:sy n="98" d="100"/>
        </p:scale>
        <p:origin x="150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3831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9129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43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6566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114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65710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869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7069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337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285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2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E03635A8-C2DD-0A4F-A3F0-21BA9F4E7346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973183" y="228600"/>
            <a:ext cx="7848600" cy="1143000"/>
          </a:xfrm>
        </p:spPr>
        <p:txBody>
          <a:bodyPr/>
          <a:lstStyle/>
          <a:p>
            <a:br>
              <a:rPr lang="en-US" altLang="x-none" dirty="0"/>
            </a:br>
            <a:r>
              <a:rPr lang="en-US" altLang="x-none" dirty="0"/>
              <a:t>Graphics CSCI 343</a:t>
            </a:r>
            <a:br>
              <a:rPr lang="en-US" altLang="x-none" dirty="0"/>
            </a:br>
            <a:r>
              <a:rPr lang="en-US" altLang="x-none" dirty="0"/>
              <a:t>Lecture 4: Color, Viewing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1905000"/>
            <a:ext cx="85344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ts val="1200"/>
              </a:spcBef>
              <a:buClrTx/>
              <a:buSzTx/>
              <a:buNone/>
            </a:pPr>
            <a:r>
              <a:rPr lang="en-US" altLang="x-none" dirty="0">
                <a:latin typeface="Times New Roman" charset="0"/>
              </a:rPr>
              <a:t>WebGL Color Specification</a:t>
            </a:r>
          </a:p>
          <a:p>
            <a:pPr>
              <a:spcBef>
                <a:spcPts val="120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Colors are set for each vertex and fragment by the fragment shader.</a:t>
            </a:r>
          </a:p>
          <a:p>
            <a:pPr>
              <a:spcBef>
                <a:spcPts val="120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We can pass specific colors for each vertex to the shaders using a color data array.</a:t>
            </a:r>
          </a:p>
          <a:p>
            <a:pPr>
              <a:spcBef>
                <a:spcPts val="120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We can either pass one array containing both vertex location and vertex color,</a:t>
            </a:r>
          </a:p>
          <a:p>
            <a:pPr>
              <a:spcBef>
                <a:spcPts val="120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Or we can create two separate arrays, one for color and one for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Defining a viewport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631825" y="2201863"/>
            <a:ext cx="8131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gl.viewport(x, y, width, height);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2895600" y="3200400"/>
            <a:ext cx="20574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2346325" y="4994275"/>
            <a:ext cx="844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(x, y)</a:t>
            </a:r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5105400" y="32004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2895600" y="30480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527425" y="26670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w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5105400" y="3733800"/>
            <a:ext cx="434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h</a:t>
            </a:r>
          </a:p>
        </p:txBody>
      </p:sp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1219200" y="5486400"/>
            <a:ext cx="2568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 sz="2000"/>
              <a:t>Lower lefthand corner</a:t>
            </a:r>
            <a:endParaRPr lang="en-US" altLang="x-none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Mapping from world to screen</a:t>
            </a:r>
          </a:p>
        </p:txBody>
      </p:sp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41325" y="1717675"/>
            <a:ext cx="8093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Want entire image from the clipping region to be mapped onto the entire viewport.</a:t>
            </a:r>
          </a:p>
          <a:p>
            <a:endParaRPr lang="en-US" altLang="x-none"/>
          </a:p>
          <a:p>
            <a:r>
              <a:rPr lang="en-US" altLang="x-none"/>
              <a:t>Therefore, you need to make the height/width (aspect ratio) the same for both (or you will get a distorted image).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819400" y="4953000"/>
            <a:ext cx="1066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3048000" y="5486400"/>
            <a:ext cx="533400" cy="381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>
            <a:off x="3048000" y="5181600"/>
            <a:ext cx="533400" cy="304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3200400" y="5715000"/>
            <a:ext cx="76200" cy="152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4572000" y="4114800"/>
            <a:ext cx="838200" cy="175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272" name="Rectangle 9"/>
          <p:cNvSpPr>
            <a:spLocks noChangeArrowheads="1"/>
          </p:cNvSpPr>
          <p:nvPr/>
        </p:nvSpPr>
        <p:spPr bwMode="auto">
          <a:xfrm>
            <a:off x="4800600" y="5137150"/>
            <a:ext cx="419100" cy="73025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4800600" y="4572000"/>
            <a:ext cx="419100" cy="5842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4953000" y="5575300"/>
            <a:ext cx="74613" cy="2921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2743200" y="60960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Clipping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4343400" y="6096000"/>
            <a:ext cx="1352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ViewPort</a:t>
            </a:r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270125" y="5070475"/>
            <a:ext cx="4270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h</a:t>
            </a:r>
            <a:r>
              <a:rPr lang="en-US" altLang="x-none" baseline="-25000"/>
              <a:t>c</a:t>
            </a:r>
            <a:endParaRPr lang="en-US" altLang="x-none"/>
          </a:p>
        </p:txBody>
      </p:sp>
      <p:sp>
        <p:nvSpPr>
          <p:cNvPr id="11278" name="Text Box 15"/>
          <p:cNvSpPr txBox="1">
            <a:spLocks noChangeArrowheads="1"/>
          </p:cNvSpPr>
          <p:nvPr/>
        </p:nvSpPr>
        <p:spPr bwMode="auto">
          <a:xfrm>
            <a:off x="3124200" y="4419600"/>
            <a:ext cx="495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w</a:t>
            </a:r>
            <a:r>
              <a:rPr lang="en-US" altLang="x-none" baseline="-25000"/>
              <a:t>c</a:t>
            </a:r>
            <a:endParaRPr lang="en-US" altLang="x-none"/>
          </a:p>
        </p:txBody>
      </p: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4800600" y="3581400"/>
            <a:ext cx="506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w</a:t>
            </a:r>
            <a:r>
              <a:rPr lang="en-US" altLang="x-none" baseline="-25000"/>
              <a:t>v</a:t>
            </a:r>
            <a:endParaRPr lang="en-US" altLang="x-none"/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5486400" y="4876800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h</a:t>
            </a:r>
            <a:r>
              <a:rPr lang="en-US" altLang="x-none" baseline="-25000"/>
              <a:t>v</a:t>
            </a:r>
            <a:endParaRPr lang="en-US" altLang="x-none"/>
          </a:p>
        </p:txBody>
      </p:sp>
      <p:sp>
        <p:nvSpPr>
          <p:cNvPr id="11281" name="Line 18"/>
          <p:cNvSpPr>
            <a:spLocks noChangeShapeType="1"/>
          </p:cNvSpPr>
          <p:nvPr/>
        </p:nvSpPr>
        <p:spPr bwMode="auto">
          <a:xfrm>
            <a:off x="2819400" y="4876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Line 19"/>
          <p:cNvSpPr>
            <a:spLocks noChangeShapeType="1"/>
          </p:cNvSpPr>
          <p:nvPr/>
        </p:nvSpPr>
        <p:spPr bwMode="auto">
          <a:xfrm>
            <a:off x="2667000" y="4953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Line 20"/>
          <p:cNvSpPr>
            <a:spLocks noChangeShapeType="1"/>
          </p:cNvSpPr>
          <p:nvPr/>
        </p:nvSpPr>
        <p:spPr bwMode="auto">
          <a:xfrm>
            <a:off x="4572000" y="4038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Line 21"/>
          <p:cNvSpPr>
            <a:spLocks noChangeShapeType="1"/>
          </p:cNvSpPr>
          <p:nvPr/>
        </p:nvSpPr>
        <p:spPr bwMode="auto">
          <a:xfrm>
            <a:off x="5486400" y="41148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705600" y="4572000"/>
            <a:ext cx="2133600" cy="838200"/>
            <a:chOff x="6705600" y="4572000"/>
            <a:chExt cx="2133600" cy="838200"/>
          </a:xfrm>
        </p:grpSpPr>
        <p:sp>
          <p:nvSpPr>
            <p:cNvPr id="11286" name="Rectangle 22"/>
            <p:cNvSpPr>
              <a:spLocks noChangeArrowheads="1"/>
            </p:cNvSpPr>
            <p:nvPr/>
          </p:nvSpPr>
          <p:spPr bwMode="auto">
            <a:xfrm>
              <a:off x="6705600" y="4572000"/>
              <a:ext cx="1905000" cy="8382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11287" name="TextBox 21"/>
            <p:cNvSpPr txBox="1">
              <a:spLocks noChangeArrowheads="1"/>
            </p:cNvSpPr>
            <p:nvPr/>
          </p:nvSpPr>
          <p:spPr bwMode="auto">
            <a:xfrm>
              <a:off x="6705600" y="4572000"/>
              <a:ext cx="213360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r>
                <a:rPr lang="en-US" altLang="x-none"/>
                <a:t>Demo with triangle1.js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Calculating the mapping</a:t>
            </a:r>
          </a:p>
        </p:txBody>
      </p:sp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593725" y="1793875"/>
            <a:ext cx="8169275" cy="272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  <a:buFont typeface="Wingdings" charset="2"/>
              <a:buChar char="v"/>
            </a:pPr>
            <a:r>
              <a:rPr lang="en-US" altLang="x-none"/>
              <a:t>Points on the left border of the clipping window, map to points on the left border of the viewPort.</a:t>
            </a:r>
          </a:p>
          <a:p>
            <a:pPr>
              <a:lnSpc>
                <a:spcPct val="120000"/>
              </a:lnSpc>
              <a:buFont typeface="Wingdings" charset="2"/>
              <a:buChar char="v"/>
            </a:pPr>
            <a:r>
              <a:rPr lang="en-US" altLang="x-none"/>
              <a:t>Points on the right border of the clipping window, map to points on the right border of the viewPort.</a:t>
            </a:r>
          </a:p>
          <a:p>
            <a:pPr>
              <a:lnSpc>
                <a:spcPct val="120000"/>
              </a:lnSpc>
              <a:buFont typeface="Wingdings" charset="2"/>
              <a:buChar char="v"/>
            </a:pPr>
            <a:r>
              <a:rPr lang="en-US" altLang="x-none"/>
              <a:t>Points 1/3 of the width from the left in the clipping window, map to points 1/3 of the width from the left in the viewPort.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2057400" y="5181600"/>
            <a:ext cx="1066800" cy="99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4343400" y="4572000"/>
            <a:ext cx="10668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2293" name="Freeform 6"/>
          <p:cNvSpPr>
            <a:spLocks/>
          </p:cNvSpPr>
          <p:nvPr/>
        </p:nvSpPr>
        <p:spPr bwMode="auto">
          <a:xfrm>
            <a:off x="2057400" y="6172200"/>
            <a:ext cx="2286000" cy="381000"/>
          </a:xfrm>
          <a:custGeom>
            <a:avLst/>
            <a:gdLst>
              <a:gd name="T0" fmla="*/ 0 w 1440"/>
              <a:gd name="T1" fmla="*/ 0 h 240"/>
              <a:gd name="T2" fmla="*/ 2147483646 w 1440"/>
              <a:gd name="T3" fmla="*/ 2147483646 h 240"/>
              <a:gd name="T4" fmla="*/ 2147483646 w 1440"/>
              <a:gd name="T5" fmla="*/ 0 h 240"/>
              <a:gd name="T6" fmla="*/ 0 60000 65536"/>
              <a:gd name="T7" fmla="*/ 0 60000 65536"/>
              <a:gd name="T8" fmla="*/ 0 60000 65536"/>
              <a:gd name="T9" fmla="*/ 0 w 1440"/>
              <a:gd name="T10" fmla="*/ 0 h 240"/>
              <a:gd name="T11" fmla="*/ 1440 w 1440"/>
              <a:gd name="T12" fmla="*/ 240 h 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240">
                <a:moveTo>
                  <a:pt x="0" y="0"/>
                </a:moveTo>
                <a:cubicBezTo>
                  <a:pt x="360" y="120"/>
                  <a:pt x="720" y="240"/>
                  <a:pt x="960" y="240"/>
                </a:cubicBezTo>
                <a:cubicBezTo>
                  <a:pt x="1200" y="240"/>
                  <a:pt x="1360" y="40"/>
                  <a:pt x="1440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V="1">
            <a:off x="4267200" y="6172200"/>
            <a:ext cx="762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Freeform 8"/>
          <p:cNvSpPr>
            <a:spLocks/>
          </p:cNvSpPr>
          <p:nvPr/>
        </p:nvSpPr>
        <p:spPr bwMode="auto">
          <a:xfrm>
            <a:off x="3124200" y="5638800"/>
            <a:ext cx="2286000" cy="533400"/>
          </a:xfrm>
          <a:custGeom>
            <a:avLst/>
            <a:gdLst>
              <a:gd name="T0" fmla="*/ 0 w 1440"/>
              <a:gd name="T1" fmla="*/ 2147483646 h 336"/>
              <a:gd name="T2" fmla="*/ 2147483646 w 1440"/>
              <a:gd name="T3" fmla="*/ 0 h 336"/>
              <a:gd name="T4" fmla="*/ 2147483646 w 1440"/>
              <a:gd name="T5" fmla="*/ 2147483646 h 336"/>
              <a:gd name="T6" fmla="*/ 0 60000 65536"/>
              <a:gd name="T7" fmla="*/ 0 60000 65536"/>
              <a:gd name="T8" fmla="*/ 0 60000 65536"/>
              <a:gd name="T9" fmla="*/ 0 w 1440"/>
              <a:gd name="T10" fmla="*/ 0 h 336"/>
              <a:gd name="T11" fmla="*/ 1440 w 1440"/>
              <a:gd name="T12" fmla="*/ 336 h 3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36">
                <a:moveTo>
                  <a:pt x="0" y="336"/>
                </a:moveTo>
                <a:cubicBezTo>
                  <a:pt x="216" y="168"/>
                  <a:pt x="432" y="0"/>
                  <a:pt x="672" y="0"/>
                </a:cubicBezTo>
                <a:cubicBezTo>
                  <a:pt x="912" y="0"/>
                  <a:pt x="1312" y="280"/>
                  <a:pt x="1440" y="336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Line 9"/>
          <p:cNvSpPr>
            <a:spLocks noChangeShapeType="1"/>
          </p:cNvSpPr>
          <p:nvPr/>
        </p:nvSpPr>
        <p:spPr bwMode="auto">
          <a:xfrm>
            <a:off x="5257800" y="60960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Freeform 10"/>
          <p:cNvSpPr>
            <a:spLocks/>
          </p:cNvSpPr>
          <p:nvPr/>
        </p:nvSpPr>
        <p:spPr bwMode="auto">
          <a:xfrm>
            <a:off x="2362200" y="6172200"/>
            <a:ext cx="2362200" cy="304800"/>
          </a:xfrm>
          <a:custGeom>
            <a:avLst/>
            <a:gdLst>
              <a:gd name="T0" fmla="*/ 0 w 1488"/>
              <a:gd name="T1" fmla="*/ 0 h 192"/>
              <a:gd name="T2" fmla="*/ 2147483646 w 1488"/>
              <a:gd name="T3" fmla="*/ 2147483646 h 192"/>
              <a:gd name="T4" fmla="*/ 2147483646 w 1488"/>
              <a:gd name="T5" fmla="*/ 0 h 192"/>
              <a:gd name="T6" fmla="*/ 0 60000 65536"/>
              <a:gd name="T7" fmla="*/ 0 60000 65536"/>
              <a:gd name="T8" fmla="*/ 0 60000 65536"/>
              <a:gd name="T9" fmla="*/ 0 w 1488"/>
              <a:gd name="T10" fmla="*/ 0 h 192"/>
              <a:gd name="T11" fmla="*/ 1488 w 148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88" h="192">
                <a:moveTo>
                  <a:pt x="0" y="0"/>
                </a:moveTo>
                <a:cubicBezTo>
                  <a:pt x="260" y="96"/>
                  <a:pt x="520" y="192"/>
                  <a:pt x="768" y="192"/>
                </a:cubicBezTo>
                <a:cubicBezTo>
                  <a:pt x="1016" y="192"/>
                  <a:pt x="1252" y="96"/>
                  <a:pt x="1488" y="0"/>
                </a:cubicBezTo>
              </a:path>
            </a:pathLst>
          </a:cu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Line 11"/>
          <p:cNvSpPr>
            <a:spLocks noChangeShapeType="1"/>
          </p:cNvSpPr>
          <p:nvPr/>
        </p:nvSpPr>
        <p:spPr bwMode="auto">
          <a:xfrm flipV="1">
            <a:off x="4572000" y="6172200"/>
            <a:ext cx="1524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143000" y="5410200"/>
            <a:ext cx="7651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1/3w</a:t>
            </a:r>
            <a:r>
              <a:rPr lang="en-US" altLang="x-none" sz="2000" baseline="-25000"/>
              <a:t>c</a:t>
            </a:r>
            <a:endParaRPr lang="en-US" altLang="x-none" sz="2000"/>
          </a:p>
        </p:txBody>
      </p:sp>
      <p:sp>
        <p:nvSpPr>
          <p:cNvPr id="12300" name="Line 13"/>
          <p:cNvSpPr>
            <a:spLocks noChangeShapeType="1"/>
          </p:cNvSpPr>
          <p:nvPr/>
        </p:nvSpPr>
        <p:spPr bwMode="auto">
          <a:xfrm>
            <a:off x="1905000" y="5715000"/>
            <a:ext cx="4572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3505200" y="5105400"/>
            <a:ext cx="77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1/3w</a:t>
            </a:r>
            <a:r>
              <a:rPr lang="en-US" altLang="x-none" sz="2000" baseline="-25000"/>
              <a:t>v</a:t>
            </a:r>
            <a:endParaRPr lang="en-US" altLang="x-none" sz="2000"/>
          </a:p>
        </p:txBody>
      </p:sp>
      <p:sp>
        <p:nvSpPr>
          <p:cNvPr id="12302" name="Line 15"/>
          <p:cNvSpPr>
            <a:spLocks noChangeShapeType="1"/>
          </p:cNvSpPr>
          <p:nvPr/>
        </p:nvSpPr>
        <p:spPr bwMode="auto">
          <a:xfrm>
            <a:off x="4191000" y="5410200"/>
            <a:ext cx="4572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Animation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981200"/>
            <a:ext cx="82296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To animate an object in WebGL, the program changes something about the object (e.g. its position) and then redraws it.</a:t>
            </a:r>
          </a:p>
          <a:p>
            <a:endParaRPr lang="en-US" altLang="x-none"/>
          </a:p>
          <a:p>
            <a:r>
              <a:rPr lang="en-US" altLang="x-none"/>
              <a:t>Computing a new set of positions for every vertex in our scene, and then resending all the position information to the GPU, is inefficient.</a:t>
            </a:r>
          </a:p>
          <a:p>
            <a:endParaRPr lang="en-US" altLang="x-none"/>
          </a:p>
          <a:p>
            <a:r>
              <a:rPr lang="en-US" altLang="x-none"/>
              <a:t>Instead, we send the vertex positions once, and have a small number of variables that indicate how the position is changing that we send to the GPU.</a:t>
            </a:r>
          </a:p>
          <a:p>
            <a:endParaRPr lang="en-US" altLang="x-none"/>
          </a:p>
          <a:p>
            <a:r>
              <a:rPr lang="en-US" altLang="x-none"/>
              <a:t>The new positions are calculated by the vertex shaders.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Example: Rotating Square</a:t>
            </a:r>
          </a:p>
        </p:txBody>
      </p:sp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1905000" y="2286000"/>
            <a:ext cx="1371600" cy="1371600"/>
            <a:chOff x="1905000" y="2286000"/>
            <a:chExt cx="1371600" cy="1371600"/>
          </a:xfrm>
        </p:grpSpPr>
        <p:sp>
          <p:nvSpPr>
            <p:cNvPr id="14345" name="Diamond 2"/>
            <p:cNvSpPr>
              <a:spLocks noChangeArrowheads="1"/>
            </p:cNvSpPr>
            <p:nvPr/>
          </p:nvSpPr>
          <p:spPr bwMode="auto">
            <a:xfrm>
              <a:off x="1905000" y="2286000"/>
              <a:ext cx="1371600" cy="1371600"/>
            </a:xfrm>
            <a:prstGeom prst="diamond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14346" name="Oval 3"/>
            <p:cNvSpPr>
              <a:spLocks noChangeArrowheads="1"/>
            </p:cNvSpPr>
            <p:nvPr/>
          </p:nvSpPr>
          <p:spPr bwMode="auto">
            <a:xfrm>
              <a:off x="1905000" y="2286000"/>
              <a:ext cx="1371600" cy="1371600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</p:grpSp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3371850" y="2743200"/>
            <a:ext cx="17335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(cos(</a:t>
            </a: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/>
              <a:t>), sin(</a:t>
            </a: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/>
              <a:t>))</a:t>
            </a:r>
          </a:p>
        </p:txBody>
      </p:sp>
      <p:sp>
        <p:nvSpPr>
          <p:cNvPr id="14340" name="TextBox 6"/>
          <p:cNvSpPr txBox="1">
            <a:spLocks noChangeArrowheads="1"/>
          </p:cNvSpPr>
          <p:nvPr/>
        </p:nvSpPr>
        <p:spPr bwMode="auto">
          <a:xfrm>
            <a:off x="0" y="2743200"/>
            <a:ext cx="190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(-cos(</a:t>
            </a: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/>
              <a:t>), -sin(</a:t>
            </a: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/>
              <a:t>))</a:t>
            </a:r>
          </a:p>
        </p:txBody>
      </p:sp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1752600" y="1752600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(-sin(</a:t>
            </a: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/>
              <a:t>), cos(</a:t>
            </a: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/>
              <a:t>))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1676400" y="3638550"/>
            <a:ext cx="181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(sin(</a:t>
            </a: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/>
              <a:t>), -cos(</a:t>
            </a:r>
            <a:r>
              <a:rPr lang="en-US" altLang="x-none" sz="2000">
                <a:latin typeface="Symbol" charset="2"/>
              </a:rPr>
              <a:t>q</a:t>
            </a:r>
            <a:r>
              <a:rPr lang="en-US" altLang="x-none" sz="2000"/>
              <a:t>))</a:t>
            </a:r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5486400" y="1905000"/>
            <a:ext cx="312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The vertices of a square inscribed in the unit circle can be given in terms of the sin and cos of the angle of rotation of the square.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4724400"/>
            <a:ext cx="80772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To rotate the square, we start with initial values for each vertex and theta = 0, which are sent to the vertex shader.</a:t>
            </a:r>
          </a:p>
          <a:p>
            <a:endParaRPr lang="en-US" altLang="x-none"/>
          </a:p>
          <a:p>
            <a:r>
              <a:rPr lang="en-US" altLang="x-none"/>
              <a:t>We then increment theta and send it to the vertex shader, which re-computes the vertex positions.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Drawing the initial square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" y="1676400"/>
            <a:ext cx="9199563" cy="4894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+mn-ea"/>
              </a:rPr>
              <a:t>var vertices = [ vec2(0, 1), vec2(1, 0), vec2(-1, 0), vec2(0, -1)];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...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//Bind the initial vertex positions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var bufferId = gl.createBuffer();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gl.bindBuffer( gl.ARRAY_BUFFER, bufferId );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gl.bufferData( gl.ARRAY_BUFFER, flatten(vertices),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                   gl.STATIC_DRAW );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...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//Get the location of the </a:t>
            </a:r>
            <a:r>
              <a:rPr lang="en-US" b="1">
                <a:latin typeface="+mn-lt"/>
                <a:ea typeface="+mn-ea"/>
              </a:rPr>
              <a:t>uniform</a:t>
            </a:r>
            <a:r>
              <a:rPr lang="en-US">
                <a:latin typeface="+mn-lt"/>
                <a:ea typeface="+mn-ea"/>
              </a:rPr>
              <a:t> variable, theta, from the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//   vertex shader program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//A </a:t>
            </a:r>
            <a:r>
              <a:rPr lang="en-US" b="1">
                <a:latin typeface="+mn-lt"/>
                <a:ea typeface="+mn-ea"/>
              </a:rPr>
              <a:t>uniform </a:t>
            </a:r>
            <a:r>
              <a:rPr lang="en-US">
                <a:latin typeface="+mn-lt"/>
                <a:ea typeface="+mn-ea"/>
              </a:rPr>
              <a:t>variable remains the same for all vertices in an object.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thetaLoc = gl.getUniformLocation( program, "theta" );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render();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Calculate the vertex positions in the vertex shader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595438"/>
            <a:ext cx="7040563" cy="4892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+mn-ea"/>
              </a:rPr>
              <a:t>attribute vec4 vPosition;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uniform float theta;</a:t>
            </a:r>
          </a:p>
          <a:p>
            <a:pPr>
              <a:defRPr/>
            </a:pPr>
            <a:endParaRPr lang="en-US">
              <a:latin typeface="+mn-lt"/>
              <a:ea typeface="+mn-ea"/>
            </a:endParaRP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void main()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{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float s = sin( theta );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float c = cos( theta );</a:t>
            </a:r>
          </a:p>
          <a:p>
            <a:pPr>
              <a:defRPr/>
            </a:pPr>
            <a:endParaRPr lang="en-US">
              <a:latin typeface="+mn-lt"/>
              <a:ea typeface="+mn-ea"/>
            </a:endParaRP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gl_Position.x = -s * vPosition.x + c * vPosition.y;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gl_Position.y =  s * vPosition.y + c * vPosition.x;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gl_Position.z = 0.0;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gl_Position.w = 1.0;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Double Buffering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600200"/>
            <a:ext cx="876300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800" b="1"/>
              <a:t>Problem</a:t>
            </a:r>
            <a:r>
              <a:rPr lang="en-US" altLang="x-none" sz="2800"/>
              <a:t>: When we re-draw the object in a new position, the new drawing might not be synchronized with the frame rate of the monitor.</a:t>
            </a:r>
          </a:p>
          <a:p>
            <a:endParaRPr lang="en-US" altLang="x-none" sz="2800"/>
          </a:p>
          <a:p>
            <a:r>
              <a:rPr lang="en-US" altLang="x-none" sz="2800" b="1"/>
              <a:t>Solution</a:t>
            </a:r>
            <a:r>
              <a:rPr lang="en-US" altLang="x-none" sz="2800"/>
              <a:t>:  Use </a:t>
            </a:r>
            <a:r>
              <a:rPr lang="en-US" altLang="x-none" sz="2800" b="1"/>
              <a:t>double buffering</a:t>
            </a:r>
            <a:r>
              <a:rPr lang="en-US" altLang="x-none" sz="2800"/>
              <a:t>.</a:t>
            </a:r>
          </a:p>
          <a:p>
            <a:pPr>
              <a:buFont typeface="Arial" charset="0"/>
              <a:buChar char="•"/>
            </a:pPr>
            <a:r>
              <a:rPr lang="en-US" altLang="x-none" sz="2800"/>
              <a:t>Draw into one buffer while displaying the other, then swap the two.</a:t>
            </a:r>
          </a:p>
          <a:p>
            <a:pPr>
              <a:buFont typeface="Arial" charset="0"/>
              <a:buChar char="•"/>
            </a:pPr>
            <a:endParaRPr lang="en-US" altLang="x-none" sz="2800"/>
          </a:p>
          <a:p>
            <a:pPr>
              <a:buFont typeface="Arial" charset="0"/>
              <a:buChar char="•"/>
            </a:pPr>
            <a:r>
              <a:rPr lang="en-US" altLang="x-none" sz="2800"/>
              <a:t>This way we can guarantee that a scene is displayed only after the drawing is finished.</a:t>
            </a:r>
          </a:p>
          <a:p>
            <a:endParaRPr lang="en-US" altLang="x-non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Double Buffering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1828800"/>
            <a:ext cx="8763000" cy="446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x-none" sz="2800"/>
              <a:t>WebGL automatically uses double-buffering. </a:t>
            </a:r>
          </a:p>
          <a:p>
            <a:pPr>
              <a:spcBef>
                <a:spcPts val="1200"/>
              </a:spcBef>
            </a:pPr>
            <a:r>
              <a:rPr lang="en-US" altLang="x-none" sz="2800"/>
              <a:t>The </a:t>
            </a:r>
            <a:r>
              <a:rPr lang="en-US" altLang="x-none" sz="2800" b="1"/>
              <a:t>front</a:t>
            </a:r>
            <a:r>
              <a:rPr lang="en-US" altLang="x-none" sz="2800"/>
              <a:t> buffer is the one displayed.  </a:t>
            </a:r>
          </a:p>
          <a:p>
            <a:pPr>
              <a:spcBef>
                <a:spcPts val="1200"/>
              </a:spcBef>
            </a:pPr>
            <a:r>
              <a:rPr lang="en-US" altLang="x-none" sz="2800"/>
              <a:t>The </a:t>
            </a:r>
            <a:r>
              <a:rPr lang="en-US" altLang="x-none" sz="2800" b="1"/>
              <a:t>back buffer</a:t>
            </a:r>
            <a:r>
              <a:rPr lang="en-US" altLang="x-none" sz="2800"/>
              <a:t> is the one into which we draw.</a:t>
            </a:r>
          </a:p>
          <a:p>
            <a:pPr>
              <a:spcBef>
                <a:spcPts val="1200"/>
              </a:spcBef>
            </a:pPr>
            <a:r>
              <a:rPr lang="en-US" altLang="x-none" sz="2800"/>
              <a:t>To request the browser to display the new version of the square use:</a:t>
            </a:r>
          </a:p>
          <a:p>
            <a:pPr>
              <a:spcBef>
                <a:spcPts val="1200"/>
              </a:spcBef>
            </a:pPr>
            <a:r>
              <a:rPr lang="en-US" altLang="x-none" sz="2800"/>
              <a:t>	</a:t>
            </a:r>
            <a:r>
              <a:rPr lang="en-US" altLang="x-none" sz="2800">
                <a:latin typeface="Arial" charset="0"/>
              </a:rPr>
              <a:t>requestAnimFrame(render);</a:t>
            </a:r>
          </a:p>
          <a:p>
            <a:pPr>
              <a:spcBef>
                <a:spcPts val="1200"/>
              </a:spcBef>
            </a:pPr>
            <a:r>
              <a:rPr lang="en-US" altLang="x-none" sz="2800"/>
              <a:t>This will refresh the display with the new rendering.</a:t>
            </a:r>
          </a:p>
          <a:p>
            <a:pPr>
              <a:spcBef>
                <a:spcPts val="1200"/>
              </a:spcBef>
            </a:pPr>
            <a:r>
              <a:rPr lang="en-US" altLang="x-none" sz="2800"/>
              <a:t>It then calls render (recursively).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304800" y="1828800"/>
            <a:ext cx="8001000" cy="3200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 new render function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33400" y="1920875"/>
            <a:ext cx="79248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800">
                <a:latin typeface="Arial" charset="0"/>
              </a:rPr>
              <a:t>function render() {  </a:t>
            </a:r>
          </a:p>
          <a:p>
            <a:r>
              <a:rPr lang="en-US" altLang="x-none" sz="2800">
                <a:latin typeface="Arial" charset="0"/>
              </a:rPr>
              <a:t>    gl.clear( gl.COLOR_BUFFER_BIT );</a:t>
            </a:r>
          </a:p>
          <a:p>
            <a:r>
              <a:rPr lang="en-US" altLang="x-none" sz="2800">
                <a:latin typeface="Arial" charset="0"/>
              </a:rPr>
              <a:t>    theta += 0.1;</a:t>
            </a:r>
          </a:p>
          <a:p>
            <a:r>
              <a:rPr lang="en-US" altLang="x-none" sz="2800">
                <a:latin typeface="Arial" charset="0"/>
              </a:rPr>
              <a:t>    gl.uniform1f( thetaLoc, theta );</a:t>
            </a:r>
          </a:p>
          <a:p>
            <a:r>
              <a:rPr lang="en-US" altLang="x-none" sz="2800">
                <a:latin typeface="Arial" charset="0"/>
              </a:rPr>
              <a:t>    gl.drawArrays( gl.TRIANGLE_STRIP, 0, 4 );</a:t>
            </a:r>
          </a:p>
          <a:p>
            <a:r>
              <a:rPr lang="en-US" altLang="x-none" sz="2800">
                <a:latin typeface="Arial" charset="0"/>
              </a:rPr>
              <a:t>    window.requestAnimFrame(render);</a:t>
            </a:r>
          </a:p>
          <a:p>
            <a:r>
              <a:rPr lang="en-US" altLang="x-none" sz="2800">
                <a:latin typeface="Arial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181600"/>
            <a:ext cx="80772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imes New Roman" pitchFamily="-109" charset="0"/>
                <a:ea typeface="+mn-ea"/>
              </a:rPr>
              <a:t>Note: </a:t>
            </a:r>
            <a:r>
              <a:rPr lang="en-US">
                <a:latin typeface="+mn-lt"/>
                <a:ea typeface="+mn-ea"/>
              </a:rPr>
              <a:t>gl.uniform1f(thetaLoc, theta); </a:t>
            </a:r>
          </a:p>
          <a:p>
            <a:pPr>
              <a:defRPr/>
            </a:pPr>
            <a:r>
              <a:rPr lang="en-US">
                <a:latin typeface="Times New Roman" pitchFamily="-109" charset="0"/>
                <a:ea typeface="+mn-ea"/>
              </a:rPr>
              <a:t>sends the new theta to the vertex shader.  The 1f in the function name means we are sending 1 floating point value.</a:t>
            </a:r>
          </a:p>
          <a:p>
            <a:pPr>
              <a:defRPr/>
            </a:pPr>
            <a:r>
              <a:rPr lang="en-US">
                <a:latin typeface="Times New Roman" pitchFamily="-109" charset="0"/>
                <a:ea typeface="+mn-ea"/>
              </a:rPr>
              <a:t>Both</a:t>
            </a:r>
            <a:r>
              <a:rPr lang="en-US">
                <a:latin typeface="+mn-lt"/>
                <a:ea typeface="+mn-ea"/>
              </a:rPr>
              <a:t> thetaLoc</a:t>
            </a:r>
            <a:r>
              <a:rPr lang="en-US">
                <a:latin typeface="Times New Roman" pitchFamily="-109" charset="0"/>
                <a:ea typeface="+mn-ea"/>
              </a:rPr>
              <a:t> and </a:t>
            </a:r>
            <a:r>
              <a:rPr lang="en-US">
                <a:latin typeface="+mn-lt"/>
                <a:ea typeface="+mn-ea"/>
              </a:rPr>
              <a:t>theta</a:t>
            </a:r>
            <a:r>
              <a:rPr lang="en-US">
                <a:latin typeface="Times New Roman" pitchFamily="-109" charset="0"/>
                <a:ea typeface="+mn-ea"/>
              </a:rPr>
              <a:t> were declared as global variables.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696200" cy="457200"/>
          </a:xfrm>
        </p:spPr>
        <p:txBody>
          <a:bodyPr/>
          <a:lstStyle/>
          <a:p>
            <a:r>
              <a:rPr lang="en-US" altLang="x-none" sz="2800" dirty="0"/>
              <a:t>Example: the </a:t>
            </a:r>
            <a:r>
              <a:rPr lang="en-US" altLang="x-none" sz="2800" dirty="0" err="1"/>
              <a:t>color_square</a:t>
            </a:r>
            <a:r>
              <a:rPr lang="en-US" altLang="x-none" sz="2800" dirty="0"/>
              <a:t>( )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381000"/>
            <a:ext cx="8229600" cy="65556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 err="1">
                <a:latin typeface="+mn-lt"/>
                <a:ea typeface="+mn-ea"/>
              </a:rPr>
              <a:t>var</a:t>
            </a:r>
            <a:r>
              <a:rPr lang="en-US" sz="2000" dirty="0">
                <a:latin typeface="+mn-lt"/>
                <a:ea typeface="+mn-ea"/>
              </a:rPr>
              <a:t> points[ ];</a:t>
            </a:r>
          </a:p>
          <a:p>
            <a:pPr>
              <a:defRPr/>
            </a:pPr>
            <a:r>
              <a:rPr lang="en-US" sz="2000" dirty="0" err="1">
                <a:latin typeface="+mn-lt"/>
                <a:ea typeface="+mn-ea"/>
              </a:rPr>
              <a:t>var</a:t>
            </a:r>
            <a:r>
              <a:rPr lang="en-US" sz="2000" dirty="0">
                <a:latin typeface="+mn-lt"/>
                <a:ea typeface="+mn-ea"/>
              </a:rPr>
              <a:t> colors[ ];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...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function </a:t>
            </a:r>
            <a:r>
              <a:rPr lang="en-US" sz="2000" dirty="0" err="1">
                <a:latin typeface="+mn-lt"/>
                <a:ea typeface="+mn-ea"/>
              </a:rPr>
              <a:t>color_square</a:t>
            </a:r>
            <a:r>
              <a:rPr lang="en-US" sz="2000" dirty="0">
                <a:latin typeface="+mn-lt"/>
                <a:ea typeface="+mn-ea"/>
              </a:rPr>
              <a:t>( )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{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    </a:t>
            </a:r>
            <a:r>
              <a:rPr lang="en-US" sz="2000" dirty="0" err="1">
                <a:latin typeface="+mn-lt"/>
                <a:ea typeface="+mn-ea"/>
              </a:rPr>
              <a:t>var</a:t>
            </a:r>
            <a:r>
              <a:rPr lang="en-US" sz="2000" dirty="0">
                <a:latin typeface="+mn-lt"/>
                <a:ea typeface="+mn-ea"/>
              </a:rPr>
              <a:t> vertices = [ vec3(-1.0, -1.0, 0.0 ), vec3(-1.0, 1.0,  0.0 ),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        vec3( 1.0, 1.0,  0.0 ),  vec3( 1.0, -1.0,  0.0 ];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    // add colors and vertices for one triangle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    </a:t>
            </a:r>
            <a:r>
              <a:rPr lang="en-US" sz="2000" dirty="0" err="1">
                <a:latin typeface="+mn-lt"/>
                <a:ea typeface="+mn-ea"/>
              </a:rPr>
              <a:t>var</a:t>
            </a:r>
            <a:r>
              <a:rPr lang="en-US" sz="2000" dirty="0">
                <a:latin typeface="+mn-lt"/>
                <a:ea typeface="+mn-ea"/>
              </a:rPr>
              <a:t> </a:t>
            </a:r>
            <a:r>
              <a:rPr lang="en-US" sz="2000" dirty="0" err="1">
                <a:latin typeface="+mn-lt"/>
                <a:ea typeface="+mn-ea"/>
              </a:rPr>
              <a:t>baseColors</a:t>
            </a:r>
            <a:r>
              <a:rPr lang="en-US" sz="2000" dirty="0">
                <a:latin typeface="+mn-lt"/>
                <a:ea typeface="+mn-ea"/>
              </a:rPr>
              <a:t> = [vec3(1.0, 0.0, 0.0), vec3(0.0, 1.0, 0.0),];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 triangle(vertices[0], vertices[1], vertices[2], </a:t>
            </a:r>
            <a:r>
              <a:rPr lang="en-US" sz="2000" dirty="0" err="1">
                <a:latin typeface="+mn-lt"/>
              </a:rPr>
              <a:t>baseColors</a:t>
            </a:r>
            <a:r>
              <a:rPr lang="en-US" sz="2000" dirty="0">
                <a:latin typeface="+mn-lt"/>
              </a:rPr>
              <a:t>[0]);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 triangle(vertices[0], vertices[2], vertices[3], </a:t>
            </a:r>
            <a:r>
              <a:rPr lang="en-US" sz="2000" dirty="0" err="1">
                <a:latin typeface="+mn-lt"/>
              </a:rPr>
              <a:t>baseColors</a:t>
            </a:r>
            <a:r>
              <a:rPr lang="en-US" sz="2000" dirty="0">
                <a:latin typeface="+mn-lt"/>
              </a:rPr>
              <a:t>[1]);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}   //end color square</a:t>
            </a:r>
          </a:p>
          <a:p>
            <a:pPr>
              <a:defRPr/>
            </a:pPr>
            <a:endParaRPr lang="en-US" sz="2000" dirty="0">
              <a:latin typeface="+mn-lt"/>
            </a:endParaRPr>
          </a:p>
          <a:p>
            <a:pPr>
              <a:defRPr/>
            </a:pPr>
            <a:r>
              <a:rPr lang="en-US" sz="2000" dirty="0">
                <a:latin typeface="+mn-lt"/>
              </a:rPr>
              <a:t>function triangle(a, b, c, color) {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 </a:t>
            </a:r>
            <a:r>
              <a:rPr lang="en-US" sz="2000" dirty="0" err="1">
                <a:latin typeface="+mn-lt"/>
              </a:rPr>
              <a:t>colors.push</a:t>
            </a:r>
            <a:r>
              <a:rPr lang="en-US" sz="2000" dirty="0">
                <a:latin typeface="+mn-lt"/>
              </a:rPr>
              <a:t>( color );		//first vertex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 </a:t>
            </a:r>
            <a:r>
              <a:rPr lang="en-US" sz="2000" dirty="0" err="1">
                <a:latin typeface="+mn-lt"/>
              </a:rPr>
              <a:t>points.push</a:t>
            </a:r>
            <a:r>
              <a:rPr lang="en-US" sz="2000" dirty="0">
                <a:latin typeface="+mn-lt"/>
              </a:rPr>
              <a:t>( a );   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 </a:t>
            </a:r>
            <a:r>
              <a:rPr lang="en-US" sz="2000" dirty="0" err="1">
                <a:latin typeface="+mn-lt"/>
              </a:rPr>
              <a:t>colors.push</a:t>
            </a:r>
            <a:r>
              <a:rPr lang="en-US" sz="2000" dirty="0">
                <a:latin typeface="+mn-lt"/>
              </a:rPr>
              <a:t>( color );		//second vertex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 </a:t>
            </a:r>
            <a:r>
              <a:rPr lang="en-US" sz="2000" dirty="0" err="1">
                <a:latin typeface="+mn-lt"/>
              </a:rPr>
              <a:t>points.push</a:t>
            </a:r>
            <a:r>
              <a:rPr lang="en-US" sz="2000" dirty="0">
                <a:latin typeface="+mn-lt"/>
              </a:rPr>
              <a:t>( b );    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 </a:t>
            </a:r>
            <a:r>
              <a:rPr lang="en-US" sz="2000" dirty="0" err="1">
                <a:latin typeface="+mn-lt"/>
              </a:rPr>
              <a:t>colors.push</a:t>
            </a:r>
            <a:r>
              <a:rPr lang="en-US" sz="2000" dirty="0">
                <a:latin typeface="+mn-lt"/>
              </a:rPr>
              <a:t>( color );		//third vertex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    </a:t>
            </a:r>
            <a:r>
              <a:rPr lang="en-US" sz="2000" dirty="0" err="1">
                <a:latin typeface="+mn-lt"/>
              </a:rPr>
              <a:t>points.push</a:t>
            </a:r>
            <a:r>
              <a:rPr lang="en-US" sz="2000" dirty="0">
                <a:latin typeface="+mn-lt"/>
              </a:rPr>
              <a:t>( c );</a:t>
            </a:r>
          </a:p>
          <a:p>
            <a:pPr>
              <a:defRPr/>
            </a:pPr>
            <a:r>
              <a:rPr lang="en-US" sz="2000" dirty="0">
                <a:latin typeface="+mn-lt"/>
              </a:rPr>
              <a:t>}  //end triangle</a:t>
            </a:r>
          </a:p>
        </p:txBody>
      </p:sp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7391400" y="4876800"/>
            <a:ext cx="914400" cy="914400"/>
            <a:chOff x="5791200" y="5029200"/>
            <a:chExt cx="914400" cy="914400"/>
          </a:xfrm>
        </p:grpSpPr>
        <p:sp>
          <p:nvSpPr>
            <p:cNvPr id="5" name="Right Triangle 7"/>
            <p:cNvSpPr>
              <a:spLocks noChangeArrowheads="1"/>
            </p:cNvSpPr>
            <p:nvPr/>
          </p:nvSpPr>
          <p:spPr bwMode="auto">
            <a:xfrm flipV="1">
              <a:off x="5791200" y="5029200"/>
              <a:ext cx="914400" cy="914400"/>
            </a:xfrm>
            <a:prstGeom prst="rtTriangle">
              <a:avLst/>
            </a:prstGeom>
            <a:solidFill>
              <a:srgbClr val="FF0000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6" name="Right Triangle 8"/>
            <p:cNvSpPr>
              <a:spLocks noChangeArrowheads="1"/>
            </p:cNvSpPr>
            <p:nvPr/>
          </p:nvSpPr>
          <p:spPr bwMode="auto">
            <a:xfrm flipH="1">
              <a:off x="5791200" y="5029200"/>
              <a:ext cx="914400" cy="914400"/>
            </a:xfrm>
            <a:prstGeom prst="rtTriangle">
              <a:avLst/>
            </a:prstGeom>
            <a:solidFill>
              <a:srgbClr val="46FF3A"/>
            </a:solidFill>
            <a:ln w="12700">
              <a:solidFill>
                <a:srgbClr val="46FF3A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Input and output devices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517525" y="1793875"/>
            <a:ext cx="8040688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Input: Keyboard, mouse, light pen, track ball, joystick</a:t>
            </a:r>
          </a:p>
          <a:p>
            <a:r>
              <a:rPr lang="en-US" altLang="x-none"/>
              <a:t>	Information sent to the computer depends on the device:</a:t>
            </a:r>
          </a:p>
          <a:p>
            <a:r>
              <a:rPr lang="en-US" altLang="x-none"/>
              <a:t>		Keyboard: </a:t>
            </a:r>
          </a:p>
          <a:p>
            <a:r>
              <a:rPr lang="en-US" altLang="x-none"/>
              <a:t>			ASCII characters</a:t>
            </a:r>
          </a:p>
          <a:p>
            <a:r>
              <a:rPr lang="en-US" altLang="x-none"/>
              <a:t>		Mouse: </a:t>
            </a:r>
          </a:p>
          <a:p>
            <a:r>
              <a:rPr lang="en-US" altLang="x-none"/>
              <a:t>			Move, position, button click (up or down)</a:t>
            </a:r>
          </a:p>
          <a:p>
            <a:endParaRPr lang="en-US" altLang="x-none"/>
          </a:p>
          <a:p>
            <a:r>
              <a:rPr lang="en-US" altLang="x-none"/>
              <a:t>Output: </a:t>
            </a:r>
          </a:p>
          <a:p>
            <a:r>
              <a:rPr lang="en-US" altLang="x-none"/>
              <a:t>	Printer, 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bldLvl="3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Program requests for input</a:t>
            </a:r>
          </a:p>
        </p:txBody>
      </p:sp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457200" y="1524000"/>
            <a:ext cx="7940675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" charset="0"/>
              <a:buNone/>
            </a:pPr>
            <a:r>
              <a:rPr lang="en-US" altLang="x-none"/>
              <a:t>1)	Request Mode</a:t>
            </a:r>
          </a:p>
          <a:p>
            <a:pPr lvl="1">
              <a:buFont typeface="Times" charset="0"/>
              <a:buChar char="•"/>
            </a:pPr>
            <a:r>
              <a:rPr lang="en-US" altLang="x-none"/>
              <a:t>Program requests information from the device and waits for a reply.</a:t>
            </a:r>
          </a:p>
          <a:p>
            <a:pPr lvl="1">
              <a:buFont typeface="Times" charset="0"/>
              <a:buChar char="•"/>
            </a:pPr>
            <a:r>
              <a:rPr lang="en-US" altLang="x-none"/>
              <a:t>Device collects information into a buffer until a trigger is hit.  Then it sends the information to the computer</a:t>
            </a:r>
          </a:p>
          <a:p>
            <a:pPr lvl="1">
              <a:buFont typeface="Times" charset="0"/>
              <a:buChar char="•"/>
            </a:pPr>
            <a:r>
              <a:rPr lang="en-US" altLang="x-none"/>
              <a:t>Example: scanf( ) in C is used to read input from the keyboard.  The program waits for the user to enter information and hit &lt;return&gt; (&lt;enter&gt;). 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533400" y="4495800"/>
            <a:ext cx="8458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" charset="0"/>
              <a:buNone/>
            </a:pPr>
            <a:r>
              <a:rPr lang="en-US" altLang="x-none"/>
              <a:t>2)	Sample Mode</a:t>
            </a:r>
          </a:p>
          <a:p>
            <a:pPr lvl="1">
              <a:buFont typeface="Times" charset="0"/>
              <a:buChar char="•"/>
            </a:pPr>
            <a:r>
              <a:rPr lang="en-US" altLang="x-none"/>
              <a:t>Program calls a function that measures and returns a device value (e.g. the mouse position).  No trigger is needed.</a:t>
            </a:r>
          </a:p>
          <a:p>
            <a:pPr lvl="1">
              <a:buFont typeface="Times" charset="0"/>
              <a:buChar char="•"/>
            </a:pPr>
            <a:r>
              <a:rPr lang="en-US" altLang="x-none"/>
              <a:t>This mode is immediate.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517525" y="6137275"/>
            <a:ext cx="623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Problem: program controlled, not user controlled.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3" grpId="0" build="p" bldLvl="3" autoUpdateAnimBg="0"/>
      <p:bldP spid="122886" grpId="0" build="p" bldLvl="3" autoUpdateAnimBg="0"/>
      <p:bldP spid="12288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Event driven programming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8763000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b="1">
                <a:solidFill>
                  <a:srgbClr val="990000"/>
                </a:solidFill>
              </a:rPr>
              <a:t>Event mode:</a:t>
            </a:r>
            <a:r>
              <a:rPr lang="en-US" altLang="x-none"/>
              <a:t>  Every time a device is triggered, it generates an </a:t>
            </a:r>
            <a:r>
              <a:rPr lang="en-US" altLang="x-none" b="1">
                <a:solidFill>
                  <a:srgbClr val="990000"/>
                </a:solidFill>
              </a:rPr>
              <a:t>event</a:t>
            </a:r>
            <a:r>
              <a:rPr lang="en-US" altLang="x-none"/>
              <a:t>.</a:t>
            </a:r>
          </a:p>
          <a:p>
            <a:pPr lvl="1"/>
            <a:r>
              <a:rPr lang="en-US" altLang="x-none"/>
              <a:t>Device identifier and measure are stored in the </a:t>
            </a:r>
            <a:r>
              <a:rPr lang="en-US" altLang="x-none" b="1">
                <a:solidFill>
                  <a:srgbClr val="990000"/>
                </a:solidFill>
              </a:rPr>
              <a:t>event queue</a:t>
            </a:r>
            <a:r>
              <a:rPr lang="en-US" altLang="x-none"/>
              <a:t>.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Example: Mouse click--</a:t>
            </a:r>
          </a:p>
          <a:p>
            <a:pPr lvl="1"/>
            <a:r>
              <a:rPr lang="en-US" altLang="x-none"/>
              <a:t>	Event: </a:t>
            </a:r>
          </a:p>
          <a:p>
            <a:pPr lvl="1"/>
            <a:r>
              <a:rPr lang="en-US" altLang="x-none"/>
              <a:t>		Button down</a:t>
            </a:r>
          </a:p>
          <a:p>
            <a:pPr lvl="1"/>
            <a:r>
              <a:rPr lang="en-US" altLang="x-none"/>
              <a:t>	Device: </a:t>
            </a:r>
          </a:p>
          <a:p>
            <a:pPr lvl="1"/>
            <a:r>
              <a:rPr lang="en-US" altLang="x-none"/>
              <a:t>		left-button</a:t>
            </a:r>
          </a:p>
          <a:p>
            <a:pPr lvl="1"/>
            <a:r>
              <a:rPr lang="en-US" altLang="x-none"/>
              <a:t>	Measure: </a:t>
            </a:r>
          </a:p>
          <a:p>
            <a:pPr lvl="1"/>
            <a:r>
              <a:rPr lang="en-US" altLang="x-none"/>
              <a:t>		Mouse current position</a:t>
            </a:r>
          </a:p>
          <a:p>
            <a:pPr lvl="1"/>
            <a:endParaRPr lang="en-US" altLang="x-none"/>
          </a:p>
          <a:p>
            <a:pPr lvl="1"/>
            <a:r>
              <a:rPr lang="en-US" altLang="x-none"/>
              <a:t>The program examines the events in the queue and responds to them (or not).  (The program only responds if it has instructions for handling that particular event).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3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Callback functions</a:t>
            </a:r>
          </a:p>
        </p:txBody>
      </p:sp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631825" y="1973263"/>
            <a:ext cx="82073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The program handles specific events using </a:t>
            </a:r>
            <a:r>
              <a:rPr lang="en-US" altLang="x-none" b="1">
                <a:solidFill>
                  <a:srgbClr val="990000"/>
                </a:solidFill>
              </a:rPr>
              <a:t>callback functions. </a:t>
            </a:r>
            <a:r>
              <a:rPr lang="en-US" altLang="x-none"/>
              <a:t>(Also known as </a:t>
            </a:r>
            <a:r>
              <a:rPr lang="en-US" altLang="x-none" b="1"/>
              <a:t>Event handlers</a:t>
            </a:r>
            <a:r>
              <a:rPr lang="en-US" altLang="x-none"/>
              <a:t>, or </a:t>
            </a:r>
            <a:r>
              <a:rPr lang="en-US" altLang="x-none" b="1"/>
              <a:t>Event Listeners</a:t>
            </a:r>
            <a:r>
              <a:rPr lang="en-US" altLang="x-none"/>
              <a:t>)</a:t>
            </a:r>
            <a:endParaRPr lang="en-US" altLang="x-none" b="1">
              <a:solidFill>
                <a:srgbClr val="990000"/>
              </a:solidFill>
            </a:endParaRP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x-none"/>
              <a:t>Program specifies which function should be called for a given event.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x-none"/>
              <a:t>When a particular event occurs, the specified function is called to handle the event.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US" altLang="x-none"/>
              <a:t>We will create callback functions for menus, mouse clicks,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bldLvl="3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client-server model</a:t>
            </a: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533400" y="1752600"/>
            <a:ext cx="7826375" cy="334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x-none"/>
              <a:t>The workstation is </a:t>
            </a:r>
            <a:r>
              <a:rPr lang="en-US" altLang="x-none" b="1">
                <a:solidFill>
                  <a:srgbClr val="990000"/>
                </a:solidFill>
              </a:rPr>
              <a:t>the server</a:t>
            </a:r>
            <a:r>
              <a:rPr lang="en-US" altLang="x-none"/>
              <a:t>. 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altLang="x-none"/>
              <a:t>It provides input through the keyboard and mouse. </a:t>
            </a:r>
          </a:p>
          <a:p>
            <a:pPr lvl="1">
              <a:lnSpc>
                <a:spcPct val="70000"/>
              </a:lnSpc>
              <a:spcBef>
                <a:spcPct val="50000"/>
              </a:spcBef>
            </a:pPr>
            <a:r>
              <a:rPr lang="en-US" altLang="x-none"/>
              <a:t>It provides output through the monitor (raster display).</a:t>
            </a:r>
          </a:p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x-none"/>
              <a:t>The program is </a:t>
            </a:r>
            <a:r>
              <a:rPr lang="en-US" altLang="x-none" b="1">
                <a:solidFill>
                  <a:srgbClr val="990000"/>
                </a:solidFill>
              </a:rPr>
              <a:t>the client</a:t>
            </a:r>
            <a:r>
              <a:rPr lang="en-US" altLang="x-none"/>
              <a:t>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It requests information from the input devices and sends information to the output devices.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x-none"/>
              <a:t>Our client and server are the same machine, but they could work over a network.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914400" y="5181600"/>
            <a:ext cx="990600" cy="762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ctr"/>
            <a:r>
              <a:rPr lang="en-US" altLang="x-none"/>
              <a:t>CRT</a:t>
            </a: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838200" y="6172200"/>
            <a:ext cx="1676400" cy="533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990600" y="6172200"/>
            <a:ext cx="1425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keyboard</a:t>
            </a: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2971800" y="5562600"/>
            <a:ext cx="1143000" cy="457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2971800" y="55626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server</a:t>
            </a:r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>
            <a:off x="1905000" y="5410200"/>
            <a:ext cx="1066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V="1">
            <a:off x="2514600" y="5867400"/>
            <a:ext cx="45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Rectangle 12"/>
          <p:cNvSpPr>
            <a:spLocks noChangeArrowheads="1"/>
          </p:cNvSpPr>
          <p:nvPr/>
        </p:nvSpPr>
        <p:spPr bwMode="auto">
          <a:xfrm>
            <a:off x="6019800" y="5029200"/>
            <a:ext cx="19812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6248400" y="5105400"/>
            <a:ext cx="15017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x-none"/>
              <a:t>Client program</a:t>
            </a:r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4114800" y="57150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4403725" y="5334000"/>
            <a:ext cx="125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ChangeArrowheads="1"/>
          </p:cNvSpPr>
          <p:nvPr/>
        </p:nvSpPr>
        <p:spPr bwMode="auto">
          <a:xfrm>
            <a:off x="228600" y="1676400"/>
            <a:ext cx="8458200" cy="3505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In the init( ) function: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" y="1905000"/>
            <a:ext cx="9067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   </a:t>
            </a:r>
            <a:r>
              <a:rPr lang="en-US" altLang="x-none" sz="2400"/>
              <a:t> var cBuffer = gl.createBuffer();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gl.bindBuffer( gl.ARRAY_BUFFER, cBuffer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gl.bufferData( gl.ARRAY_BUFFER, flatten(colors),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		gl.STATIC_DRAW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var vColor = gl.getAttribLocation( program, "vColor"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gl.vertexAttribPointer( vColor, 3, gl.FLOAT, false, 0, 0 );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gl.enableVertexAttribArray( vColor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5486400"/>
            <a:ext cx="8229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Note: You still need to have the code for vPosition.  The code for the two buffers is very similar.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Assigning Color in the Shaders 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9600" y="1828800"/>
            <a:ext cx="7620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use the keyword, </a:t>
            </a:r>
            <a:r>
              <a:rPr lang="en-US" altLang="x-none" sz="2400" b="1">
                <a:latin typeface="Times New Roman" charset="0"/>
              </a:rPr>
              <a:t>attribute</a:t>
            </a:r>
            <a:r>
              <a:rPr lang="en-US" altLang="x-none" sz="2400">
                <a:latin typeface="Times New Roman" charset="0"/>
              </a:rPr>
              <a:t>, to indicate variables whose values are input to the vertex shader from the graphics program.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use the keyword, </a:t>
            </a:r>
            <a:r>
              <a:rPr lang="en-US" altLang="x-none" sz="2400" b="1">
                <a:latin typeface="Times New Roman" charset="0"/>
              </a:rPr>
              <a:t>varying</a:t>
            </a:r>
            <a:r>
              <a:rPr lang="en-US" altLang="x-none" sz="2400">
                <a:latin typeface="Times New Roman" charset="0"/>
              </a:rPr>
              <a:t>, to indicate variables that are output from the vertex shader and passed to the fragment shader.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09600" y="-76200"/>
            <a:ext cx="7848600" cy="1143000"/>
          </a:xfrm>
        </p:spPr>
        <p:txBody>
          <a:bodyPr/>
          <a:lstStyle/>
          <a:p>
            <a:r>
              <a:rPr lang="en-US" altLang="x-none" dirty="0"/>
              <a:t>The new </a:t>
            </a:r>
            <a:r>
              <a:rPr lang="en-US" altLang="x-none" dirty="0" err="1"/>
              <a:t>shaders</a:t>
            </a:r>
            <a:endParaRPr lang="en-US" altLang="x-none" dirty="0"/>
          </a:p>
        </p:txBody>
      </p:sp>
      <p:sp>
        <p:nvSpPr>
          <p:cNvPr id="3" name="Rectangle 2"/>
          <p:cNvSpPr/>
          <p:nvPr/>
        </p:nvSpPr>
        <p:spPr>
          <a:xfrm>
            <a:off x="381000" y="1295400"/>
            <a:ext cx="8763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&lt;script id="vertex-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r>
              <a:rPr lang="en-US" sz="2000" dirty="0">
                <a:latin typeface="+mn-lt"/>
                <a:ea typeface="+mn-ea"/>
              </a:rPr>
              <a:t>" type="x-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r>
              <a:rPr lang="en-US" sz="2000" dirty="0">
                <a:latin typeface="+mn-lt"/>
                <a:ea typeface="+mn-ea"/>
              </a:rPr>
              <a:t>/x-vertex"&gt;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attribute vec3 </a:t>
            </a:r>
            <a:r>
              <a:rPr lang="en-US" sz="2000" dirty="0" err="1">
                <a:latin typeface="+mn-lt"/>
                <a:ea typeface="+mn-ea"/>
              </a:rPr>
              <a:t>vPosition</a:t>
            </a:r>
            <a:r>
              <a:rPr lang="en-US" sz="2000" dirty="0">
                <a:latin typeface="+mn-lt"/>
                <a:ea typeface="+mn-ea"/>
              </a:rPr>
              <a:t>;		//passed to vertex 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r>
              <a:rPr lang="en-US" sz="2000" dirty="0">
                <a:latin typeface="+mn-lt"/>
                <a:ea typeface="+mn-ea"/>
              </a:rPr>
              <a:t> 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attribute vec3 </a:t>
            </a:r>
            <a:r>
              <a:rPr lang="en-US" sz="2000" dirty="0" err="1">
                <a:latin typeface="+mn-lt"/>
                <a:ea typeface="+mn-ea"/>
              </a:rPr>
              <a:t>vColor</a:t>
            </a:r>
            <a:r>
              <a:rPr lang="en-US" sz="2000" dirty="0">
                <a:latin typeface="+mn-lt"/>
                <a:ea typeface="+mn-ea"/>
              </a:rPr>
              <a:t>;		//passed to vertex 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endParaRPr lang="en-US" sz="2000" dirty="0">
              <a:latin typeface="+mn-lt"/>
              <a:ea typeface="+mn-ea"/>
            </a:endParaRP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varying vec4 color;		//output to the fragment 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endParaRPr lang="en-US" sz="2000" dirty="0">
              <a:latin typeface="+mn-lt"/>
              <a:ea typeface="+mn-ea"/>
            </a:endParaRP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void main()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{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    </a:t>
            </a:r>
            <a:r>
              <a:rPr lang="en-US" sz="2000" dirty="0" err="1">
                <a:latin typeface="+mn-lt"/>
                <a:ea typeface="+mn-ea"/>
              </a:rPr>
              <a:t>gl_Position</a:t>
            </a:r>
            <a:r>
              <a:rPr lang="en-US" sz="2000" dirty="0">
                <a:latin typeface="+mn-lt"/>
                <a:ea typeface="+mn-ea"/>
              </a:rPr>
              <a:t> = vec4(</a:t>
            </a:r>
            <a:r>
              <a:rPr lang="en-US" sz="2000" dirty="0" err="1">
                <a:latin typeface="+mn-lt"/>
                <a:ea typeface="+mn-ea"/>
              </a:rPr>
              <a:t>vPosition</a:t>
            </a:r>
            <a:r>
              <a:rPr lang="en-US" sz="2000" dirty="0">
                <a:latin typeface="+mn-lt"/>
                <a:ea typeface="+mn-ea"/>
              </a:rPr>
              <a:t>, 1.0);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    color = vec4(</a:t>
            </a:r>
            <a:r>
              <a:rPr lang="en-US" sz="2000" dirty="0" err="1">
                <a:latin typeface="+mn-lt"/>
                <a:ea typeface="+mn-ea"/>
              </a:rPr>
              <a:t>vColor</a:t>
            </a:r>
            <a:r>
              <a:rPr lang="en-US" sz="2000" dirty="0">
                <a:latin typeface="+mn-lt"/>
                <a:ea typeface="+mn-ea"/>
              </a:rPr>
              <a:t>, 1.0);    //output to fragment 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endParaRPr lang="en-US" sz="2000" dirty="0">
              <a:latin typeface="+mn-lt"/>
              <a:ea typeface="+mn-ea"/>
            </a:endParaRP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}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&lt;/script&gt;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303455"/>
            <a:ext cx="8001000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&lt;script id="fragment-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r>
              <a:rPr lang="en-US" sz="2000" dirty="0">
                <a:latin typeface="+mn-lt"/>
                <a:ea typeface="+mn-ea"/>
              </a:rPr>
              <a:t>" type="x-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r>
              <a:rPr lang="en-US" sz="2000" dirty="0">
                <a:latin typeface="+mn-lt"/>
                <a:ea typeface="+mn-ea"/>
              </a:rPr>
              <a:t>/x-fragment"&gt;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precision </a:t>
            </a:r>
            <a:r>
              <a:rPr lang="en-US" sz="2000" dirty="0" err="1">
                <a:latin typeface="+mn-lt"/>
                <a:ea typeface="+mn-ea"/>
              </a:rPr>
              <a:t>mediump</a:t>
            </a:r>
            <a:r>
              <a:rPr lang="en-US" sz="2000" dirty="0">
                <a:latin typeface="+mn-lt"/>
                <a:ea typeface="+mn-ea"/>
              </a:rPr>
              <a:t> float;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varying vec4 color;	//input from vertex </a:t>
            </a:r>
            <a:r>
              <a:rPr lang="en-US" sz="2000" dirty="0" err="1">
                <a:latin typeface="+mn-lt"/>
                <a:ea typeface="+mn-ea"/>
              </a:rPr>
              <a:t>shader</a:t>
            </a:r>
            <a:endParaRPr lang="en-US" sz="2000" dirty="0">
              <a:latin typeface="+mn-lt"/>
              <a:ea typeface="+mn-ea"/>
            </a:endParaRP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void main()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{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    </a:t>
            </a:r>
            <a:r>
              <a:rPr lang="en-US" sz="2000" dirty="0" err="1">
                <a:latin typeface="+mn-lt"/>
                <a:ea typeface="+mn-ea"/>
              </a:rPr>
              <a:t>gl_FragColor</a:t>
            </a:r>
            <a:r>
              <a:rPr lang="en-US" sz="2000" dirty="0">
                <a:latin typeface="+mn-lt"/>
                <a:ea typeface="+mn-ea"/>
              </a:rPr>
              <a:t> = color;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}</a:t>
            </a:r>
          </a:p>
          <a:p>
            <a:pPr>
              <a:defRPr/>
            </a:pPr>
            <a:r>
              <a:rPr lang="en-US" sz="2000" dirty="0">
                <a:latin typeface="+mn-lt"/>
                <a:ea typeface="+mn-ea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Clipping Volume</a:t>
            </a:r>
          </a:p>
        </p:txBody>
      </p:sp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746125" y="1717675"/>
            <a:ext cx="80168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The region of the scene that's imaged is the </a:t>
            </a:r>
            <a:r>
              <a:rPr lang="en-US" altLang="x-none" b="1">
                <a:solidFill>
                  <a:srgbClr val="990000"/>
                </a:solidFill>
              </a:rPr>
              <a:t>clipping volume</a:t>
            </a:r>
            <a:r>
              <a:rPr lang="en-US" altLang="x-none"/>
              <a:t>. (Or the </a:t>
            </a:r>
            <a:r>
              <a:rPr lang="en-US" altLang="x-none" b="1">
                <a:solidFill>
                  <a:srgbClr val="990000"/>
                </a:solidFill>
              </a:rPr>
              <a:t>clipping rectangle</a:t>
            </a:r>
            <a:r>
              <a:rPr lang="en-US" altLang="x-none"/>
              <a:t> for 2D images).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438400" y="4038600"/>
            <a:ext cx="1066800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3352800" y="2971800"/>
            <a:ext cx="1066800" cy="8382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 flipV="1">
            <a:off x="2438400" y="2971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 flipV="1">
            <a:off x="3505200" y="29718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 flipV="1">
            <a:off x="3505200" y="38100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 flipV="1">
            <a:off x="2438400" y="3810000"/>
            <a:ext cx="914400" cy="106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Line 10"/>
          <p:cNvSpPr>
            <a:spLocks noChangeShapeType="1"/>
          </p:cNvSpPr>
          <p:nvPr/>
        </p:nvSpPr>
        <p:spPr bwMode="auto">
          <a:xfrm>
            <a:off x="3352800" y="2971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Line 11"/>
          <p:cNvSpPr>
            <a:spLocks noChangeShapeType="1"/>
          </p:cNvSpPr>
          <p:nvPr/>
        </p:nvSpPr>
        <p:spPr bwMode="auto">
          <a:xfrm>
            <a:off x="4419600" y="2971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676400" y="4724400"/>
            <a:ext cx="620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near</a:t>
            </a: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3733800" y="2590800"/>
            <a:ext cx="4651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far</a:t>
            </a: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1905000" y="4038600"/>
            <a:ext cx="520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left</a:t>
            </a: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auto">
          <a:xfrm>
            <a:off x="3505200" y="3962400"/>
            <a:ext cx="661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right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auto">
          <a:xfrm>
            <a:off x="2819400" y="3657600"/>
            <a:ext cx="50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top</a:t>
            </a: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auto">
          <a:xfrm>
            <a:off x="2449513" y="4800600"/>
            <a:ext cx="901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bottom</a:t>
            </a:r>
          </a:p>
        </p:txBody>
      </p:sp>
      <p:sp>
        <p:nvSpPr>
          <p:cNvPr id="6161" name="Text Box 24"/>
          <p:cNvSpPr txBox="1">
            <a:spLocks noChangeArrowheads="1"/>
          </p:cNvSpPr>
          <p:nvPr/>
        </p:nvSpPr>
        <p:spPr bwMode="auto">
          <a:xfrm>
            <a:off x="1066800" y="5486400"/>
            <a:ext cx="6778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Regions outside the clipping volume are not rendered.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WebGL default</a:t>
            </a:r>
          </a:p>
        </p:txBody>
      </p:sp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46125" y="1717675"/>
            <a:ext cx="8016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The default clipping volume for WebGL is a 2-unit cube.  Each dimension (x, y and z) ranges from -1 to 1.</a:t>
            </a:r>
          </a:p>
        </p:txBody>
      </p:sp>
      <p:grpSp>
        <p:nvGrpSpPr>
          <p:cNvPr id="7171" name="Group 18"/>
          <p:cNvGrpSpPr>
            <a:grpSpLocks/>
          </p:cNvGrpSpPr>
          <p:nvPr/>
        </p:nvGrpSpPr>
        <p:grpSpPr bwMode="auto">
          <a:xfrm>
            <a:off x="2971800" y="2971800"/>
            <a:ext cx="1447800" cy="1295400"/>
            <a:chOff x="2971800" y="2971800"/>
            <a:chExt cx="1447800" cy="1295400"/>
          </a:xfrm>
        </p:grpSpPr>
        <p:sp>
          <p:nvSpPr>
            <p:cNvPr id="7179" name="Rectangle 4"/>
            <p:cNvSpPr>
              <a:spLocks noChangeArrowheads="1"/>
            </p:cNvSpPr>
            <p:nvPr/>
          </p:nvSpPr>
          <p:spPr bwMode="auto">
            <a:xfrm>
              <a:off x="2971800" y="3429000"/>
              <a:ext cx="10668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7180" name="Rectangle 5"/>
            <p:cNvSpPr>
              <a:spLocks noChangeArrowheads="1"/>
            </p:cNvSpPr>
            <p:nvPr/>
          </p:nvSpPr>
          <p:spPr bwMode="auto">
            <a:xfrm>
              <a:off x="3352800" y="2971800"/>
              <a:ext cx="1066800" cy="838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endParaRPr lang="x-none" altLang="x-none"/>
            </a:p>
          </p:txBody>
        </p:sp>
        <p:sp>
          <p:nvSpPr>
            <p:cNvPr id="7181" name="Line 6"/>
            <p:cNvSpPr>
              <a:spLocks noChangeShapeType="1"/>
            </p:cNvSpPr>
            <p:nvPr/>
          </p:nvSpPr>
          <p:spPr bwMode="auto">
            <a:xfrm flipV="1">
              <a:off x="2971800" y="2971800"/>
              <a:ext cx="381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2" name="Line 7"/>
            <p:cNvSpPr>
              <a:spLocks noChangeShapeType="1"/>
            </p:cNvSpPr>
            <p:nvPr/>
          </p:nvSpPr>
          <p:spPr bwMode="auto">
            <a:xfrm flipV="1">
              <a:off x="4038600" y="2971800"/>
              <a:ext cx="381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3" name="Line 8"/>
            <p:cNvSpPr>
              <a:spLocks noChangeShapeType="1"/>
            </p:cNvSpPr>
            <p:nvPr/>
          </p:nvSpPr>
          <p:spPr bwMode="auto">
            <a:xfrm flipV="1">
              <a:off x="4038600" y="3810000"/>
              <a:ext cx="381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4" name="Line 9"/>
            <p:cNvSpPr>
              <a:spLocks noChangeShapeType="1"/>
            </p:cNvSpPr>
            <p:nvPr/>
          </p:nvSpPr>
          <p:spPr bwMode="auto">
            <a:xfrm flipV="1">
              <a:off x="2971800" y="3810000"/>
              <a:ext cx="3810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Line 10"/>
            <p:cNvSpPr>
              <a:spLocks noChangeShapeType="1"/>
            </p:cNvSpPr>
            <p:nvPr/>
          </p:nvSpPr>
          <p:spPr bwMode="auto">
            <a:xfrm>
              <a:off x="3352800" y="2971800"/>
              <a:ext cx="1066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6" name="Line 11"/>
            <p:cNvSpPr>
              <a:spLocks noChangeShapeType="1"/>
            </p:cNvSpPr>
            <p:nvPr/>
          </p:nvSpPr>
          <p:spPr bwMode="auto">
            <a:xfrm>
              <a:off x="4419600" y="2971800"/>
              <a:ext cx="0" cy="838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5465763" y="2590800"/>
            <a:ext cx="2001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far plane at z = -1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4032250" y="3276600"/>
            <a:ext cx="99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(1, 1, 1)</a:t>
            </a:r>
          </a:p>
        </p:txBody>
      </p:sp>
      <p:sp>
        <p:nvSpPr>
          <p:cNvPr id="7174" name="Text Box 14"/>
          <p:cNvSpPr txBox="1">
            <a:spLocks noChangeArrowheads="1"/>
          </p:cNvSpPr>
          <p:nvPr/>
        </p:nvSpPr>
        <p:spPr bwMode="auto">
          <a:xfrm>
            <a:off x="1905000" y="3276600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(-1, 1, 1)</a:t>
            </a:r>
          </a:p>
        </p:txBody>
      </p:sp>
      <p:sp>
        <p:nvSpPr>
          <p:cNvPr id="7175" name="Text Box 15"/>
          <p:cNvSpPr txBox="1">
            <a:spLocks noChangeArrowheads="1"/>
          </p:cNvSpPr>
          <p:nvPr/>
        </p:nvSpPr>
        <p:spPr bwMode="auto">
          <a:xfrm>
            <a:off x="3886200" y="4267200"/>
            <a:ext cx="1082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(1, -1, 1)</a:t>
            </a:r>
          </a:p>
        </p:txBody>
      </p:sp>
      <p:sp>
        <p:nvSpPr>
          <p:cNvPr id="7176" name="Text Box 16"/>
          <p:cNvSpPr txBox="1">
            <a:spLocks noChangeArrowheads="1"/>
          </p:cNvSpPr>
          <p:nvPr/>
        </p:nvSpPr>
        <p:spPr bwMode="auto">
          <a:xfrm>
            <a:off x="1881188" y="4248150"/>
            <a:ext cx="1166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(-1, -1, 1)</a:t>
            </a:r>
          </a:p>
        </p:txBody>
      </p:sp>
      <p:sp>
        <p:nvSpPr>
          <p:cNvPr id="17426" name="Text Box 24"/>
          <p:cNvSpPr txBox="1">
            <a:spLocks noChangeArrowheads="1"/>
          </p:cNvSpPr>
          <p:nvPr/>
        </p:nvSpPr>
        <p:spPr bwMode="auto">
          <a:xfrm>
            <a:off x="152400" y="4953000"/>
            <a:ext cx="8991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Arial" charset="0"/>
              <a:buChar char="•"/>
            </a:pPr>
            <a:r>
              <a:rPr lang="en-US" altLang="x-none"/>
              <a:t>The camera image plane is located at z = 0.</a:t>
            </a:r>
          </a:p>
          <a:p>
            <a:pPr>
              <a:buFont typeface="Arial" charset="0"/>
              <a:buChar char="•"/>
            </a:pPr>
            <a:r>
              <a:rPr lang="en-US" altLang="x-none"/>
              <a:t>The camera points along the negative z axis.</a:t>
            </a:r>
          </a:p>
          <a:p>
            <a:pPr>
              <a:buFont typeface="Arial" charset="0"/>
              <a:buChar char="•"/>
            </a:pPr>
            <a:r>
              <a:rPr lang="en-US" altLang="x-none"/>
              <a:t>For orthographic projection, items behind the camera are also imaged.</a:t>
            </a:r>
          </a:p>
          <a:p>
            <a:pPr>
              <a:buFont typeface="Arial" charset="0"/>
              <a:buChar char="•"/>
            </a:pPr>
            <a:r>
              <a:rPr lang="en-US" altLang="x-none"/>
              <a:t>WebGL uses orthographic projection as the default.</a:t>
            </a:r>
          </a:p>
        </p:txBody>
      </p:sp>
      <p:cxnSp>
        <p:nvCxnSpPr>
          <p:cNvPr id="7178" name="Shape 20"/>
          <p:cNvCxnSpPr>
            <a:cxnSpLocks noChangeShapeType="1"/>
          </p:cNvCxnSpPr>
          <p:nvPr/>
        </p:nvCxnSpPr>
        <p:spPr bwMode="auto">
          <a:xfrm rot="10800000" flipV="1">
            <a:off x="4530725" y="2971800"/>
            <a:ext cx="1336675" cy="152400"/>
          </a:xfrm>
          <a:prstGeom prst="curvedConnector2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Orthographic projection</a:t>
            </a:r>
          </a:p>
        </p:txBody>
      </p:sp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69925" y="1793875"/>
            <a:ext cx="76358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Orthographic projection sets all Z values to zero.</a:t>
            </a:r>
          </a:p>
          <a:p>
            <a:endParaRPr lang="en-US" altLang="x-none"/>
          </a:p>
          <a:p>
            <a:r>
              <a:rPr lang="en-US" altLang="x-none"/>
              <a:t>Point P = (X, Y, Z), will project to image point p = (x, y) where x = X and y = Y</a:t>
            </a:r>
          </a:p>
        </p:txBody>
      </p:sp>
      <p:sp>
        <p:nvSpPr>
          <p:cNvPr id="8195" name="Line 4"/>
          <p:cNvSpPr>
            <a:spLocks noChangeShapeType="1"/>
          </p:cNvSpPr>
          <p:nvPr/>
        </p:nvSpPr>
        <p:spPr bwMode="auto">
          <a:xfrm flipV="1">
            <a:off x="1981200" y="3886200"/>
            <a:ext cx="0" cy="152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Line 5"/>
          <p:cNvSpPr>
            <a:spLocks noChangeShapeType="1"/>
          </p:cNvSpPr>
          <p:nvPr/>
        </p:nvSpPr>
        <p:spPr bwMode="auto">
          <a:xfrm>
            <a:off x="1066800" y="4572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1981200" y="4114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Line 7"/>
          <p:cNvSpPr>
            <a:spLocks noChangeShapeType="1"/>
          </p:cNvSpPr>
          <p:nvPr/>
        </p:nvSpPr>
        <p:spPr bwMode="auto">
          <a:xfrm>
            <a:off x="2438400" y="4114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1752600" y="34290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Y</a:t>
            </a:r>
            <a:endParaRPr lang="en-US" altLang="x-none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2971800" y="4419600"/>
            <a:ext cx="3397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Z</a:t>
            </a:r>
            <a:endParaRPr lang="en-US" altLang="x-none"/>
          </a:p>
        </p:txBody>
      </p:sp>
      <p:sp>
        <p:nvSpPr>
          <p:cNvPr id="8201" name="Text Box 10"/>
          <p:cNvSpPr txBox="1">
            <a:spLocks noChangeArrowheads="1"/>
          </p:cNvSpPr>
          <p:nvPr/>
        </p:nvSpPr>
        <p:spPr bwMode="auto">
          <a:xfrm>
            <a:off x="2438400" y="3733800"/>
            <a:ext cx="19224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P = (Xp, Yp, Zp)</a:t>
            </a:r>
            <a:endParaRPr lang="en-US" altLang="x-none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1524000" y="3962400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 sz="2000"/>
              <a:t>Yp</a:t>
            </a:r>
            <a:endParaRPr lang="en-US" altLang="x-none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2362200" y="4114800"/>
            <a:ext cx="76200" cy="76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View Ports</a:t>
            </a:r>
          </a:p>
        </p:txBody>
      </p:sp>
      <p:sp>
        <p:nvSpPr>
          <p:cNvPr id="135171" name="Text Box 3"/>
          <p:cNvSpPr txBox="1">
            <a:spLocks noChangeArrowheads="1"/>
          </p:cNvSpPr>
          <p:nvPr/>
        </p:nvSpPr>
        <p:spPr bwMode="auto">
          <a:xfrm>
            <a:off x="381000" y="2049463"/>
            <a:ext cx="82835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Font typeface="Wingdings" charset="2"/>
              <a:buChar char="v"/>
            </a:pPr>
            <a:r>
              <a:rPr lang="en-US" altLang="x-none" sz="2800"/>
              <a:t>Clipping window is defined in </a:t>
            </a:r>
            <a:r>
              <a:rPr lang="en-US" altLang="x-none" sz="2800" b="1">
                <a:solidFill>
                  <a:srgbClr val="990000"/>
                </a:solidFill>
              </a:rPr>
              <a:t>world coordinates</a:t>
            </a:r>
            <a:r>
              <a:rPr lang="en-US" altLang="x-none" sz="2800"/>
              <a:t>.</a:t>
            </a:r>
          </a:p>
          <a:p>
            <a:pPr>
              <a:spcBef>
                <a:spcPct val="50000"/>
              </a:spcBef>
              <a:buFont typeface="Wingdings" charset="2"/>
              <a:buChar char="v"/>
            </a:pPr>
            <a:r>
              <a:rPr lang="en-US" altLang="x-none" sz="2800"/>
              <a:t>WebGL renders the image in </a:t>
            </a:r>
            <a:r>
              <a:rPr lang="en-US" altLang="x-none" sz="2800" b="1">
                <a:solidFill>
                  <a:srgbClr val="990000"/>
                </a:solidFill>
              </a:rPr>
              <a:t>screen coordinates</a:t>
            </a:r>
            <a:r>
              <a:rPr lang="en-US" altLang="x-none" sz="2800"/>
              <a:t>.</a:t>
            </a:r>
          </a:p>
          <a:p>
            <a:pPr>
              <a:spcBef>
                <a:spcPct val="50000"/>
              </a:spcBef>
              <a:buFont typeface="Wingdings" charset="2"/>
              <a:buChar char="v"/>
            </a:pPr>
            <a:r>
              <a:rPr lang="en-US" altLang="x-none" sz="2800"/>
              <a:t>WebGL must translate the image from world coordinates to the screen pixel coordinates.</a:t>
            </a:r>
          </a:p>
          <a:p>
            <a:pPr>
              <a:spcBef>
                <a:spcPct val="50000"/>
              </a:spcBef>
              <a:buFont typeface="Wingdings" charset="2"/>
              <a:buChar char="v"/>
            </a:pPr>
            <a:r>
              <a:rPr lang="en-US" altLang="x-none" sz="2800"/>
              <a:t>The drawing region on the screen is called the </a:t>
            </a:r>
            <a:r>
              <a:rPr lang="en-US" altLang="x-none" sz="2800" b="1">
                <a:solidFill>
                  <a:srgbClr val="990000"/>
                </a:solidFill>
              </a:rPr>
              <a:t>viewport.</a:t>
            </a:r>
            <a:endParaRPr lang="en-US" altLang="x-none" b="1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</TotalTime>
  <Pages>35</Pages>
  <Words>2023</Words>
  <Application>Microsoft Macintosh PowerPoint</Application>
  <PresentationFormat>On-screen Show (4:3)</PresentationFormat>
  <Paragraphs>237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Symbol</vt:lpstr>
      <vt:lpstr>Times</vt:lpstr>
      <vt:lpstr>Times New Roman</vt:lpstr>
      <vt:lpstr>Wingdings</vt:lpstr>
      <vt:lpstr>Microsoft Office 98</vt:lpstr>
      <vt:lpstr> Graphics CSCI 343 Lecture 4: Color, Viewing</vt:lpstr>
      <vt:lpstr>Example: the color_square( ) function</vt:lpstr>
      <vt:lpstr>In the init( ) function:</vt:lpstr>
      <vt:lpstr>Assigning Color in the Shaders </vt:lpstr>
      <vt:lpstr>The new shaders</vt:lpstr>
      <vt:lpstr>The Clipping Volume</vt:lpstr>
      <vt:lpstr>WebGL default</vt:lpstr>
      <vt:lpstr>Orthographic projection</vt:lpstr>
      <vt:lpstr>View Ports</vt:lpstr>
      <vt:lpstr>Defining a viewport</vt:lpstr>
      <vt:lpstr>Mapping from world to screen</vt:lpstr>
      <vt:lpstr>Calculating the mapping</vt:lpstr>
      <vt:lpstr>Animation</vt:lpstr>
      <vt:lpstr>Example: Rotating Square</vt:lpstr>
      <vt:lpstr>Drawing the initial square</vt:lpstr>
      <vt:lpstr>Calculate the vertex positions in the vertex shader</vt:lpstr>
      <vt:lpstr>Double Buffering</vt:lpstr>
      <vt:lpstr>Double Buffering</vt:lpstr>
      <vt:lpstr>A new render function</vt:lpstr>
      <vt:lpstr>Input and output devices</vt:lpstr>
      <vt:lpstr>Program requests for input</vt:lpstr>
      <vt:lpstr>Event driven programming</vt:lpstr>
      <vt:lpstr>Callback functions</vt:lpstr>
      <vt:lpstr>The client-server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158</cp:revision>
  <cp:lastPrinted>2021-09-10T01:40:29Z</cp:lastPrinted>
  <dcterms:created xsi:type="dcterms:W3CDTF">2015-09-10T13:05:34Z</dcterms:created>
  <dcterms:modified xsi:type="dcterms:W3CDTF">2023-09-07T00:49:10Z</dcterms:modified>
</cp:coreProperties>
</file>