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304" r:id="rId3"/>
    <p:sldId id="305" r:id="rId4"/>
    <p:sldId id="306" r:id="rId5"/>
    <p:sldId id="308" r:id="rId6"/>
    <p:sldId id="309" r:id="rId7"/>
    <p:sldId id="310" r:id="rId8"/>
    <p:sldId id="311" r:id="rId9"/>
    <p:sldId id="313" r:id="rId10"/>
    <p:sldId id="312" r:id="rId11"/>
    <p:sldId id="314" r:id="rId12"/>
    <p:sldId id="315" r:id="rId13"/>
    <p:sldId id="316" r:id="rId14"/>
    <p:sldId id="317" r:id="rId15"/>
    <p:sldId id="318" r:id="rId16"/>
    <p:sldId id="319" r:id="rId17"/>
    <p:sldId id="320" r:id="rId18"/>
    <p:sldId id="321" r:id="rId19"/>
    <p:sldId id="257" r:id="rId20"/>
    <p:sldId id="258" r:id="rId21"/>
    <p:sldId id="259" r:id="rId22"/>
    <p:sldId id="260" r:id="rId23"/>
    <p:sldId id="261" r:id="rId24"/>
    <p:sldId id="263" r:id="rId25"/>
  </p:sldIdLst>
  <p:sldSz cx="9144000" cy="6858000" type="screen4x3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bw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66"/>
    <a:srgbClr val="CC00CC"/>
    <a:srgbClr val="990099"/>
    <a:srgbClr val="990066"/>
    <a:srgbClr val="006666"/>
    <a:srgbClr val="990000"/>
    <a:srgbClr val="1F0000"/>
    <a:srgbClr val="2403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3627"/>
  </p:normalViewPr>
  <p:slideViewPr>
    <p:cSldViewPr>
      <p:cViewPr varScale="1">
        <p:scale>
          <a:sx n="98" d="100"/>
          <a:sy n="98" d="100"/>
        </p:scale>
        <p:origin x="1504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endParaRPr lang="x-none" altLang="x-none"/>
          </a:p>
        </p:txBody>
      </p:sp>
      <p:sp>
        <p:nvSpPr>
          <p:cNvPr id="5122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r"/>
            <a:r>
              <a:rPr lang="en-US" altLang="x-none" sz="1000" i="1">
                <a:latin typeface="Arial" charset="0"/>
              </a:rPr>
              <a:t>1</a:t>
            </a:r>
          </a:p>
        </p:txBody>
      </p:sp>
      <p:sp>
        <p:nvSpPr>
          <p:cNvPr id="5123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endParaRPr lang="x-none" altLang="x-none"/>
          </a:p>
        </p:txBody>
      </p:sp>
      <p:sp>
        <p:nvSpPr>
          <p:cNvPr id="5124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endParaRPr lang="x-none" altLang="x-none"/>
          </a:p>
        </p:txBody>
      </p:sp>
      <p:sp>
        <p:nvSpPr>
          <p:cNvPr id="5125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5126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x-none" altLang="x-non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endParaRPr lang="x-none" altLang="x-none"/>
          </a:p>
        </p:txBody>
      </p:sp>
      <p:sp>
        <p:nvSpPr>
          <p:cNvPr id="18434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r"/>
            <a:r>
              <a:rPr lang="en-US" altLang="x-none" sz="1000" i="1">
                <a:latin typeface="Arial" charset="0"/>
              </a:rPr>
              <a:t>6</a:t>
            </a:r>
          </a:p>
        </p:txBody>
      </p:sp>
      <p:sp>
        <p:nvSpPr>
          <p:cNvPr id="18435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endParaRPr lang="x-none" altLang="x-none"/>
          </a:p>
        </p:txBody>
      </p:sp>
      <p:sp>
        <p:nvSpPr>
          <p:cNvPr id="18436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endParaRPr lang="x-none" altLang="x-none"/>
          </a:p>
        </p:txBody>
      </p:sp>
      <p:sp>
        <p:nvSpPr>
          <p:cNvPr id="18437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8438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x-none" altLang="x-non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575449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43885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96050" y="228600"/>
            <a:ext cx="196215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28600"/>
            <a:ext cx="573405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10672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66094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341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81200"/>
            <a:ext cx="38481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8481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7827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837372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66207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5618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92457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24943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4"/>
          <p:cNvGrpSpPr>
            <a:grpSpLocks/>
          </p:cNvGrpSpPr>
          <p:nvPr/>
        </p:nvGrpSpPr>
        <p:grpSpPr bwMode="auto">
          <a:xfrm>
            <a:off x="0" y="1428750"/>
            <a:ext cx="9142413" cy="152400"/>
            <a:chOff x="0" y="900"/>
            <a:chExt cx="5759" cy="96"/>
          </a:xfrm>
        </p:grpSpPr>
        <p:sp>
          <p:nvSpPr>
            <p:cNvPr id="1030" name="Rectangle 2"/>
            <p:cNvSpPr>
              <a:spLocks noChangeArrowheads="1"/>
            </p:cNvSpPr>
            <p:nvPr/>
          </p:nvSpPr>
          <p:spPr bwMode="auto">
            <a:xfrm>
              <a:off x="0" y="900"/>
              <a:ext cx="5759" cy="47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50000">
                  <a:srgbClr val="006666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endParaRPr lang="x-none" altLang="x-none"/>
            </a:p>
          </p:txBody>
        </p:sp>
        <p:sp>
          <p:nvSpPr>
            <p:cNvPr id="2" name="Rectangle 3"/>
            <p:cNvSpPr>
              <a:spLocks noChangeArrowheads="1"/>
            </p:cNvSpPr>
            <p:nvPr/>
          </p:nvSpPr>
          <p:spPr bwMode="auto">
            <a:xfrm>
              <a:off x="0" y="972"/>
              <a:ext cx="5759" cy="24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50000">
                  <a:srgbClr val="006699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endParaRPr lang="x-none" altLang="x-none"/>
            </a:p>
          </p:txBody>
        </p:sp>
      </p:grpSp>
      <p:sp>
        <p:nvSpPr>
          <p:cNvPr id="102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28600"/>
            <a:ext cx="7848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0487" tIns="44450" rIns="90487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x-none"/>
              <a:t>Click to edit Master title style</a:t>
            </a:r>
          </a:p>
        </p:txBody>
      </p:sp>
      <p:sp>
        <p:nvSpPr>
          <p:cNvPr id="1028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981200"/>
            <a:ext cx="78486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x-none"/>
              <a:t>Click to edit Master text styles</a:t>
            </a:r>
          </a:p>
          <a:p>
            <a:pPr lvl="1"/>
            <a:r>
              <a:rPr lang="en-US" altLang="x-none"/>
              <a:t>Second level</a:t>
            </a:r>
          </a:p>
          <a:p>
            <a:pPr lvl="2"/>
            <a:r>
              <a:rPr lang="en-US" altLang="x-none"/>
              <a:t>Third level</a:t>
            </a:r>
          </a:p>
          <a:p>
            <a:pPr lvl="3"/>
            <a:r>
              <a:rPr lang="en-US" altLang="x-none"/>
              <a:t>Fourth level</a:t>
            </a:r>
          </a:p>
          <a:p>
            <a:pPr lvl="4"/>
            <a:r>
              <a:rPr lang="en-US" altLang="x-none"/>
              <a:t>Fifth level</a:t>
            </a: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8382000" y="6248400"/>
            <a:ext cx="396875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r">
              <a:defRPr/>
            </a:pPr>
            <a:fld id="{EEDB9D3E-81A0-BA44-B903-440CAE78ED5D}" type="slidenum">
              <a:rPr lang="en-US" altLang="x-none" sz="1400" smtClean="0">
                <a:latin typeface="Arial" charset="0"/>
              </a:rPr>
              <a:pPr algn="r">
                <a:defRPr/>
              </a:pPr>
              <a:t>‹#›</a:t>
            </a:fld>
            <a:endParaRPr lang="en-US" altLang="x-none" sz="1400"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Char char="_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9000"/>
        <a:buChar char="_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4000"/>
        <a:buChar char="_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9000"/>
        <a:buChar char="_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9000"/>
        <a:buChar char="_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9000"/>
        <a:buChar char="_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9000"/>
        <a:buChar char="_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9000"/>
        <a:buChar char="_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3"/>
          <p:cNvSpPr>
            <a:spLocks noChangeArrowheads="1"/>
          </p:cNvSpPr>
          <p:nvPr/>
        </p:nvSpPr>
        <p:spPr bwMode="auto">
          <a:xfrm>
            <a:off x="6019800" y="62484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endParaRPr lang="x-none" altLang="x-none"/>
          </a:p>
        </p:txBody>
      </p:sp>
      <p:sp>
        <p:nvSpPr>
          <p:cNvPr id="4098" name="Rectangle 6"/>
          <p:cNvSpPr>
            <a:spLocks noGrp="1" noChangeArrowheads="1"/>
          </p:cNvSpPr>
          <p:nvPr>
            <p:ph type="title"/>
          </p:nvPr>
        </p:nvSpPr>
        <p:spPr>
          <a:xfrm>
            <a:off x="533400" y="1981200"/>
            <a:ext cx="7848600" cy="3429000"/>
          </a:xfrm>
          <a:noFill/>
        </p:spPr>
        <p:txBody>
          <a:bodyPr/>
          <a:lstStyle/>
          <a:p>
            <a:r>
              <a:rPr lang="en-US" altLang="x-none" b="0" dirty="0">
                <a:latin typeface="Palatino" charset="0"/>
              </a:rPr>
              <a:t>Graphics</a:t>
            </a:r>
            <a:br>
              <a:rPr lang="en-US" altLang="x-none" b="0" dirty="0">
                <a:latin typeface="Palatino" charset="0"/>
              </a:rPr>
            </a:br>
            <a:br>
              <a:rPr lang="en-US" altLang="x-none" b="0" dirty="0">
                <a:latin typeface="Palatino" charset="0"/>
              </a:rPr>
            </a:br>
            <a:r>
              <a:rPr lang="en-US" altLang="x-none" b="0" dirty="0">
                <a:latin typeface="Palatino" charset="0"/>
              </a:rPr>
              <a:t> </a:t>
            </a:r>
            <a:r>
              <a:rPr lang="en-US" altLang="x-none" sz="3200" b="0" dirty="0">
                <a:solidFill>
                  <a:srgbClr val="CC0000"/>
                </a:solidFill>
                <a:latin typeface="Arial" charset="0"/>
              </a:rPr>
              <a:t>CSCI 343, Fall 2023</a:t>
            </a:r>
            <a:br>
              <a:rPr lang="en-US" altLang="x-none" sz="3200" b="0" dirty="0">
                <a:solidFill>
                  <a:srgbClr val="CC0000"/>
                </a:solidFill>
                <a:latin typeface="Arial" charset="0"/>
              </a:rPr>
            </a:br>
            <a:r>
              <a:rPr lang="en-US" altLang="x-none" sz="3200" b="0" dirty="0">
                <a:solidFill>
                  <a:srgbClr val="CC0000"/>
                </a:solidFill>
                <a:latin typeface="Arial" charset="0"/>
              </a:rPr>
              <a:t>Lecture 3</a:t>
            </a:r>
            <a:br>
              <a:rPr lang="en-US" altLang="x-none" sz="3200" dirty="0">
                <a:solidFill>
                  <a:srgbClr val="CC0000"/>
                </a:solidFill>
                <a:latin typeface="Arial" charset="0"/>
              </a:rPr>
            </a:br>
            <a:r>
              <a:rPr lang="en-US" altLang="x-none" sz="2400" i="1" dirty="0">
                <a:solidFill>
                  <a:schemeClr val="tx1"/>
                </a:solidFill>
                <a:latin typeface="Arial" charset="0"/>
              </a:rPr>
              <a:t>More on WebGL</a:t>
            </a:r>
            <a:br>
              <a:rPr lang="en-US" altLang="x-none" sz="2400" i="1" dirty="0">
                <a:solidFill>
                  <a:schemeClr val="tx1"/>
                </a:solidFill>
                <a:latin typeface="Arial" charset="0"/>
              </a:rPr>
            </a:br>
            <a:r>
              <a:rPr lang="en-US" altLang="x-none" sz="2400" i="1" dirty="0">
                <a:solidFill>
                  <a:schemeClr val="tx1"/>
                </a:solidFill>
                <a:latin typeface="Arial" charset="0"/>
              </a:rPr>
              <a:t>Color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3"/>
          <p:cNvSpPr>
            <a:spLocks noChangeArrowheads="1"/>
          </p:cNvSpPr>
          <p:nvPr/>
        </p:nvSpPr>
        <p:spPr bwMode="auto">
          <a:xfrm>
            <a:off x="381000" y="1752600"/>
            <a:ext cx="7848600" cy="2895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endParaRPr lang="x-none" altLang="x-none"/>
          </a:p>
        </p:txBody>
      </p:sp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Vertex Shader Example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85800" y="1905000"/>
            <a:ext cx="8077200" cy="2678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>
                <a:latin typeface="+mn-lt"/>
                <a:ea typeface="+mn-ea"/>
              </a:rPr>
              <a:t>&lt;script id="vertex-shader" type="x-shader/x-vertex"&gt;</a:t>
            </a:r>
          </a:p>
          <a:p>
            <a:pPr>
              <a:defRPr/>
            </a:pPr>
            <a:r>
              <a:rPr lang="en-US">
                <a:latin typeface="+mn-lt"/>
                <a:ea typeface="+mn-ea"/>
              </a:rPr>
              <a:t>attribute vec4 vPosition;</a:t>
            </a:r>
          </a:p>
          <a:p>
            <a:pPr>
              <a:defRPr/>
            </a:pPr>
            <a:r>
              <a:rPr lang="en-US">
                <a:latin typeface="+mn-lt"/>
                <a:ea typeface="+mn-ea"/>
              </a:rPr>
              <a:t>void main()</a:t>
            </a:r>
          </a:p>
          <a:p>
            <a:pPr>
              <a:defRPr/>
            </a:pPr>
            <a:r>
              <a:rPr lang="en-US">
                <a:latin typeface="+mn-lt"/>
                <a:ea typeface="+mn-ea"/>
              </a:rPr>
              <a:t>{</a:t>
            </a:r>
          </a:p>
          <a:p>
            <a:pPr>
              <a:defRPr/>
            </a:pPr>
            <a:r>
              <a:rPr lang="en-US">
                <a:latin typeface="+mn-lt"/>
                <a:ea typeface="+mn-ea"/>
              </a:rPr>
              <a:t>    gl_Position = vPosition;</a:t>
            </a:r>
          </a:p>
          <a:p>
            <a:pPr>
              <a:defRPr/>
            </a:pPr>
            <a:r>
              <a:rPr lang="en-US">
                <a:latin typeface="+mn-lt"/>
                <a:ea typeface="+mn-ea"/>
              </a:rPr>
              <a:t>}</a:t>
            </a:r>
          </a:p>
          <a:p>
            <a:pPr>
              <a:defRPr/>
            </a:pPr>
            <a:r>
              <a:rPr lang="en-US">
                <a:latin typeface="+mn-lt"/>
                <a:ea typeface="+mn-ea"/>
              </a:rPr>
              <a:t>&lt;/script&gt;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33400" y="5181600"/>
            <a:ext cx="78486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altLang="x-none"/>
              <a:t>This shader does nothing but pass the vertex position through to the rasterizer.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 The Fragment Shader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228600" y="1658938"/>
            <a:ext cx="8610600" cy="3786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altLang="x-none" b="1"/>
              <a:t>Fragment Shaders</a:t>
            </a:r>
            <a:r>
              <a:rPr lang="en-US" altLang="x-none"/>
              <a:t> define how the GPU should handle vertices and regions between vertices, e.g. lines between points or the inside of a polygon.</a:t>
            </a:r>
          </a:p>
          <a:p>
            <a:endParaRPr lang="en-US" altLang="x-none"/>
          </a:p>
          <a:p>
            <a:r>
              <a:rPr lang="en-US" altLang="x-none"/>
              <a:t>The vertex shader sends information to the rasterizer, which outputs fragments (information about each potential pixel).</a:t>
            </a:r>
          </a:p>
          <a:p>
            <a:endParaRPr lang="en-US" altLang="x-none"/>
          </a:p>
          <a:p>
            <a:r>
              <a:rPr lang="en-US" altLang="x-none"/>
              <a:t>The fragment shader must, at a minimum, assign a color to each fragment (unless the fragment is discarded, e.g. by hidden surface removal).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3"/>
          <p:cNvSpPr>
            <a:spLocks noChangeArrowheads="1"/>
          </p:cNvSpPr>
          <p:nvPr/>
        </p:nvSpPr>
        <p:spPr bwMode="auto">
          <a:xfrm>
            <a:off x="152400" y="1752600"/>
            <a:ext cx="8915400" cy="3200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endParaRPr lang="x-none" altLang="x-none"/>
          </a:p>
        </p:txBody>
      </p:sp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Fragment Shader Example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04800" y="1828800"/>
            <a:ext cx="8610600" cy="30464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>
                <a:latin typeface="+mn-lt"/>
                <a:ea typeface="+mn-ea"/>
              </a:rPr>
              <a:t>&lt;script id="fragment-shader" type="x-shader/x-fragment"&gt;</a:t>
            </a:r>
          </a:p>
          <a:p>
            <a:pPr>
              <a:defRPr/>
            </a:pPr>
            <a:r>
              <a:rPr lang="en-US">
                <a:latin typeface="+mn-lt"/>
                <a:ea typeface="+mn-ea"/>
              </a:rPr>
              <a:t>precision mediump float; 	//medium precision floating point</a:t>
            </a:r>
          </a:p>
          <a:p>
            <a:pPr>
              <a:defRPr/>
            </a:pPr>
            <a:endParaRPr lang="en-US">
              <a:latin typeface="+mn-lt"/>
              <a:ea typeface="+mn-ea"/>
            </a:endParaRPr>
          </a:p>
          <a:p>
            <a:pPr>
              <a:defRPr/>
            </a:pPr>
            <a:r>
              <a:rPr lang="en-US">
                <a:latin typeface="+mn-lt"/>
                <a:ea typeface="+mn-ea"/>
              </a:rPr>
              <a:t>void main()</a:t>
            </a:r>
          </a:p>
          <a:p>
            <a:pPr>
              <a:defRPr/>
            </a:pPr>
            <a:r>
              <a:rPr lang="en-US">
                <a:latin typeface="+mn-lt"/>
                <a:ea typeface="+mn-ea"/>
              </a:rPr>
              <a:t>{</a:t>
            </a:r>
          </a:p>
          <a:p>
            <a:pPr>
              <a:defRPr/>
            </a:pPr>
            <a:r>
              <a:rPr lang="en-US">
                <a:latin typeface="+mn-lt"/>
                <a:ea typeface="+mn-ea"/>
              </a:rPr>
              <a:t>    gl_FragColor = vec4( 1.0, 0.0, 0.0, 1.0 );	//Red</a:t>
            </a:r>
          </a:p>
          <a:p>
            <a:pPr>
              <a:defRPr/>
            </a:pPr>
            <a:r>
              <a:rPr lang="en-US">
                <a:latin typeface="+mn-lt"/>
                <a:ea typeface="+mn-ea"/>
              </a:rPr>
              <a:t>}</a:t>
            </a:r>
          </a:p>
          <a:p>
            <a:pPr>
              <a:defRPr/>
            </a:pPr>
            <a:r>
              <a:rPr lang="en-US">
                <a:latin typeface="+mn-lt"/>
                <a:ea typeface="+mn-ea"/>
              </a:rPr>
              <a:t>&lt;/script&gt;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33400" y="5486400"/>
            <a:ext cx="83058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altLang="x-none"/>
              <a:t>Here, we assign the fragment the color red, as specified in RGBA color coordinates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3"/>
          <p:cNvSpPr>
            <a:spLocks noChangeArrowheads="1"/>
          </p:cNvSpPr>
          <p:nvPr/>
        </p:nvSpPr>
        <p:spPr bwMode="auto">
          <a:xfrm>
            <a:off x="6019800" y="62484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endParaRPr lang="x-none" altLang="x-none"/>
          </a:p>
        </p:txBody>
      </p:sp>
      <p:sp>
        <p:nvSpPr>
          <p:cNvPr id="17410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7696200" cy="762000"/>
          </a:xfrm>
          <a:noFill/>
        </p:spPr>
        <p:txBody>
          <a:bodyPr/>
          <a:lstStyle/>
          <a:p>
            <a:r>
              <a:rPr lang="en-US" altLang="x-none"/>
              <a:t>Polygons       </a:t>
            </a:r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09600" y="1828800"/>
            <a:ext cx="8001000" cy="3352800"/>
          </a:xfrm>
          <a:noFill/>
        </p:spPr>
        <p:txBody>
          <a:bodyPr/>
          <a:lstStyle/>
          <a:p>
            <a:pPr>
              <a:lnSpc>
                <a:spcPct val="90000"/>
              </a:lnSpc>
              <a:buFont typeface="Wingdings" charset="2"/>
              <a:buChar char="v"/>
            </a:pPr>
            <a:r>
              <a:rPr lang="en-US" altLang="x-none" sz="2000"/>
              <a:t>Polygons have an interior that can be filled.</a:t>
            </a:r>
          </a:p>
          <a:p>
            <a:pPr>
              <a:lnSpc>
                <a:spcPct val="90000"/>
              </a:lnSpc>
              <a:buFont typeface="Wingdings" charset="2"/>
              <a:buChar char="v"/>
            </a:pPr>
            <a:endParaRPr lang="en-US" altLang="x-none" sz="2000"/>
          </a:p>
          <a:p>
            <a:pPr>
              <a:lnSpc>
                <a:spcPct val="90000"/>
              </a:lnSpc>
              <a:buFont typeface="Wingdings" charset="2"/>
              <a:buChar char="v"/>
            </a:pPr>
            <a:r>
              <a:rPr lang="en-US" altLang="x-none" sz="2000"/>
              <a:t>Polygons are used in graphics systems to create surfaces. </a:t>
            </a:r>
          </a:p>
          <a:p>
            <a:pPr>
              <a:lnSpc>
                <a:spcPct val="90000"/>
              </a:lnSpc>
              <a:buFont typeface="Wingdings" charset="2"/>
              <a:buChar char="v"/>
            </a:pPr>
            <a:endParaRPr lang="en-US" altLang="x-none" sz="2000"/>
          </a:p>
          <a:p>
            <a:pPr>
              <a:lnSpc>
                <a:spcPct val="90000"/>
              </a:lnSpc>
              <a:buFont typeface="Wingdings" charset="2"/>
              <a:buChar char="v"/>
            </a:pPr>
            <a:r>
              <a:rPr lang="en-US" altLang="x-none" sz="2000"/>
              <a:t>Curved surfaces can be approximated by many small polygons.</a:t>
            </a:r>
          </a:p>
          <a:p>
            <a:pPr>
              <a:lnSpc>
                <a:spcPct val="90000"/>
              </a:lnSpc>
              <a:buFont typeface="Wingdings" charset="2"/>
              <a:buChar char="v"/>
            </a:pPr>
            <a:endParaRPr lang="en-US" altLang="x-none" sz="2000"/>
          </a:p>
          <a:p>
            <a:pPr>
              <a:lnSpc>
                <a:spcPct val="90000"/>
              </a:lnSpc>
              <a:buFont typeface="Wingdings" charset="2"/>
              <a:buChar char="v"/>
            </a:pPr>
            <a:r>
              <a:rPr lang="en-US" altLang="x-none" sz="2000"/>
              <a:t>Polygons can be rendered (drawn on the screen) rapidly.</a:t>
            </a:r>
          </a:p>
          <a:p>
            <a:pPr>
              <a:lnSpc>
                <a:spcPct val="90000"/>
              </a:lnSpc>
              <a:buFont typeface="Wingdings" charset="2"/>
              <a:buChar char="v"/>
            </a:pPr>
            <a:endParaRPr lang="en-US" altLang="x-none" sz="2000"/>
          </a:p>
          <a:p>
            <a:pPr>
              <a:lnSpc>
                <a:spcPct val="90000"/>
              </a:lnSpc>
              <a:buFont typeface="Wingdings" charset="2"/>
              <a:buChar char="v"/>
            </a:pPr>
            <a:r>
              <a:rPr lang="en-US" altLang="x-none" sz="2000"/>
              <a:t>The interior of the polygon must be well defined.  It must be:</a:t>
            </a:r>
          </a:p>
          <a:p>
            <a:pPr lvl="1">
              <a:lnSpc>
                <a:spcPct val="90000"/>
              </a:lnSpc>
              <a:buFont typeface="Wingdings" charset="2"/>
              <a:buChar char="v"/>
            </a:pPr>
            <a:r>
              <a:rPr lang="en-US" altLang="x-none" sz="1800"/>
              <a:t>Simple, convex and flat.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1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Well behaved polygons</a:t>
            </a:r>
          </a:p>
        </p:txBody>
      </p:sp>
      <p:sp>
        <p:nvSpPr>
          <p:cNvPr id="92168" name="Text Box 8"/>
          <p:cNvSpPr txBox="1">
            <a:spLocks noChangeArrowheads="1"/>
          </p:cNvSpPr>
          <p:nvPr/>
        </p:nvSpPr>
        <p:spPr bwMode="auto">
          <a:xfrm>
            <a:off x="304800" y="1828800"/>
            <a:ext cx="8054975" cy="483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x-none" b="1">
                <a:solidFill>
                  <a:srgbClr val="990000"/>
                </a:solidFill>
              </a:rPr>
              <a:t>Simple</a:t>
            </a:r>
            <a:r>
              <a:rPr lang="en-US" altLang="x-none"/>
              <a:t> polygons:  No pair of edges cross.</a:t>
            </a:r>
          </a:p>
          <a:p>
            <a:pPr>
              <a:spcBef>
                <a:spcPct val="50000"/>
              </a:spcBef>
            </a:pPr>
            <a:endParaRPr lang="en-US" altLang="x-none"/>
          </a:p>
          <a:p>
            <a:pPr>
              <a:spcBef>
                <a:spcPct val="50000"/>
              </a:spcBef>
            </a:pPr>
            <a:endParaRPr lang="en-US" altLang="x-none"/>
          </a:p>
          <a:p>
            <a:pPr>
              <a:spcBef>
                <a:spcPct val="50000"/>
              </a:spcBef>
            </a:pPr>
            <a:r>
              <a:rPr lang="en-US" altLang="x-none" b="1">
                <a:solidFill>
                  <a:srgbClr val="990000"/>
                </a:solidFill>
              </a:rPr>
              <a:t>Convex</a:t>
            </a:r>
            <a:r>
              <a:rPr lang="en-US" altLang="x-none"/>
              <a:t> polygons: A line between any two points inside the polygon or on the boundary lies completely within the object</a:t>
            </a:r>
          </a:p>
          <a:p>
            <a:pPr>
              <a:spcBef>
                <a:spcPct val="50000"/>
              </a:spcBef>
            </a:pPr>
            <a:endParaRPr lang="en-US" altLang="x-none"/>
          </a:p>
          <a:p>
            <a:pPr>
              <a:spcBef>
                <a:spcPct val="50000"/>
              </a:spcBef>
            </a:pPr>
            <a:endParaRPr lang="en-US" altLang="x-none"/>
          </a:p>
          <a:p>
            <a:pPr>
              <a:spcBef>
                <a:spcPct val="50000"/>
              </a:spcBef>
            </a:pPr>
            <a:r>
              <a:rPr lang="en-US" altLang="x-none" b="1">
                <a:solidFill>
                  <a:srgbClr val="990000"/>
                </a:solidFill>
              </a:rPr>
              <a:t>Flat</a:t>
            </a:r>
            <a:r>
              <a:rPr lang="en-US" altLang="x-none"/>
              <a:t> polygons: All vertices must lie in the same plane.  This is trivial if the polygon is a triangle, but takes some work for polygons with more than 3 sides.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8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Curved Objects</a:t>
            </a:r>
          </a:p>
        </p:txBody>
      </p:sp>
      <p:sp>
        <p:nvSpPr>
          <p:cNvPr id="93187" name="Text Box 3"/>
          <p:cNvSpPr txBox="1">
            <a:spLocks noChangeArrowheads="1"/>
          </p:cNvSpPr>
          <p:nvPr/>
        </p:nvSpPr>
        <p:spPr bwMode="auto">
          <a:xfrm>
            <a:off x="746125" y="1717675"/>
            <a:ext cx="8397875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altLang="x-none" sz="2000"/>
              <a:t>Ways to create curved objects:</a:t>
            </a:r>
          </a:p>
          <a:p>
            <a:pPr>
              <a:buFont typeface="Times" charset="0"/>
              <a:buAutoNum type="arabicParenR"/>
            </a:pPr>
            <a:r>
              <a:rPr lang="en-US" altLang="x-none" sz="2000"/>
              <a:t>Approximate the curve with lines or polygons.</a:t>
            </a:r>
          </a:p>
          <a:p>
            <a:pPr>
              <a:buFont typeface="Times" charset="0"/>
              <a:buNone/>
            </a:pPr>
            <a:r>
              <a:rPr lang="en-US" altLang="x-none" sz="2000"/>
              <a:t>      A circle is approximated as a regular polygon with n sides:</a:t>
            </a:r>
          </a:p>
        </p:txBody>
      </p:sp>
      <p:sp>
        <p:nvSpPr>
          <p:cNvPr id="93188" name="AutoShape 4"/>
          <p:cNvSpPr>
            <a:spLocks noChangeArrowheads="1"/>
          </p:cNvSpPr>
          <p:nvPr/>
        </p:nvSpPr>
        <p:spPr bwMode="auto">
          <a:xfrm>
            <a:off x="1371600" y="2814638"/>
            <a:ext cx="533400" cy="461962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endParaRPr lang="x-none" altLang="x-none"/>
          </a:p>
        </p:txBody>
      </p:sp>
      <p:sp>
        <p:nvSpPr>
          <p:cNvPr id="93189" name="Rectangle 5"/>
          <p:cNvSpPr>
            <a:spLocks noChangeArrowheads="1"/>
          </p:cNvSpPr>
          <p:nvPr/>
        </p:nvSpPr>
        <p:spPr bwMode="auto">
          <a:xfrm>
            <a:off x="2514600" y="2819400"/>
            <a:ext cx="4572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endParaRPr lang="x-none" altLang="x-none"/>
          </a:p>
        </p:txBody>
      </p:sp>
      <p:sp>
        <p:nvSpPr>
          <p:cNvPr id="93190" name="AutoShape 6"/>
          <p:cNvSpPr>
            <a:spLocks noChangeArrowheads="1"/>
          </p:cNvSpPr>
          <p:nvPr/>
        </p:nvSpPr>
        <p:spPr bwMode="auto">
          <a:xfrm>
            <a:off x="3581400" y="2743200"/>
            <a:ext cx="533400" cy="506413"/>
          </a:xfrm>
          <a:prstGeom prst="pentagon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endParaRPr lang="x-none" altLang="x-none"/>
          </a:p>
        </p:txBody>
      </p:sp>
      <p:sp>
        <p:nvSpPr>
          <p:cNvPr id="93191" name="AutoShape 7"/>
          <p:cNvSpPr>
            <a:spLocks noChangeArrowheads="1"/>
          </p:cNvSpPr>
          <p:nvPr/>
        </p:nvSpPr>
        <p:spPr bwMode="auto">
          <a:xfrm>
            <a:off x="4800600" y="2752725"/>
            <a:ext cx="609600" cy="528638"/>
          </a:xfrm>
          <a:prstGeom prst="hexagon">
            <a:avLst>
              <a:gd name="adj" fmla="val 28829"/>
              <a:gd name="vf" fmla="val 11547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endParaRPr lang="x-none" altLang="x-none"/>
          </a:p>
        </p:txBody>
      </p:sp>
      <p:sp>
        <p:nvSpPr>
          <p:cNvPr id="93192" name="AutoShape 8"/>
          <p:cNvSpPr>
            <a:spLocks noChangeArrowheads="1"/>
          </p:cNvSpPr>
          <p:nvPr/>
        </p:nvSpPr>
        <p:spPr bwMode="auto">
          <a:xfrm>
            <a:off x="6096000" y="2743200"/>
            <a:ext cx="533400" cy="533400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endParaRPr lang="x-none" altLang="x-none"/>
          </a:p>
        </p:txBody>
      </p:sp>
      <p:sp>
        <p:nvSpPr>
          <p:cNvPr id="93193" name="Line 9"/>
          <p:cNvSpPr>
            <a:spLocks noChangeShapeType="1"/>
          </p:cNvSpPr>
          <p:nvPr/>
        </p:nvSpPr>
        <p:spPr bwMode="auto">
          <a:xfrm>
            <a:off x="1905000" y="30480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3194" name="Line 10"/>
          <p:cNvSpPr>
            <a:spLocks noChangeShapeType="1"/>
          </p:cNvSpPr>
          <p:nvPr/>
        </p:nvSpPr>
        <p:spPr bwMode="auto">
          <a:xfrm>
            <a:off x="3048000" y="30480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3195" name="Line 11"/>
          <p:cNvSpPr>
            <a:spLocks noChangeShapeType="1"/>
          </p:cNvSpPr>
          <p:nvPr/>
        </p:nvSpPr>
        <p:spPr bwMode="auto">
          <a:xfrm>
            <a:off x="4191000" y="30480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3196" name="Line 12"/>
          <p:cNvSpPr>
            <a:spLocks noChangeShapeType="1"/>
          </p:cNvSpPr>
          <p:nvPr/>
        </p:nvSpPr>
        <p:spPr bwMode="auto">
          <a:xfrm>
            <a:off x="5486400" y="30480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3197" name="Text Box 13"/>
          <p:cNvSpPr txBox="1">
            <a:spLocks noChangeArrowheads="1"/>
          </p:cNvSpPr>
          <p:nvPr/>
        </p:nvSpPr>
        <p:spPr bwMode="auto">
          <a:xfrm>
            <a:off x="746125" y="3413125"/>
            <a:ext cx="8169275" cy="314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buFont typeface="Times" charset="0"/>
              <a:buNone/>
            </a:pPr>
            <a:r>
              <a:rPr lang="en-US" altLang="x-none" sz="2000"/>
              <a:t>      Curved surfaces are approximated as a mesh of polygons:</a:t>
            </a:r>
          </a:p>
          <a:p>
            <a:pPr>
              <a:buFont typeface="Times" charset="0"/>
              <a:buNone/>
            </a:pPr>
            <a:r>
              <a:rPr lang="en-US" altLang="x-none" sz="2000"/>
              <a:t>		This is called </a:t>
            </a:r>
            <a:r>
              <a:rPr lang="en-US" altLang="x-none" sz="2000" b="1"/>
              <a:t>tesselation</a:t>
            </a:r>
            <a:r>
              <a:rPr lang="en-US" altLang="x-none" sz="2000"/>
              <a:t>.</a:t>
            </a:r>
          </a:p>
          <a:p>
            <a:pPr>
              <a:buFont typeface="Times" charset="0"/>
              <a:buNone/>
            </a:pPr>
            <a:r>
              <a:rPr lang="en-US" altLang="x-none" sz="2000"/>
              <a:t>				</a:t>
            </a:r>
          </a:p>
          <a:p>
            <a:pPr>
              <a:buFont typeface="Times" charset="0"/>
              <a:buNone/>
            </a:pPr>
            <a:r>
              <a:rPr lang="en-US" altLang="x-none" sz="2000"/>
              <a:t>2) Use Mathematical definitions:</a:t>
            </a:r>
          </a:p>
          <a:p>
            <a:pPr>
              <a:buFont typeface="Times" charset="0"/>
              <a:buNone/>
            </a:pPr>
            <a:r>
              <a:rPr lang="en-US" altLang="x-none" sz="2000"/>
              <a:t>     Define an object with a mathematical formula</a:t>
            </a:r>
          </a:p>
          <a:p>
            <a:pPr>
              <a:buFont typeface="Times" charset="0"/>
              <a:buNone/>
            </a:pPr>
            <a:r>
              <a:rPr lang="en-US" altLang="x-none" sz="2000"/>
              <a:t>	Build a graphics function to implement the object</a:t>
            </a:r>
          </a:p>
          <a:p>
            <a:pPr>
              <a:buFont typeface="Times" charset="0"/>
              <a:buNone/>
            </a:pPr>
            <a:r>
              <a:rPr lang="en-US" altLang="x-none" sz="2000"/>
              <a:t>      E.g. Quadric surfaces or polynomial curves</a:t>
            </a:r>
          </a:p>
          <a:p>
            <a:pPr>
              <a:buFont typeface="Times" charset="0"/>
              <a:buNone/>
            </a:pPr>
            <a:r>
              <a:rPr lang="en-US" altLang="x-none" sz="2000"/>
              <a:t>				</a:t>
            </a:r>
          </a:p>
          <a:p>
            <a:pPr>
              <a:buFont typeface="Times" charset="0"/>
              <a:buNone/>
            </a:pPr>
            <a:r>
              <a:rPr lang="en-US" altLang="x-none" sz="2000"/>
              <a:t>3) OpenGL has utility functions for approximate curved surfaces: Spheres, cones, cylinders.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1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1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1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1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19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19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7" grpId="0" build="p" autoUpdateAnimBg="0"/>
      <p:bldP spid="93188" grpId="0" animBg="1"/>
      <p:bldP spid="93189" grpId="0" animBg="1"/>
      <p:bldP spid="93190" grpId="0" animBg="1"/>
      <p:bldP spid="93191" grpId="0" animBg="1"/>
      <p:bldP spid="93192" grpId="0" animBg="1"/>
      <p:bldP spid="93193" grpId="0" animBg="1"/>
      <p:bldP spid="93194" grpId="0" animBg="1"/>
      <p:bldP spid="93195" grpId="0" animBg="1"/>
      <p:bldP spid="93196" grpId="0" animBg="1"/>
      <p:bldP spid="93197" grpId="0" build="p" bldLvl="3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Stroke Text</a:t>
            </a:r>
          </a:p>
        </p:txBody>
      </p:sp>
      <p:sp>
        <p:nvSpPr>
          <p:cNvPr id="94211" name="Text Box 3"/>
          <p:cNvSpPr txBox="1">
            <a:spLocks noChangeArrowheads="1"/>
          </p:cNvSpPr>
          <p:nvPr/>
        </p:nvSpPr>
        <p:spPr bwMode="auto">
          <a:xfrm>
            <a:off x="228600" y="1819275"/>
            <a:ext cx="8778875" cy="374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altLang="x-none" b="1"/>
              <a:t>Stroke text</a:t>
            </a:r>
            <a:r>
              <a:rPr lang="en-US" altLang="x-none"/>
              <a:t> uses vertices to define line segments and curves to create each character.</a:t>
            </a:r>
          </a:p>
          <a:p>
            <a:r>
              <a:rPr lang="en-US" altLang="x-none"/>
              <a:t>	Example:  PostScript Fonts</a:t>
            </a:r>
          </a:p>
          <a:p>
            <a:endParaRPr lang="en-US" altLang="x-none"/>
          </a:p>
          <a:p>
            <a:r>
              <a:rPr lang="en-US" altLang="x-none"/>
              <a:t>Advantages: Can create as much detail as you want.</a:t>
            </a:r>
          </a:p>
          <a:p>
            <a:r>
              <a:rPr lang="en-US" altLang="x-none"/>
              <a:t>	       Easy to rotate or change size</a:t>
            </a:r>
          </a:p>
          <a:p>
            <a:endParaRPr lang="en-US" altLang="x-none"/>
          </a:p>
          <a:p>
            <a:r>
              <a:rPr lang="en-US" altLang="x-none"/>
              <a:t>Disadvantages: May be complex to define all characters.</a:t>
            </a:r>
          </a:p>
          <a:p>
            <a:r>
              <a:rPr lang="en-US" altLang="x-none"/>
              <a:t>	       Can take up significant memory to store.</a:t>
            </a:r>
          </a:p>
          <a:p>
            <a:r>
              <a:rPr lang="en-US" altLang="x-none"/>
              <a:t>	       Can take significant processing time to create.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1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Bit Mapped Text</a:t>
            </a:r>
          </a:p>
        </p:txBody>
      </p:sp>
      <p:sp>
        <p:nvSpPr>
          <p:cNvPr id="95236" name="Text Box 4"/>
          <p:cNvSpPr txBox="1">
            <a:spLocks noChangeArrowheads="1"/>
          </p:cNvSpPr>
          <p:nvPr/>
        </p:nvSpPr>
        <p:spPr bwMode="auto">
          <a:xfrm>
            <a:off x="228600" y="1828800"/>
            <a:ext cx="8686800" cy="356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x-none"/>
              <a:t>In </a:t>
            </a:r>
            <a:r>
              <a:rPr lang="en-US" altLang="x-none" b="1"/>
              <a:t>Bit Mapped text</a:t>
            </a:r>
            <a:r>
              <a:rPr lang="en-US" altLang="x-none"/>
              <a:t> each character is defined in a rectangular grid of bits known as a Bit Block.</a:t>
            </a:r>
          </a:p>
          <a:p>
            <a:pPr>
              <a:spcBef>
                <a:spcPct val="50000"/>
              </a:spcBef>
            </a:pPr>
            <a:r>
              <a:rPr lang="en-US" altLang="x-none"/>
              <a:t>	All characters are on the same size grid (e.g. 8x8 or 8x13)</a:t>
            </a:r>
          </a:p>
          <a:p>
            <a:pPr>
              <a:spcBef>
                <a:spcPct val="50000"/>
              </a:spcBef>
            </a:pPr>
            <a:r>
              <a:rPr lang="en-US" altLang="x-none"/>
              <a:t>	The block is transferred to the frame buffer with </a:t>
            </a:r>
          </a:p>
          <a:p>
            <a:pPr>
              <a:spcBef>
                <a:spcPct val="50000"/>
              </a:spcBef>
            </a:pPr>
            <a:r>
              <a:rPr lang="en-US" altLang="x-none"/>
              <a:t>		</a:t>
            </a:r>
            <a:r>
              <a:rPr lang="en-US" altLang="x-none" b="1"/>
              <a:t>bit-block-transfer (bitblt)</a:t>
            </a:r>
          </a:p>
          <a:p>
            <a:pPr>
              <a:spcBef>
                <a:spcPct val="50000"/>
              </a:spcBef>
            </a:pPr>
            <a:r>
              <a:rPr lang="en-US" altLang="x-none"/>
              <a:t>Advantage: It is very fast.</a:t>
            </a:r>
          </a:p>
          <a:p>
            <a:pPr>
              <a:spcBef>
                <a:spcPct val="50000"/>
              </a:spcBef>
            </a:pPr>
            <a:r>
              <a:rPr lang="en-US" altLang="x-none"/>
              <a:t>Disadvantage: Cannot change size or rotate the text easily.</a:t>
            </a:r>
          </a:p>
        </p:txBody>
      </p:sp>
      <p:sp>
        <p:nvSpPr>
          <p:cNvPr id="22531" name="Rectangle 19"/>
          <p:cNvSpPr>
            <a:spLocks noChangeArrowheads="1"/>
          </p:cNvSpPr>
          <p:nvPr/>
        </p:nvSpPr>
        <p:spPr bwMode="auto">
          <a:xfrm>
            <a:off x="2819400" y="5562600"/>
            <a:ext cx="762000" cy="762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endParaRPr lang="x-none" altLang="x-none"/>
          </a:p>
        </p:txBody>
      </p:sp>
      <p:sp>
        <p:nvSpPr>
          <p:cNvPr id="22532" name="Line 20"/>
          <p:cNvSpPr>
            <a:spLocks noChangeShapeType="1"/>
          </p:cNvSpPr>
          <p:nvPr/>
        </p:nvSpPr>
        <p:spPr bwMode="auto">
          <a:xfrm>
            <a:off x="2971800" y="5562600"/>
            <a:ext cx="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3" name="Line 21"/>
          <p:cNvSpPr>
            <a:spLocks noChangeShapeType="1"/>
          </p:cNvSpPr>
          <p:nvPr/>
        </p:nvSpPr>
        <p:spPr bwMode="auto">
          <a:xfrm>
            <a:off x="3124200" y="5562600"/>
            <a:ext cx="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4" name="Line 22"/>
          <p:cNvSpPr>
            <a:spLocks noChangeShapeType="1"/>
          </p:cNvSpPr>
          <p:nvPr/>
        </p:nvSpPr>
        <p:spPr bwMode="auto">
          <a:xfrm>
            <a:off x="3276600" y="5562600"/>
            <a:ext cx="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5" name="Line 23"/>
          <p:cNvSpPr>
            <a:spLocks noChangeShapeType="1"/>
          </p:cNvSpPr>
          <p:nvPr/>
        </p:nvSpPr>
        <p:spPr bwMode="auto">
          <a:xfrm>
            <a:off x="3429000" y="5562600"/>
            <a:ext cx="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6" name="Line 24"/>
          <p:cNvSpPr>
            <a:spLocks noChangeShapeType="1"/>
          </p:cNvSpPr>
          <p:nvPr/>
        </p:nvSpPr>
        <p:spPr bwMode="auto">
          <a:xfrm>
            <a:off x="2819400" y="5715000"/>
            <a:ext cx="76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7" name="Line 25"/>
          <p:cNvSpPr>
            <a:spLocks noChangeShapeType="1"/>
          </p:cNvSpPr>
          <p:nvPr/>
        </p:nvSpPr>
        <p:spPr bwMode="auto">
          <a:xfrm>
            <a:off x="2819400" y="5867400"/>
            <a:ext cx="76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8" name="Line 26"/>
          <p:cNvSpPr>
            <a:spLocks noChangeShapeType="1"/>
          </p:cNvSpPr>
          <p:nvPr/>
        </p:nvSpPr>
        <p:spPr bwMode="auto">
          <a:xfrm>
            <a:off x="2819400" y="6019800"/>
            <a:ext cx="76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9" name="Line 27"/>
          <p:cNvSpPr>
            <a:spLocks noChangeShapeType="1"/>
          </p:cNvSpPr>
          <p:nvPr/>
        </p:nvSpPr>
        <p:spPr bwMode="auto">
          <a:xfrm>
            <a:off x="2819400" y="6172200"/>
            <a:ext cx="76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0" name="Rectangle 28"/>
          <p:cNvSpPr>
            <a:spLocks noChangeArrowheads="1"/>
          </p:cNvSpPr>
          <p:nvPr/>
        </p:nvSpPr>
        <p:spPr bwMode="auto">
          <a:xfrm>
            <a:off x="2819400" y="6172200"/>
            <a:ext cx="152400" cy="152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endParaRPr lang="x-none" altLang="x-none"/>
          </a:p>
        </p:txBody>
      </p:sp>
      <p:sp>
        <p:nvSpPr>
          <p:cNvPr id="22541" name="Rectangle 29"/>
          <p:cNvSpPr>
            <a:spLocks noChangeArrowheads="1"/>
          </p:cNvSpPr>
          <p:nvPr/>
        </p:nvSpPr>
        <p:spPr bwMode="auto">
          <a:xfrm>
            <a:off x="2819400" y="6019800"/>
            <a:ext cx="152400" cy="152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endParaRPr lang="x-none" altLang="x-none"/>
          </a:p>
        </p:txBody>
      </p:sp>
      <p:sp>
        <p:nvSpPr>
          <p:cNvPr id="22542" name="Rectangle 30"/>
          <p:cNvSpPr>
            <a:spLocks noChangeArrowheads="1"/>
          </p:cNvSpPr>
          <p:nvPr/>
        </p:nvSpPr>
        <p:spPr bwMode="auto">
          <a:xfrm>
            <a:off x="2819400" y="5867400"/>
            <a:ext cx="152400" cy="152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endParaRPr lang="x-none" altLang="x-none"/>
          </a:p>
        </p:txBody>
      </p:sp>
      <p:sp>
        <p:nvSpPr>
          <p:cNvPr id="22543" name="Rectangle 31"/>
          <p:cNvSpPr>
            <a:spLocks noChangeArrowheads="1"/>
          </p:cNvSpPr>
          <p:nvPr/>
        </p:nvSpPr>
        <p:spPr bwMode="auto">
          <a:xfrm>
            <a:off x="2971800" y="5715000"/>
            <a:ext cx="152400" cy="152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endParaRPr lang="x-none" altLang="x-none"/>
          </a:p>
        </p:txBody>
      </p:sp>
      <p:sp>
        <p:nvSpPr>
          <p:cNvPr id="22544" name="Rectangle 32"/>
          <p:cNvSpPr>
            <a:spLocks noChangeArrowheads="1"/>
          </p:cNvSpPr>
          <p:nvPr/>
        </p:nvSpPr>
        <p:spPr bwMode="auto">
          <a:xfrm>
            <a:off x="3429000" y="5867400"/>
            <a:ext cx="152400" cy="152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endParaRPr lang="x-none" altLang="x-none"/>
          </a:p>
        </p:txBody>
      </p:sp>
      <p:sp>
        <p:nvSpPr>
          <p:cNvPr id="22545" name="Rectangle 33"/>
          <p:cNvSpPr>
            <a:spLocks noChangeArrowheads="1"/>
          </p:cNvSpPr>
          <p:nvPr/>
        </p:nvSpPr>
        <p:spPr bwMode="auto">
          <a:xfrm>
            <a:off x="3429000" y="6019800"/>
            <a:ext cx="152400" cy="152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endParaRPr lang="x-none" altLang="x-none"/>
          </a:p>
        </p:txBody>
      </p:sp>
      <p:sp>
        <p:nvSpPr>
          <p:cNvPr id="22546" name="Rectangle 34"/>
          <p:cNvSpPr>
            <a:spLocks noChangeArrowheads="1"/>
          </p:cNvSpPr>
          <p:nvPr/>
        </p:nvSpPr>
        <p:spPr bwMode="auto">
          <a:xfrm>
            <a:off x="3429000" y="6172200"/>
            <a:ext cx="152400" cy="152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endParaRPr lang="x-none" altLang="x-none"/>
          </a:p>
        </p:txBody>
      </p:sp>
      <p:sp>
        <p:nvSpPr>
          <p:cNvPr id="22547" name="Rectangle 35"/>
          <p:cNvSpPr>
            <a:spLocks noChangeArrowheads="1"/>
          </p:cNvSpPr>
          <p:nvPr/>
        </p:nvSpPr>
        <p:spPr bwMode="auto">
          <a:xfrm>
            <a:off x="3124200" y="5562600"/>
            <a:ext cx="152400" cy="152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endParaRPr lang="x-none" altLang="x-none"/>
          </a:p>
        </p:txBody>
      </p:sp>
      <p:sp>
        <p:nvSpPr>
          <p:cNvPr id="22548" name="Rectangle 36"/>
          <p:cNvSpPr>
            <a:spLocks noChangeArrowheads="1"/>
          </p:cNvSpPr>
          <p:nvPr/>
        </p:nvSpPr>
        <p:spPr bwMode="auto">
          <a:xfrm>
            <a:off x="3276600" y="5715000"/>
            <a:ext cx="152400" cy="152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endParaRPr lang="x-none" altLang="x-none"/>
          </a:p>
        </p:txBody>
      </p:sp>
      <p:sp>
        <p:nvSpPr>
          <p:cNvPr id="22549" name="Rectangle 37"/>
          <p:cNvSpPr>
            <a:spLocks noChangeArrowheads="1"/>
          </p:cNvSpPr>
          <p:nvPr/>
        </p:nvSpPr>
        <p:spPr bwMode="auto">
          <a:xfrm>
            <a:off x="2971800" y="6019800"/>
            <a:ext cx="152400" cy="152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endParaRPr lang="x-none" altLang="x-none"/>
          </a:p>
        </p:txBody>
      </p:sp>
      <p:sp>
        <p:nvSpPr>
          <p:cNvPr id="22550" name="Rectangle 38"/>
          <p:cNvSpPr>
            <a:spLocks noChangeArrowheads="1"/>
          </p:cNvSpPr>
          <p:nvPr/>
        </p:nvSpPr>
        <p:spPr bwMode="auto">
          <a:xfrm>
            <a:off x="3124200" y="6019800"/>
            <a:ext cx="152400" cy="152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endParaRPr lang="x-none" altLang="x-none"/>
          </a:p>
        </p:txBody>
      </p:sp>
      <p:sp>
        <p:nvSpPr>
          <p:cNvPr id="22551" name="Rectangle 39"/>
          <p:cNvSpPr>
            <a:spLocks noChangeArrowheads="1"/>
          </p:cNvSpPr>
          <p:nvPr/>
        </p:nvSpPr>
        <p:spPr bwMode="auto">
          <a:xfrm>
            <a:off x="3276600" y="6019800"/>
            <a:ext cx="152400" cy="152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endParaRPr lang="x-none" altLang="x-non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2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2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2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2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2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2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6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Attributes</a:t>
            </a:r>
          </a:p>
        </p:txBody>
      </p:sp>
      <p:sp>
        <p:nvSpPr>
          <p:cNvPr id="96259" name="Text Box 3"/>
          <p:cNvSpPr txBox="1">
            <a:spLocks noChangeArrowheads="1"/>
          </p:cNvSpPr>
          <p:nvPr/>
        </p:nvSpPr>
        <p:spPr bwMode="auto">
          <a:xfrm>
            <a:off x="746125" y="1793875"/>
            <a:ext cx="8169275" cy="447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altLang="x-none" b="1">
                <a:solidFill>
                  <a:srgbClr val="990000"/>
                </a:solidFill>
              </a:rPr>
              <a:t>Attributes:</a:t>
            </a:r>
            <a:r>
              <a:rPr lang="en-US" altLang="x-none"/>
              <a:t>  Properties that determine how geometric primitives will be rendered.</a:t>
            </a:r>
          </a:p>
          <a:p>
            <a:endParaRPr lang="en-US" altLang="x-none"/>
          </a:p>
          <a:p>
            <a:r>
              <a:rPr lang="en-US" altLang="x-none"/>
              <a:t>Examples:</a:t>
            </a:r>
          </a:p>
          <a:p>
            <a:r>
              <a:rPr lang="en-US" altLang="x-none"/>
              <a:t>	Line attributes: Solid, Dashed, Color, Thickness, etc.</a:t>
            </a:r>
          </a:p>
          <a:p>
            <a:endParaRPr lang="en-US" altLang="x-none"/>
          </a:p>
          <a:p>
            <a:endParaRPr lang="en-US" altLang="x-none"/>
          </a:p>
          <a:p>
            <a:r>
              <a:rPr lang="en-US" altLang="x-none"/>
              <a:t>	Polygon attributes: Filled or unfilled, Color or pattern fill</a:t>
            </a:r>
          </a:p>
          <a:p>
            <a:endParaRPr lang="en-US" altLang="x-none"/>
          </a:p>
          <a:p>
            <a:endParaRPr lang="en-US" altLang="x-none"/>
          </a:p>
          <a:p>
            <a:endParaRPr lang="en-US" altLang="x-none"/>
          </a:p>
          <a:p>
            <a:r>
              <a:rPr lang="en-US" altLang="x-none"/>
              <a:t>Attributes are </a:t>
            </a:r>
            <a:r>
              <a:rPr lang="en-US" altLang="x-none">
                <a:solidFill>
                  <a:srgbClr val="990000"/>
                </a:solidFill>
              </a:rPr>
              <a:t>bound</a:t>
            </a:r>
            <a:r>
              <a:rPr lang="en-US" altLang="x-none"/>
              <a:t> to the primitives.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59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Physical Color</a:t>
            </a:r>
          </a:p>
        </p:txBody>
      </p:sp>
      <p:sp>
        <p:nvSpPr>
          <p:cNvPr id="103427" name="Text Box 3"/>
          <p:cNvSpPr txBox="1">
            <a:spLocks noChangeArrowheads="1"/>
          </p:cNvSpPr>
          <p:nvPr/>
        </p:nvSpPr>
        <p:spPr bwMode="auto">
          <a:xfrm>
            <a:off x="517525" y="1641475"/>
            <a:ext cx="8093075" cy="267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 typeface="Wingdings" charset="2"/>
              <a:buChar char="v"/>
            </a:pPr>
            <a:r>
              <a:rPr lang="en-US" altLang="x-none" sz="2400">
                <a:latin typeface="Times New Roman" charset="0"/>
              </a:rPr>
              <a:t> Visible light has wavelengths from 350 - 780 nm in the electromagnetic spectrum.</a:t>
            </a:r>
          </a:p>
          <a:p>
            <a:pPr>
              <a:spcBef>
                <a:spcPct val="0"/>
              </a:spcBef>
              <a:buClrTx/>
              <a:buSzTx/>
              <a:buFont typeface="Wingdings" charset="2"/>
              <a:buChar char="v"/>
            </a:pPr>
            <a:r>
              <a:rPr lang="en-US" altLang="x-none" sz="2400">
                <a:latin typeface="Times New Roman" charset="0"/>
              </a:rPr>
              <a:t> Short wavelengths are perceived as blue.</a:t>
            </a:r>
          </a:p>
          <a:p>
            <a:pPr>
              <a:spcBef>
                <a:spcPct val="0"/>
              </a:spcBef>
              <a:buClrTx/>
              <a:buSzTx/>
              <a:buFont typeface="Wingdings" charset="2"/>
              <a:buChar char="v"/>
            </a:pPr>
            <a:r>
              <a:rPr lang="en-US" altLang="x-none" sz="2400">
                <a:latin typeface="Times New Roman" charset="0"/>
              </a:rPr>
              <a:t> Long wavelengths are perceived as red.</a:t>
            </a:r>
          </a:p>
          <a:p>
            <a:pPr>
              <a:spcBef>
                <a:spcPct val="0"/>
              </a:spcBef>
              <a:buClrTx/>
              <a:buSzTx/>
              <a:buFont typeface="Wingdings" charset="2"/>
              <a:buChar char="v"/>
            </a:pPr>
            <a:r>
              <a:rPr lang="en-US" altLang="x-none" sz="2400">
                <a:latin typeface="Times New Roman" charset="0"/>
              </a:rPr>
              <a:t> Light is reflected off surfaces, and some of that enters the eye and is detected by cells (photoreceptors).</a:t>
            </a:r>
          </a:p>
          <a:p>
            <a:pPr>
              <a:spcBef>
                <a:spcPct val="0"/>
              </a:spcBef>
              <a:buClrTx/>
              <a:buSzTx/>
              <a:buFont typeface="Wingdings" charset="2"/>
              <a:buChar char="v"/>
            </a:pPr>
            <a:r>
              <a:rPr lang="en-US" altLang="x-none" sz="2400">
                <a:latin typeface="Times New Roman" charset="0"/>
              </a:rPr>
              <a:t> Reflected light has some function of intensities.</a:t>
            </a:r>
          </a:p>
        </p:txBody>
      </p:sp>
      <p:sp>
        <p:nvSpPr>
          <p:cNvPr id="6147" name="Freeform 6"/>
          <p:cNvSpPr>
            <a:spLocks/>
          </p:cNvSpPr>
          <p:nvPr/>
        </p:nvSpPr>
        <p:spPr bwMode="auto">
          <a:xfrm>
            <a:off x="2719388" y="4902200"/>
            <a:ext cx="1770062" cy="463550"/>
          </a:xfrm>
          <a:custGeom>
            <a:avLst/>
            <a:gdLst>
              <a:gd name="T0" fmla="*/ 0 w 1115"/>
              <a:gd name="T1" fmla="*/ 2147483646 h 292"/>
              <a:gd name="T2" fmla="*/ 2147483646 w 1115"/>
              <a:gd name="T3" fmla="*/ 2147483646 h 292"/>
              <a:gd name="T4" fmla="*/ 2147483646 w 1115"/>
              <a:gd name="T5" fmla="*/ 2147483646 h 292"/>
              <a:gd name="T6" fmla="*/ 2147483646 w 1115"/>
              <a:gd name="T7" fmla="*/ 2147483646 h 292"/>
              <a:gd name="T8" fmla="*/ 2147483646 w 1115"/>
              <a:gd name="T9" fmla="*/ 2147483646 h 292"/>
              <a:gd name="T10" fmla="*/ 2147483646 w 1115"/>
              <a:gd name="T11" fmla="*/ 2147483646 h 292"/>
              <a:gd name="T12" fmla="*/ 2147483646 w 1115"/>
              <a:gd name="T13" fmla="*/ 2147483646 h 292"/>
              <a:gd name="T14" fmla="*/ 2147483646 w 1115"/>
              <a:gd name="T15" fmla="*/ 2147483646 h 292"/>
              <a:gd name="T16" fmla="*/ 2147483646 w 1115"/>
              <a:gd name="T17" fmla="*/ 2147483646 h 292"/>
              <a:gd name="T18" fmla="*/ 2147483646 w 1115"/>
              <a:gd name="T19" fmla="*/ 2147483646 h 292"/>
              <a:gd name="T20" fmla="*/ 2147483646 w 1115"/>
              <a:gd name="T21" fmla="*/ 2147483646 h 292"/>
              <a:gd name="T22" fmla="*/ 2147483646 w 1115"/>
              <a:gd name="T23" fmla="*/ 2147483646 h 292"/>
              <a:gd name="T24" fmla="*/ 2147483646 w 1115"/>
              <a:gd name="T25" fmla="*/ 2147483646 h 292"/>
              <a:gd name="T26" fmla="*/ 2147483646 w 1115"/>
              <a:gd name="T27" fmla="*/ 2147483646 h 292"/>
              <a:gd name="T28" fmla="*/ 2147483646 w 1115"/>
              <a:gd name="T29" fmla="*/ 2147483646 h 292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1115"/>
              <a:gd name="T46" fmla="*/ 0 h 292"/>
              <a:gd name="T47" fmla="*/ 1115 w 1115"/>
              <a:gd name="T48" fmla="*/ 292 h 292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1115" h="292">
                <a:moveTo>
                  <a:pt x="0" y="171"/>
                </a:moveTo>
                <a:cubicBezTo>
                  <a:pt x="20" y="68"/>
                  <a:pt x="58" y="43"/>
                  <a:pt x="146" y="1"/>
                </a:cubicBezTo>
                <a:cubicBezTo>
                  <a:pt x="162" y="3"/>
                  <a:pt x="178" y="3"/>
                  <a:pt x="194" y="9"/>
                </a:cubicBezTo>
                <a:cubicBezTo>
                  <a:pt x="258" y="30"/>
                  <a:pt x="272" y="140"/>
                  <a:pt x="291" y="195"/>
                </a:cubicBezTo>
                <a:cubicBezTo>
                  <a:pt x="306" y="241"/>
                  <a:pt x="305" y="275"/>
                  <a:pt x="356" y="292"/>
                </a:cubicBezTo>
                <a:cubicBezTo>
                  <a:pt x="399" y="281"/>
                  <a:pt x="408" y="266"/>
                  <a:pt x="429" y="227"/>
                </a:cubicBezTo>
                <a:cubicBezTo>
                  <a:pt x="437" y="192"/>
                  <a:pt x="432" y="118"/>
                  <a:pt x="453" y="98"/>
                </a:cubicBezTo>
                <a:cubicBezTo>
                  <a:pt x="466" y="84"/>
                  <a:pt x="501" y="66"/>
                  <a:pt x="501" y="66"/>
                </a:cubicBezTo>
                <a:cubicBezTo>
                  <a:pt x="539" y="9"/>
                  <a:pt x="517" y="27"/>
                  <a:pt x="558" y="1"/>
                </a:cubicBezTo>
                <a:cubicBezTo>
                  <a:pt x="590" y="3"/>
                  <a:pt x="623" y="0"/>
                  <a:pt x="655" y="9"/>
                </a:cubicBezTo>
                <a:cubicBezTo>
                  <a:pt x="690" y="19"/>
                  <a:pt x="665" y="102"/>
                  <a:pt x="695" y="114"/>
                </a:cubicBezTo>
                <a:cubicBezTo>
                  <a:pt x="748" y="134"/>
                  <a:pt x="721" y="126"/>
                  <a:pt x="776" y="139"/>
                </a:cubicBezTo>
                <a:cubicBezTo>
                  <a:pt x="796" y="136"/>
                  <a:pt x="858" y="137"/>
                  <a:pt x="889" y="122"/>
                </a:cubicBezTo>
                <a:cubicBezTo>
                  <a:pt x="918" y="107"/>
                  <a:pt x="919" y="90"/>
                  <a:pt x="962" y="90"/>
                </a:cubicBezTo>
                <a:cubicBezTo>
                  <a:pt x="1013" y="90"/>
                  <a:pt x="1064" y="90"/>
                  <a:pt x="1115" y="90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8" name="Line 7"/>
          <p:cNvSpPr>
            <a:spLocks noChangeShapeType="1"/>
          </p:cNvSpPr>
          <p:nvPr/>
        </p:nvSpPr>
        <p:spPr bwMode="auto">
          <a:xfrm>
            <a:off x="2667000" y="4495800"/>
            <a:ext cx="0" cy="1371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9" name="Line 8"/>
          <p:cNvSpPr>
            <a:spLocks noChangeShapeType="1"/>
          </p:cNvSpPr>
          <p:nvPr/>
        </p:nvSpPr>
        <p:spPr bwMode="auto">
          <a:xfrm>
            <a:off x="2667000" y="5867400"/>
            <a:ext cx="2133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0" name="Text Box 10"/>
          <p:cNvSpPr txBox="1">
            <a:spLocks noChangeArrowheads="1"/>
          </p:cNvSpPr>
          <p:nvPr/>
        </p:nvSpPr>
        <p:spPr bwMode="auto">
          <a:xfrm>
            <a:off x="1965325" y="4784725"/>
            <a:ext cx="6889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c(</a:t>
            </a:r>
            <a:r>
              <a:rPr lang="en-US" altLang="x-none" sz="2400">
                <a:latin typeface="Symbol" charset="2"/>
              </a:rPr>
              <a:t>l</a:t>
            </a:r>
            <a:r>
              <a:rPr lang="en-US" altLang="x-none" sz="2400">
                <a:latin typeface="Times New Roman" charset="0"/>
              </a:rPr>
              <a:t>)</a:t>
            </a:r>
          </a:p>
        </p:txBody>
      </p:sp>
      <p:sp>
        <p:nvSpPr>
          <p:cNvPr id="6151" name="Text Box 11"/>
          <p:cNvSpPr txBox="1">
            <a:spLocks noChangeArrowheads="1"/>
          </p:cNvSpPr>
          <p:nvPr/>
        </p:nvSpPr>
        <p:spPr bwMode="auto">
          <a:xfrm>
            <a:off x="3527425" y="5943600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x-none" sz="2400">
                <a:latin typeface="Symbol" charset="2"/>
              </a:rPr>
              <a:t>l</a:t>
            </a:r>
          </a:p>
        </p:txBody>
      </p:sp>
      <p:sp>
        <p:nvSpPr>
          <p:cNvPr id="6152" name="Text Box 12"/>
          <p:cNvSpPr txBox="1">
            <a:spLocks noChangeArrowheads="1"/>
          </p:cNvSpPr>
          <p:nvPr/>
        </p:nvSpPr>
        <p:spPr bwMode="auto">
          <a:xfrm>
            <a:off x="2346325" y="5832475"/>
            <a:ext cx="641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350</a:t>
            </a:r>
          </a:p>
        </p:txBody>
      </p:sp>
      <p:sp>
        <p:nvSpPr>
          <p:cNvPr id="6153" name="Text Box 13"/>
          <p:cNvSpPr txBox="1">
            <a:spLocks noChangeArrowheads="1"/>
          </p:cNvSpPr>
          <p:nvPr/>
        </p:nvSpPr>
        <p:spPr bwMode="auto">
          <a:xfrm>
            <a:off x="4464050" y="5791200"/>
            <a:ext cx="641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780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7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7848600" cy="1143000"/>
          </a:xfrm>
        </p:spPr>
        <p:txBody>
          <a:bodyPr/>
          <a:lstStyle/>
          <a:p>
            <a:r>
              <a:rPr lang="en-US" altLang="x-none"/>
              <a:t>The init( ) function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04800" y="1524000"/>
            <a:ext cx="8839200" cy="52625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>
                <a:solidFill>
                  <a:srgbClr val="FF0000"/>
                </a:solidFill>
                <a:latin typeface="+mn-lt"/>
                <a:ea typeface="+mn-ea"/>
              </a:rPr>
              <a:t>//Define the init( ) function and specify that it will be run</a:t>
            </a:r>
          </a:p>
          <a:p>
            <a:pPr>
              <a:defRPr/>
            </a:pPr>
            <a:r>
              <a:rPr lang="en-US">
                <a:solidFill>
                  <a:srgbClr val="FF0000"/>
                </a:solidFill>
                <a:latin typeface="+mn-lt"/>
                <a:ea typeface="+mn-ea"/>
              </a:rPr>
              <a:t>//first when the document is loaded</a:t>
            </a:r>
          </a:p>
          <a:p>
            <a:pPr>
              <a:defRPr/>
            </a:pPr>
            <a:r>
              <a:rPr lang="en-US">
                <a:latin typeface="+mn-lt"/>
                <a:ea typeface="+mn-ea"/>
              </a:rPr>
              <a:t>window.onload = function init() </a:t>
            </a:r>
          </a:p>
          <a:p>
            <a:pPr>
              <a:defRPr/>
            </a:pPr>
            <a:r>
              <a:rPr lang="en-US">
                <a:latin typeface="+mn-lt"/>
                <a:ea typeface="+mn-ea"/>
              </a:rPr>
              <a:t>{</a:t>
            </a:r>
          </a:p>
          <a:p>
            <a:pPr>
              <a:defRPr/>
            </a:pPr>
            <a:r>
              <a:rPr lang="en-US">
                <a:solidFill>
                  <a:srgbClr val="FF0000"/>
                </a:solidFill>
                <a:latin typeface="+mn-lt"/>
                <a:ea typeface="+mn-ea"/>
              </a:rPr>
              <a:t>    //Grab the canvas we created in the HTML file</a:t>
            </a:r>
          </a:p>
          <a:p>
            <a:pPr>
              <a:defRPr/>
            </a:pPr>
            <a:r>
              <a:rPr lang="en-US">
                <a:solidFill>
                  <a:srgbClr val="FF0000"/>
                </a:solidFill>
                <a:latin typeface="+mn-lt"/>
                <a:ea typeface="+mn-ea"/>
              </a:rPr>
              <a:t> </a:t>
            </a:r>
            <a:r>
              <a:rPr lang="en-US">
                <a:latin typeface="+mn-lt"/>
                <a:ea typeface="+mn-ea"/>
              </a:rPr>
              <a:t>   var canvas =  </a:t>
            </a:r>
          </a:p>
          <a:p>
            <a:pPr>
              <a:defRPr/>
            </a:pPr>
            <a:r>
              <a:rPr lang="en-US">
                <a:latin typeface="+mn-lt"/>
                <a:ea typeface="+mn-ea"/>
              </a:rPr>
              <a:t>           document.getElementById( "gl-canvas" );</a:t>
            </a:r>
          </a:p>
          <a:p>
            <a:pPr>
              <a:defRPr/>
            </a:pPr>
            <a:r>
              <a:rPr lang="en-US">
                <a:latin typeface="+mn-lt"/>
                <a:ea typeface="+mn-ea"/>
              </a:rPr>
              <a:t>    gl = WebGLUtils.setupWebGL( canvas );       </a:t>
            </a:r>
            <a:r>
              <a:rPr lang="en-US">
                <a:solidFill>
                  <a:srgbClr val="FF0000"/>
                </a:solidFill>
                <a:latin typeface="+mn-lt"/>
                <a:ea typeface="+mn-ea"/>
              </a:rPr>
              <a:t>//Setup Canvas</a:t>
            </a:r>
          </a:p>
          <a:p>
            <a:pPr>
              <a:defRPr/>
            </a:pPr>
            <a:r>
              <a:rPr lang="en-US">
                <a:latin typeface="+mn-lt"/>
                <a:ea typeface="+mn-ea"/>
              </a:rPr>
              <a:t>    </a:t>
            </a:r>
          </a:p>
          <a:p>
            <a:pPr>
              <a:defRPr/>
            </a:pPr>
            <a:r>
              <a:rPr lang="en-US">
                <a:latin typeface="+mn-lt"/>
                <a:ea typeface="+mn-ea"/>
              </a:rPr>
              <a:t>   if ( !gl ) {                                                            </a:t>
            </a:r>
            <a:r>
              <a:rPr lang="en-US">
                <a:solidFill>
                  <a:srgbClr val="FF0000"/>
                </a:solidFill>
                <a:latin typeface="+mn-lt"/>
                <a:ea typeface="+mn-ea"/>
              </a:rPr>
              <a:t>//Error checking</a:t>
            </a:r>
          </a:p>
          <a:p>
            <a:pPr>
              <a:defRPr/>
            </a:pPr>
            <a:r>
              <a:rPr lang="en-US">
                <a:latin typeface="+mn-lt"/>
                <a:ea typeface="+mn-ea"/>
              </a:rPr>
              <a:t>       alert( "WebGL isn't available" ); </a:t>
            </a:r>
          </a:p>
          <a:p>
            <a:pPr>
              <a:defRPr/>
            </a:pPr>
            <a:r>
              <a:rPr lang="en-US">
                <a:latin typeface="+mn-lt"/>
                <a:ea typeface="+mn-ea"/>
              </a:rPr>
              <a:t>    }</a:t>
            </a:r>
          </a:p>
          <a:p>
            <a:pPr>
              <a:defRPr/>
            </a:pPr>
            <a:endParaRPr lang="en-US">
              <a:latin typeface="+mn-lt"/>
              <a:ea typeface="+mn-ea"/>
            </a:endParaRPr>
          </a:p>
          <a:p>
            <a:pPr>
              <a:defRPr/>
            </a:pPr>
            <a:r>
              <a:rPr lang="en-US">
                <a:latin typeface="+mn-lt"/>
                <a:ea typeface="+mn-ea"/>
              </a:rPr>
              <a:t>   square( );		</a:t>
            </a:r>
            <a:r>
              <a:rPr lang="en-US">
                <a:solidFill>
                  <a:srgbClr val="FF0000"/>
                </a:solidFill>
                <a:latin typeface="+mn-lt"/>
                <a:ea typeface="+mn-ea"/>
              </a:rPr>
              <a:t>//Set up the vertices for a square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Red, Green and Blue photoreceptors</a:t>
            </a:r>
          </a:p>
        </p:txBody>
      </p:sp>
      <p:sp>
        <p:nvSpPr>
          <p:cNvPr id="7170" name="Text Box 3"/>
          <p:cNvSpPr txBox="1">
            <a:spLocks noChangeArrowheads="1"/>
          </p:cNvSpPr>
          <p:nvPr/>
        </p:nvSpPr>
        <p:spPr bwMode="auto">
          <a:xfrm>
            <a:off x="593725" y="1717675"/>
            <a:ext cx="7259638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Photoreceptors come in three types: Red, Green and Blue.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Each is sensitive to light in a given range of wavelengths.</a:t>
            </a:r>
          </a:p>
        </p:txBody>
      </p:sp>
      <p:sp>
        <p:nvSpPr>
          <p:cNvPr id="7171" name="Line 4"/>
          <p:cNvSpPr>
            <a:spLocks noChangeShapeType="1"/>
          </p:cNvSpPr>
          <p:nvPr/>
        </p:nvSpPr>
        <p:spPr bwMode="auto">
          <a:xfrm>
            <a:off x="1981200" y="2971800"/>
            <a:ext cx="0" cy="1219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2" name="Line 5"/>
          <p:cNvSpPr>
            <a:spLocks noChangeShapeType="1"/>
          </p:cNvSpPr>
          <p:nvPr/>
        </p:nvSpPr>
        <p:spPr bwMode="auto">
          <a:xfrm>
            <a:off x="1981200" y="4191000"/>
            <a:ext cx="1371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3" name="Freeform 6"/>
          <p:cNvSpPr>
            <a:spLocks/>
          </p:cNvSpPr>
          <p:nvPr/>
        </p:nvSpPr>
        <p:spPr bwMode="auto">
          <a:xfrm>
            <a:off x="2514600" y="3581400"/>
            <a:ext cx="609600" cy="609600"/>
          </a:xfrm>
          <a:custGeom>
            <a:avLst/>
            <a:gdLst>
              <a:gd name="T0" fmla="*/ 0 w 384"/>
              <a:gd name="T1" fmla="*/ 2147483646 h 384"/>
              <a:gd name="T2" fmla="*/ 2147483646 w 384"/>
              <a:gd name="T3" fmla="*/ 0 h 384"/>
              <a:gd name="T4" fmla="*/ 2147483646 w 384"/>
              <a:gd name="T5" fmla="*/ 2147483646 h 384"/>
              <a:gd name="T6" fmla="*/ 0 60000 65536"/>
              <a:gd name="T7" fmla="*/ 0 60000 65536"/>
              <a:gd name="T8" fmla="*/ 0 60000 65536"/>
              <a:gd name="T9" fmla="*/ 0 w 384"/>
              <a:gd name="T10" fmla="*/ 0 h 384"/>
              <a:gd name="T11" fmla="*/ 384 w 384"/>
              <a:gd name="T12" fmla="*/ 384 h 38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84" h="384">
                <a:moveTo>
                  <a:pt x="0" y="384"/>
                </a:moveTo>
                <a:cubicBezTo>
                  <a:pt x="64" y="192"/>
                  <a:pt x="128" y="0"/>
                  <a:pt x="192" y="0"/>
                </a:cubicBezTo>
                <a:cubicBezTo>
                  <a:pt x="256" y="0"/>
                  <a:pt x="352" y="320"/>
                  <a:pt x="384" y="384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4" name="Text Box 7"/>
          <p:cNvSpPr txBox="1">
            <a:spLocks noChangeArrowheads="1"/>
          </p:cNvSpPr>
          <p:nvPr/>
        </p:nvSpPr>
        <p:spPr bwMode="auto">
          <a:xfrm>
            <a:off x="1279525" y="3184525"/>
            <a:ext cx="7572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R(</a:t>
            </a:r>
            <a:r>
              <a:rPr lang="en-US" altLang="x-none" sz="2400">
                <a:latin typeface="Symbol" charset="2"/>
              </a:rPr>
              <a:t>l</a:t>
            </a:r>
            <a:r>
              <a:rPr lang="en-US" altLang="x-none" sz="2400">
                <a:latin typeface="Times New Roman" charset="0"/>
              </a:rPr>
              <a:t>)</a:t>
            </a:r>
          </a:p>
        </p:txBody>
      </p:sp>
      <p:sp>
        <p:nvSpPr>
          <p:cNvPr id="7175" name="Text Box 8"/>
          <p:cNvSpPr txBox="1">
            <a:spLocks noChangeArrowheads="1"/>
          </p:cNvSpPr>
          <p:nvPr/>
        </p:nvSpPr>
        <p:spPr bwMode="auto">
          <a:xfrm>
            <a:off x="2574925" y="415607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7176" name="Rectangle 9"/>
          <p:cNvSpPr>
            <a:spLocks noChangeArrowheads="1"/>
          </p:cNvSpPr>
          <p:nvPr/>
        </p:nvSpPr>
        <p:spPr bwMode="auto">
          <a:xfrm>
            <a:off x="2590800" y="4267200"/>
            <a:ext cx="3508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Symbol" charset="2"/>
              </a:rPr>
              <a:t>l</a:t>
            </a:r>
          </a:p>
        </p:txBody>
      </p:sp>
      <p:sp>
        <p:nvSpPr>
          <p:cNvPr id="7177" name="Line 10"/>
          <p:cNvSpPr>
            <a:spLocks noChangeShapeType="1"/>
          </p:cNvSpPr>
          <p:nvPr/>
        </p:nvSpPr>
        <p:spPr bwMode="auto">
          <a:xfrm>
            <a:off x="4191000" y="2971800"/>
            <a:ext cx="0" cy="1219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8" name="Line 11"/>
          <p:cNvSpPr>
            <a:spLocks noChangeShapeType="1"/>
          </p:cNvSpPr>
          <p:nvPr/>
        </p:nvSpPr>
        <p:spPr bwMode="auto">
          <a:xfrm>
            <a:off x="4191000" y="4191000"/>
            <a:ext cx="1371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9" name="Freeform 12"/>
          <p:cNvSpPr>
            <a:spLocks/>
          </p:cNvSpPr>
          <p:nvPr/>
        </p:nvSpPr>
        <p:spPr bwMode="auto">
          <a:xfrm>
            <a:off x="4495800" y="3581400"/>
            <a:ext cx="609600" cy="609600"/>
          </a:xfrm>
          <a:custGeom>
            <a:avLst/>
            <a:gdLst>
              <a:gd name="T0" fmla="*/ 0 w 384"/>
              <a:gd name="T1" fmla="*/ 2147483646 h 384"/>
              <a:gd name="T2" fmla="*/ 2147483646 w 384"/>
              <a:gd name="T3" fmla="*/ 0 h 384"/>
              <a:gd name="T4" fmla="*/ 2147483646 w 384"/>
              <a:gd name="T5" fmla="*/ 2147483646 h 384"/>
              <a:gd name="T6" fmla="*/ 0 60000 65536"/>
              <a:gd name="T7" fmla="*/ 0 60000 65536"/>
              <a:gd name="T8" fmla="*/ 0 60000 65536"/>
              <a:gd name="T9" fmla="*/ 0 w 384"/>
              <a:gd name="T10" fmla="*/ 0 h 384"/>
              <a:gd name="T11" fmla="*/ 384 w 384"/>
              <a:gd name="T12" fmla="*/ 384 h 38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84" h="384">
                <a:moveTo>
                  <a:pt x="0" y="384"/>
                </a:moveTo>
                <a:cubicBezTo>
                  <a:pt x="64" y="192"/>
                  <a:pt x="128" y="0"/>
                  <a:pt x="192" y="0"/>
                </a:cubicBezTo>
                <a:cubicBezTo>
                  <a:pt x="256" y="0"/>
                  <a:pt x="352" y="320"/>
                  <a:pt x="384" y="384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80" name="Text Box 13"/>
          <p:cNvSpPr txBox="1">
            <a:spLocks noChangeArrowheads="1"/>
          </p:cNvSpPr>
          <p:nvPr/>
        </p:nvSpPr>
        <p:spPr bwMode="auto">
          <a:xfrm>
            <a:off x="3489325" y="3184525"/>
            <a:ext cx="7747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G(</a:t>
            </a:r>
            <a:r>
              <a:rPr lang="en-US" altLang="x-none" sz="2400">
                <a:latin typeface="Symbol" charset="2"/>
              </a:rPr>
              <a:t>l</a:t>
            </a:r>
            <a:r>
              <a:rPr lang="en-US" altLang="x-none" sz="2400">
                <a:latin typeface="Times New Roman" charset="0"/>
              </a:rPr>
              <a:t>)</a:t>
            </a:r>
          </a:p>
        </p:txBody>
      </p:sp>
      <p:sp>
        <p:nvSpPr>
          <p:cNvPr id="7181" name="Text Box 14"/>
          <p:cNvSpPr txBox="1">
            <a:spLocks noChangeArrowheads="1"/>
          </p:cNvSpPr>
          <p:nvPr/>
        </p:nvSpPr>
        <p:spPr bwMode="auto">
          <a:xfrm>
            <a:off x="4784725" y="415607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7182" name="Rectangle 15"/>
          <p:cNvSpPr>
            <a:spLocks noChangeArrowheads="1"/>
          </p:cNvSpPr>
          <p:nvPr/>
        </p:nvSpPr>
        <p:spPr bwMode="auto">
          <a:xfrm>
            <a:off x="4800600" y="4267200"/>
            <a:ext cx="3508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Symbol" charset="2"/>
              </a:rPr>
              <a:t>l</a:t>
            </a:r>
          </a:p>
        </p:txBody>
      </p:sp>
      <p:sp>
        <p:nvSpPr>
          <p:cNvPr id="7183" name="Line 16"/>
          <p:cNvSpPr>
            <a:spLocks noChangeShapeType="1"/>
          </p:cNvSpPr>
          <p:nvPr/>
        </p:nvSpPr>
        <p:spPr bwMode="auto">
          <a:xfrm>
            <a:off x="6400800" y="2971800"/>
            <a:ext cx="0" cy="1219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84" name="Line 17"/>
          <p:cNvSpPr>
            <a:spLocks noChangeShapeType="1"/>
          </p:cNvSpPr>
          <p:nvPr/>
        </p:nvSpPr>
        <p:spPr bwMode="auto">
          <a:xfrm>
            <a:off x="6400800" y="4191000"/>
            <a:ext cx="1371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85" name="Freeform 18"/>
          <p:cNvSpPr>
            <a:spLocks/>
          </p:cNvSpPr>
          <p:nvPr/>
        </p:nvSpPr>
        <p:spPr bwMode="auto">
          <a:xfrm>
            <a:off x="6400800" y="3733800"/>
            <a:ext cx="609600" cy="457200"/>
          </a:xfrm>
          <a:custGeom>
            <a:avLst/>
            <a:gdLst>
              <a:gd name="T0" fmla="*/ 0 w 384"/>
              <a:gd name="T1" fmla="*/ 2147483646 h 384"/>
              <a:gd name="T2" fmla="*/ 2147483646 w 384"/>
              <a:gd name="T3" fmla="*/ 0 h 384"/>
              <a:gd name="T4" fmla="*/ 2147483646 w 384"/>
              <a:gd name="T5" fmla="*/ 2147483646 h 384"/>
              <a:gd name="T6" fmla="*/ 0 60000 65536"/>
              <a:gd name="T7" fmla="*/ 0 60000 65536"/>
              <a:gd name="T8" fmla="*/ 0 60000 65536"/>
              <a:gd name="T9" fmla="*/ 0 w 384"/>
              <a:gd name="T10" fmla="*/ 0 h 384"/>
              <a:gd name="T11" fmla="*/ 384 w 384"/>
              <a:gd name="T12" fmla="*/ 384 h 38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84" h="384">
                <a:moveTo>
                  <a:pt x="0" y="384"/>
                </a:moveTo>
                <a:cubicBezTo>
                  <a:pt x="64" y="192"/>
                  <a:pt x="128" y="0"/>
                  <a:pt x="192" y="0"/>
                </a:cubicBezTo>
                <a:cubicBezTo>
                  <a:pt x="256" y="0"/>
                  <a:pt x="352" y="320"/>
                  <a:pt x="384" y="384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86" name="Text Box 19"/>
          <p:cNvSpPr txBox="1">
            <a:spLocks noChangeArrowheads="1"/>
          </p:cNvSpPr>
          <p:nvPr/>
        </p:nvSpPr>
        <p:spPr bwMode="auto">
          <a:xfrm>
            <a:off x="5699125" y="3184525"/>
            <a:ext cx="7572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B(</a:t>
            </a:r>
            <a:r>
              <a:rPr lang="en-US" altLang="x-none" sz="2400">
                <a:latin typeface="Symbol" charset="2"/>
              </a:rPr>
              <a:t>l</a:t>
            </a:r>
            <a:r>
              <a:rPr lang="en-US" altLang="x-none" sz="2400">
                <a:latin typeface="Times New Roman" charset="0"/>
              </a:rPr>
              <a:t>)</a:t>
            </a:r>
          </a:p>
        </p:txBody>
      </p:sp>
      <p:sp>
        <p:nvSpPr>
          <p:cNvPr id="7187" name="Text Box 20"/>
          <p:cNvSpPr txBox="1">
            <a:spLocks noChangeArrowheads="1"/>
          </p:cNvSpPr>
          <p:nvPr/>
        </p:nvSpPr>
        <p:spPr bwMode="auto">
          <a:xfrm>
            <a:off x="6994525" y="415607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7188" name="Rectangle 21"/>
          <p:cNvSpPr>
            <a:spLocks noChangeArrowheads="1"/>
          </p:cNvSpPr>
          <p:nvPr/>
        </p:nvSpPr>
        <p:spPr bwMode="auto">
          <a:xfrm>
            <a:off x="7010400" y="4267200"/>
            <a:ext cx="3508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Symbol" charset="2"/>
              </a:rPr>
              <a:t>l</a:t>
            </a:r>
          </a:p>
        </p:txBody>
      </p:sp>
      <p:sp>
        <p:nvSpPr>
          <p:cNvPr id="104470" name="Text Box 22"/>
          <p:cNvSpPr txBox="1">
            <a:spLocks noChangeArrowheads="1"/>
          </p:cNvSpPr>
          <p:nvPr/>
        </p:nvSpPr>
        <p:spPr bwMode="auto">
          <a:xfrm>
            <a:off x="669925" y="4918075"/>
            <a:ext cx="78644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Our color perception is based on the relative response magnitudes of these three types of photoreceptors.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4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70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Color Matching</a:t>
            </a:r>
          </a:p>
        </p:txBody>
      </p:sp>
      <p:sp>
        <p:nvSpPr>
          <p:cNvPr id="8194" name="Text Box 3"/>
          <p:cNvSpPr txBox="1">
            <a:spLocks noChangeArrowheads="1"/>
          </p:cNvSpPr>
          <p:nvPr/>
        </p:nvSpPr>
        <p:spPr bwMode="auto">
          <a:xfrm>
            <a:off x="517525" y="1717675"/>
            <a:ext cx="8169275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To reproduce the appearance of any color, we need to stimulate the photoreceptors by the same amount as a given color stimulates them.</a:t>
            </a:r>
          </a:p>
        </p:txBody>
      </p:sp>
      <p:grpSp>
        <p:nvGrpSpPr>
          <p:cNvPr id="2" name="Group 36"/>
          <p:cNvGrpSpPr>
            <a:grpSpLocks/>
          </p:cNvGrpSpPr>
          <p:nvPr/>
        </p:nvGrpSpPr>
        <p:grpSpPr bwMode="auto">
          <a:xfrm>
            <a:off x="388938" y="3200400"/>
            <a:ext cx="3140075" cy="2514600"/>
            <a:chOff x="245" y="2016"/>
            <a:chExt cx="1978" cy="1584"/>
          </a:xfrm>
        </p:grpSpPr>
        <p:sp>
          <p:nvSpPr>
            <p:cNvPr id="8216" name="Freeform 4"/>
            <p:cNvSpPr>
              <a:spLocks/>
            </p:cNvSpPr>
            <p:nvPr/>
          </p:nvSpPr>
          <p:spPr bwMode="auto">
            <a:xfrm>
              <a:off x="720" y="2656"/>
              <a:ext cx="1115" cy="292"/>
            </a:xfrm>
            <a:custGeom>
              <a:avLst/>
              <a:gdLst>
                <a:gd name="T0" fmla="*/ 0 w 1115"/>
                <a:gd name="T1" fmla="*/ 171 h 292"/>
                <a:gd name="T2" fmla="*/ 146 w 1115"/>
                <a:gd name="T3" fmla="*/ 1 h 292"/>
                <a:gd name="T4" fmla="*/ 194 w 1115"/>
                <a:gd name="T5" fmla="*/ 9 h 292"/>
                <a:gd name="T6" fmla="*/ 291 w 1115"/>
                <a:gd name="T7" fmla="*/ 195 h 292"/>
                <a:gd name="T8" fmla="*/ 356 w 1115"/>
                <a:gd name="T9" fmla="*/ 292 h 292"/>
                <a:gd name="T10" fmla="*/ 429 w 1115"/>
                <a:gd name="T11" fmla="*/ 227 h 292"/>
                <a:gd name="T12" fmla="*/ 453 w 1115"/>
                <a:gd name="T13" fmla="*/ 98 h 292"/>
                <a:gd name="T14" fmla="*/ 501 w 1115"/>
                <a:gd name="T15" fmla="*/ 66 h 292"/>
                <a:gd name="T16" fmla="*/ 558 w 1115"/>
                <a:gd name="T17" fmla="*/ 1 h 292"/>
                <a:gd name="T18" fmla="*/ 655 w 1115"/>
                <a:gd name="T19" fmla="*/ 9 h 292"/>
                <a:gd name="T20" fmla="*/ 695 w 1115"/>
                <a:gd name="T21" fmla="*/ 114 h 292"/>
                <a:gd name="T22" fmla="*/ 776 w 1115"/>
                <a:gd name="T23" fmla="*/ 139 h 292"/>
                <a:gd name="T24" fmla="*/ 889 w 1115"/>
                <a:gd name="T25" fmla="*/ 122 h 292"/>
                <a:gd name="T26" fmla="*/ 962 w 1115"/>
                <a:gd name="T27" fmla="*/ 90 h 292"/>
                <a:gd name="T28" fmla="*/ 1115 w 1115"/>
                <a:gd name="T29" fmla="*/ 90 h 292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115"/>
                <a:gd name="T46" fmla="*/ 0 h 292"/>
                <a:gd name="T47" fmla="*/ 1115 w 1115"/>
                <a:gd name="T48" fmla="*/ 292 h 292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115" h="292">
                  <a:moveTo>
                    <a:pt x="0" y="171"/>
                  </a:moveTo>
                  <a:cubicBezTo>
                    <a:pt x="20" y="68"/>
                    <a:pt x="58" y="43"/>
                    <a:pt x="146" y="1"/>
                  </a:cubicBezTo>
                  <a:cubicBezTo>
                    <a:pt x="162" y="3"/>
                    <a:pt x="178" y="3"/>
                    <a:pt x="194" y="9"/>
                  </a:cubicBezTo>
                  <a:cubicBezTo>
                    <a:pt x="258" y="30"/>
                    <a:pt x="272" y="140"/>
                    <a:pt x="291" y="195"/>
                  </a:cubicBezTo>
                  <a:cubicBezTo>
                    <a:pt x="306" y="241"/>
                    <a:pt x="305" y="275"/>
                    <a:pt x="356" y="292"/>
                  </a:cubicBezTo>
                  <a:cubicBezTo>
                    <a:pt x="399" y="281"/>
                    <a:pt x="408" y="266"/>
                    <a:pt x="429" y="227"/>
                  </a:cubicBezTo>
                  <a:cubicBezTo>
                    <a:pt x="437" y="192"/>
                    <a:pt x="432" y="118"/>
                    <a:pt x="453" y="98"/>
                  </a:cubicBezTo>
                  <a:cubicBezTo>
                    <a:pt x="466" y="84"/>
                    <a:pt x="501" y="66"/>
                    <a:pt x="501" y="66"/>
                  </a:cubicBezTo>
                  <a:cubicBezTo>
                    <a:pt x="539" y="9"/>
                    <a:pt x="517" y="27"/>
                    <a:pt x="558" y="1"/>
                  </a:cubicBezTo>
                  <a:cubicBezTo>
                    <a:pt x="590" y="3"/>
                    <a:pt x="623" y="0"/>
                    <a:pt x="655" y="9"/>
                  </a:cubicBezTo>
                  <a:cubicBezTo>
                    <a:pt x="690" y="19"/>
                    <a:pt x="665" y="102"/>
                    <a:pt x="695" y="114"/>
                  </a:cubicBezTo>
                  <a:cubicBezTo>
                    <a:pt x="748" y="134"/>
                    <a:pt x="721" y="126"/>
                    <a:pt x="776" y="139"/>
                  </a:cubicBezTo>
                  <a:cubicBezTo>
                    <a:pt x="796" y="136"/>
                    <a:pt x="858" y="137"/>
                    <a:pt x="889" y="122"/>
                  </a:cubicBezTo>
                  <a:cubicBezTo>
                    <a:pt x="918" y="107"/>
                    <a:pt x="919" y="90"/>
                    <a:pt x="962" y="90"/>
                  </a:cubicBezTo>
                  <a:cubicBezTo>
                    <a:pt x="1013" y="90"/>
                    <a:pt x="1064" y="90"/>
                    <a:pt x="1115" y="90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7" name="Line 5"/>
            <p:cNvSpPr>
              <a:spLocks noChangeShapeType="1"/>
            </p:cNvSpPr>
            <p:nvPr/>
          </p:nvSpPr>
          <p:spPr bwMode="auto">
            <a:xfrm>
              <a:off x="687" y="2400"/>
              <a:ext cx="0" cy="8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8" name="Line 6"/>
            <p:cNvSpPr>
              <a:spLocks noChangeShapeType="1"/>
            </p:cNvSpPr>
            <p:nvPr/>
          </p:nvSpPr>
          <p:spPr bwMode="auto">
            <a:xfrm>
              <a:off x="687" y="3264"/>
              <a:ext cx="134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9" name="Text Box 7"/>
            <p:cNvSpPr txBox="1">
              <a:spLocks noChangeArrowheads="1"/>
            </p:cNvSpPr>
            <p:nvPr/>
          </p:nvSpPr>
          <p:spPr bwMode="auto">
            <a:xfrm>
              <a:off x="245" y="2582"/>
              <a:ext cx="43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_"/>
                <a:defRPr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>
                <a:spcBef>
                  <a:spcPct val="20000"/>
                </a:spcBef>
                <a:buClr>
                  <a:schemeClr val="folHlink"/>
                </a:buClr>
                <a:buSzPct val="79000"/>
                <a:buChar char="_"/>
                <a:defRPr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64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x-none" sz="2400">
                  <a:latin typeface="Times New Roman" charset="0"/>
                </a:rPr>
                <a:t>c(</a:t>
              </a:r>
              <a:r>
                <a:rPr lang="en-US" altLang="x-none" sz="2400">
                  <a:latin typeface="Symbol" charset="2"/>
                </a:rPr>
                <a:t>l</a:t>
              </a:r>
              <a:r>
                <a:rPr lang="en-US" altLang="x-none" sz="2400">
                  <a:latin typeface="Times New Roman" charset="0"/>
                </a:rPr>
                <a:t>)</a:t>
              </a:r>
            </a:p>
          </p:txBody>
        </p:sp>
        <p:sp>
          <p:nvSpPr>
            <p:cNvPr id="8220" name="Text Box 8"/>
            <p:cNvSpPr txBox="1">
              <a:spLocks noChangeArrowheads="1"/>
            </p:cNvSpPr>
            <p:nvPr/>
          </p:nvSpPr>
          <p:spPr bwMode="auto">
            <a:xfrm>
              <a:off x="1229" y="3312"/>
              <a:ext cx="11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_"/>
                <a:defRPr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>
                <a:spcBef>
                  <a:spcPct val="20000"/>
                </a:spcBef>
                <a:buClr>
                  <a:schemeClr val="folHlink"/>
                </a:buClr>
                <a:buSzPct val="79000"/>
                <a:buChar char="_"/>
                <a:defRPr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64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x-none" sz="2400">
                  <a:latin typeface="Symbol" charset="2"/>
                </a:rPr>
                <a:t>l</a:t>
              </a:r>
            </a:p>
          </p:txBody>
        </p:sp>
        <p:sp>
          <p:nvSpPr>
            <p:cNvPr id="8221" name="Text Box 9"/>
            <p:cNvSpPr txBox="1">
              <a:spLocks noChangeArrowheads="1"/>
            </p:cNvSpPr>
            <p:nvPr/>
          </p:nvSpPr>
          <p:spPr bwMode="auto">
            <a:xfrm>
              <a:off x="485" y="3242"/>
              <a:ext cx="40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_"/>
                <a:defRPr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>
                <a:spcBef>
                  <a:spcPct val="20000"/>
                </a:spcBef>
                <a:buClr>
                  <a:schemeClr val="folHlink"/>
                </a:buClr>
                <a:buSzPct val="79000"/>
                <a:buChar char="_"/>
                <a:defRPr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64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x-none" sz="2400">
                  <a:latin typeface="Times New Roman" charset="0"/>
                </a:rPr>
                <a:t>350</a:t>
              </a:r>
            </a:p>
          </p:txBody>
        </p:sp>
        <p:sp>
          <p:nvSpPr>
            <p:cNvPr id="8222" name="Text Box 10"/>
            <p:cNvSpPr txBox="1">
              <a:spLocks noChangeArrowheads="1"/>
            </p:cNvSpPr>
            <p:nvPr/>
          </p:nvSpPr>
          <p:spPr bwMode="auto">
            <a:xfrm>
              <a:off x="1819" y="3216"/>
              <a:ext cx="40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_"/>
                <a:defRPr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>
                <a:spcBef>
                  <a:spcPct val="20000"/>
                </a:spcBef>
                <a:buClr>
                  <a:schemeClr val="folHlink"/>
                </a:buClr>
                <a:buSzPct val="79000"/>
                <a:buChar char="_"/>
                <a:defRPr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64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x-none" sz="2400">
                  <a:latin typeface="Times New Roman" charset="0"/>
                </a:rPr>
                <a:t>780</a:t>
              </a:r>
            </a:p>
          </p:txBody>
        </p:sp>
        <p:sp>
          <p:nvSpPr>
            <p:cNvPr id="8223" name="Text Box 32"/>
            <p:cNvSpPr txBox="1">
              <a:spLocks noChangeArrowheads="1"/>
            </p:cNvSpPr>
            <p:nvPr/>
          </p:nvSpPr>
          <p:spPr bwMode="auto">
            <a:xfrm>
              <a:off x="806" y="2016"/>
              <a:ext cx="125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_"/>
                <a:defRPr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>
                <a:spcBef>
                  <a:spcPct val="20000"/>
                </a:spcBef>
                <a:buClr>
                  <a:schemeClr val="folHlink"/>
                </a:buClr>
                <a:buSzPct val="79000"/>
                <a:buChar char="_"/>
                <a:defRPr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64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x-none" sz="2400">
                  <a:latin typeface="Times New Roman" charset="0"/>
                </a:rPr>
                <a:t>Physical Color</a:t>
              </a:r>
            </a:p>
          </p:txBody>
        </p:sp>
      </p:grpSp>
      <p:grpSp>
        <p:nvGrpSpPr>
          <p:cNvPr id="3" name="Group 37"/>
          <p:cNvGrpSpPr>
            <a:grpSpLocks/>
          </p:cNvGrpSpPr>
          <p:nvPr/>
        </p:nvGrpSpPr>
        <p:grpSpPr bwMode="auto">
          <a:xfrm>
            <a:off x="3276600" y="2835275"/>
            <a:ext cx="2868613" cy="2752725"/>
            <a:chOff x="2064" y="1786"/>
            <a:chExt cx="1807" cy="1734"/>
          </a:xfrm>
        </p:grpSpPr>
        <p:sp>
          <p:nvSpPr>
            <p:cNvPr id="8206" name="Line 11"/>
            <p:cNvSpPr>
              <a:spLocks noChangeShapeType="1"/>
            </p:cNvSpPr>
            <p:nvPr/>
          </p:nvSpPr>
          <p:spPr bwMode="auto">
            <a:xfrm>
              <a:off x="2592" y="2464"/>
              <a:ext cx="0" cy="81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7" name="Line 12"/>
            <p:cNvSpPr>
              <a:spLocks noChangeShapeType="1"/>
            </p:cNvSpPr>
            <p:nvPr/>
          </p:nvSpPr>
          <p:spPr bwMode="auto">
            <a:xfrm>
              <a:off x="2592" y="3280"/>
              <a:ext cx="110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8" name="Text Box 16"/>
            <p:cNvSpPr txBox="1">
              <a:spLocks noChangeArrowheads="1"/>
            </p:cNvSpPr>
            <p:nvPr/>
          </p:nvSpPr>
          <p:spPr bwMode="auto">
            <a:xfrm>
              <a:off x="2064" y="2656"/>
              <a:ext cx="62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_"/>
                <a:defRPr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>
                <a:spcBef>
                  <a:spcPct val="20000"/>
                </a:spcBef>
                <a:buClr>
                  <a:schemeClr val="folHlink"/>
                </a:buClr>
                <a:buSzPct val="79000"/>
                <a:buChar char="_"/>
                <a:defRPr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64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x-none" sz="2400">
                  <a:latin typeface="Times New Roman" charset="0"/>
                </a:rPr>
                <a:t>Resp.</a:t>
              </a:r>
            </a:p>
          </p:txBody>
        </p:sp>
        <p:sp>
          <p:nvSpPr>
            <p:cNvPr id="8209" name="Text Box 17"/>
            <p:cNvSpPr txBox="1">
              <a:spLocks noChangeArrowheads="1"/>
            </p:cNvSpPr>
            <p:nvPr/>
          </p:nvSpPr>
          <p:spPr bwMode="auto">
            <a:xfrm>
              <a:off x="2774" y="3232"/>
              <a:ext cx="24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_"/>
                <a:defRPr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>
                <a:spcBef>
                  <a:spcPct val="20000"/>
                </a:spcBef>
                <a:buClr>
                  <a:schemeClr val="folHlink"/>
                </a:buClr>
                <a:buSzPct val="79000"/>
                <a:buChar char="_"/>
                <a:defRPr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64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x-none" sz="2400">
                  <a:latin typeface="Times New Roman" charset="0"/>
                </a:rPr>
                <a:t>B</a:t>
              </a:r>
            </a:p>
          </p:txBody>
        </p:sp>
        <p:sp>
          <p:nvSpPr>
            <p:cNvPr id="8210" name="Text Box 18"/>
            <p:cNvSpPr txBox="1">
              <a:spLocks noChangeArrowheads="1"/>
            </p:cNvSpPr>
            <p:nvPr/>
          </p:nvSpPr>
          <p:spPr bwMode="auto">
            <a:xfrm>
              <a:off x="3072" y="3232"/>
              <a:ext cx="25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_"/>
                <a:defRPr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>
                <a:spcBef>
                  <a:spcPct val="20000"/>
                </a:spcBef>
                <a:buClr>
                  <a:schemeClr val="folHlink"/>
                </a:buClr>
                <a:buSzPct val="79000"/>
                <a:buChar char="_"/>
                <a:defRPr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64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x-none" sz="2400">
                  <a:latin typeface="Times New Roman" charset="0"/>
                </a:rPr>
                <a:t>G</a:t>
              </a:r>
            </a:p>
          </p:txBody>
        </p:sp>
        <p:sp>
          <p:nvSpPr>
            <p:cNvPr id="8211" name="Text Box 19"/>
            <p:cNvSpPr txBox="1">
              <a:spLocks noChangeArrowheads="1"/>
            </p:cNvSpPr>
            <p:nvPr/>
          </p:nvSpPr>
          <p:spPr bwMode="auto">
            <a:xfrm>
              <a:off x="3360" y="3232"/>
              <a:ext cx="24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_"/>
                <a:defRPr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>
                <a:spcBef>
                  <a:spcPct val="20000"/>
                </a:spcBef>
                <a:buClr>
                  <a:schemeClr val="folHlink"/>
                </a:buClr>
                <a:buSzPct val="79000"/>
                <a:buChar char="_"/>
                <a:defRPr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64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x-none" sz="2400">
                  <a:latin typeface="Times New Roman" charset="0"/>
                </a:rPr>
                <a:t>R</a:t>
              </a:r>
            </a:p>
          </p:txBody>
        </p:sp>
        <p:sp>
          <p:nvSpPr>
            <p:cNvPr id="8212" name="Line 20"/>
            <p:cNvSpPr>
              <a:spLocks noChangeShapeType="1"/>
            </p:cNvSpPr>
            <p:nvPr/>
          </p:nvSpPr>
          <p:spPr bwMode="auto">
            <a:xfrm flipV="1">
              <a:off x="2880" y="2848"/>
              <a:ext cx="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3" name="Line 21"/>
            <p:cNvSpPr>
              <a:spLocks noChangeShapeType="1"/>
            </p:cNvSpPr>
            <p:nvPr/>
          </p:nvSpPr>
          <p:spPr bwMode="auto">
            <a:xfrm flipV="1">
              <a:off x="3168" y="3040"/>
              <a:ext cx="0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4" name="Line 22"/>
            <p:cNvSpPr>
              <a:spLocks noChangeShapeType="1"/>
            </p:cNvSpPr>
            <p:nvPr/>
          </p:nvSpPr>
          <p:spPr bwMode="auto">
            <a:xfrm flipV="1">
              <a:off x="3456" y="2752"/>
              <a:ext cx="0" cy="5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5" name="Text Box 33"/>
            <p:cNvSpPr txBox="1">
              <a:spLocks noChangeArrowheads="1"/>
            </p:cNvSpPr>
            <p:nvPr/>
          </p:nvSpPr>
          <p:spPr bwMode="auto">
            <a:xfrm>
              <a:off x="2678" y="1786"/>
              <a:ext cx="1193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_"/>
                <a:defRPr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>
                <a:spcBef>
                  <a:spcPct val="20000"/>
                </a:spcBef>
                <a:buClr>
                  <a:schemeClr val="folHlink"/>
                </a:buClr>
                <a:buSzPct val="79000"/>
                <a:buChar char="_"/>
                <a:defRPr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64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x-none" sz="2400">
                  <a:latin typeface="Times New Roman" charset="0"/>
                </a:rPr>
                <a:t>Photoreceptor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x-none" sz="2400">
                  <a:latin typeface="Times New Roman" charset="0"/>
                </a:rPr>
                <a:t>response</a:t>
              </a:r>
            </a:p>
          </p:txBody>
        </p:sp>
      </p:grpSp>
      <p:grpSp>
        <p:nvGrpSpPr>
          <p:cNvPr id="4" name="Group 38"/>
          <p:cNvGrpSpPr>
            <a:grpSpLocks/>
          </p:cNvGrpSpPr>
          <p:nvPr/>
        </p:nvGrpSpPr>
        <p:grpSpPr bwMode="auto">
          <a:xfrm>
            <a:off x="5867400" y="2835275"/>
            <a:ext cx="2438400" cy="2371725"/>
            <a:chOff x="3696" y="1786"/>
            <a:chExt cx="1536" cy="1494"/>
          </a:xfrm>
        </p:grpSpPr>
        <p:sp>
          <p:nvSpPr>
            <p:cNvPr id="8199" name="Text Box 23"/>
            <p:cNvSpPr txBox="1">
              <a:spLocks noChangeArrowheads="1"/>
            </p:cNvSpPr>
            <p:nvPr/>
          </p:nvSpPr>
          <p:spPr bwMode="auto">
            <a:xfrm>
              <a:off x="3696" y="2704"/>
              <a:ext cx="43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_"/>
                <a:defRPr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>
                <a:spcBef>
                  <a:spcPct val="20000"/>
                </a:spcBef>
                <a:buClr>
                  <a:schemeClr val="folHlink"/>
                </a:buClr>
                <a:buSzPct val="79000"/>
                <a:buChar char="_"/>
                <a:defRPr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64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x-none" sz="2400">
                  <a:latin typeface="Times New Roman" charset="0"/>
                </a:rPr>
                <a:t>c(</a:t>
              </a:r>
              <a:r>
                <a:rPr lang="en-US" altLang="x-none" sz="2400">
                  <a:latin typeface="Symbol" charset="2"/>
                </a:rPr>
                <a:t>l</a:t>
              </a:r>
              <a:r>
                <a:rPr lang="en-US" altLang="x-none" sz="2400">
                  <a:latin typeface="Times New Roman" charset="0"/>
                </a:rPr>
                <a:t>)</a:t>
              </a:r>
            </a:p>
          </p:txBody>
        </p:sp>
        <p:sp>
          <p:nvSpPr>
            <p:cNvPr id="8200" name="Line 24"/>
            <p:cNvSpPr>
              <a:spLocks noChangeShapeType="1"/>
            </p:cNvSpPr>
            <p:nvPr/>
          </p:nvSpPr>
          <p:spPr bwMode="auto">
            <a:xfrm>
              <a:off x="4128" y="2464"/>
              <a:ext cx="0" cy="81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1" name="Line 25"/>
            <p:cNvSpPr>
              <a:spLocks noChangeShapeType="1"/>
            </p:cNvSpPr>
            <p:nvPr/>
          </p:nvSpPr>
          <p:spPr bwMode="auto">
            <a:xfrm>
              <a:off x="4128" y="3280"/>
              <a:ext cx="110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2" name="Line 29"/>
            <p:cNvSpPr>
              <a:spLocks noChangeShapeType="1"/>
            </p:cNvSpPr>
            <p:nvPr/>
          </p:nvSpPr>
          <p:spPr bwMode="auto">
            <a:xfrm flipV="1">
              <a:off x="4416" y="2848"/>
              <a:ext cx="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3" name="Line 30"/>
            <p:cNvSpPr>
              <a:spLocks noChangeShapeType="1"/>
            </p:cNvSpPr>
            <p:nvPr/>
          </p:nvSpPr>
          <p:spPr bwMode="auto">
            <a:xfrm flipV="1">
              <a:off x="4704" y="3040"/>
              <a:ext cx="0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4" name="Line 31"/>
            <p:cNvSpPr>
              <a:spLocks noChangeShapeType="1"/>
            </p:cNvSpPr>
            <p:nvPr/>
          </p:nvSpPr>
          <p:spPr bwMode="auto">
            <a:xfrm flipV="1">
              <a:off x="4992" y="2752"/>
              <a:ext cx="0" cy="5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5" name="Text Box 34"/>
            <p:cNvSpPr txBox="1">
              <a:spLocks noChangeArrowheads="1"/>
            </p:cNvSpPr>
            <p:nvPr/>
          </p:nvSpPr>
          <p:spPr bwMode="auto">
            <a:xfrm>
              <a:off x="4224" y="1786"/>
              <a:ext cx="852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_"/>
                <a:defRPr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>
                <a:spcBef>
                  <a:spcPct val="20000"/>
                </a:spcBef>
                <a:buClr>
                  <a:schemeClr val="folHlink"/>
                </a:buClr>
                <a:buSzPct val="79000"/>
                <a:buChar char="_"/>
                <a:defRPr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64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x-none" sz="2400">
                  <a:latin typeface="Times New Roman" charset="0"/>
                </a:rPr>
                <a:t>Matching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x-none" sz="2400">
                  <a:latin typeface="Times New Roman" charset="0"/>
                </a:rPr>
                <a:t>color</a:t>
              </a:r>
            </a:p>
          </p:txBody>
        </p:sp>
      </p:grpSp>
      <p:sp>
        <p:nvSpPr>
          <p:cNvPr id="105507" name="Text Box 35"/>
          <p:cNvSpPr txBox="1">
            <a:spLocks noChangeArrowheads="1"/>
          </p:cNvSpPr>
          <p:nvPr/>
        </p:nvSpPr>
        <p:spPr bwMode="auto">
          <a:xfrm>
            <a:off x="365125" y="5680075"/>
            <a:ext cx="80930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We can match the appearance of any color with the proper amount or red, green and blue light combined.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507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The Frame Buffer</a:t>
            </a:r>
          </a:p>
        </p:txBody>
      </p:sp>
      <p:sp>
        <p:nvSpPr>
          <p:cNvPr id="106499" name="Text Box 3"/>
          <p:cNvSpPr txBox="1">
            <a:spLocks noChangeArrowheads="1"/>
          </p:cNvSpPr>
          <p:nvPr/>
        </p:nvSpPr>
        <p:spPr bwMode="auto">
          <a:xfrm>
            <a:off x="365125" y="1641475"/>
            <a:ext cx="8321675" cy="350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800">
                <a:latin typeface="Times New Roman" charset="0"/>
              </a:rPr>
              <a:t>The </a:t>
            </a:r>
            <a:r>
              <a:rPr lang="en-US" altLang="x-none" sz="2800" b="1">
                <a:solidFill>
                  <a:srgbClr val="990000"/>
                </a:solidFill>
                <a:latin typeface="Times New Roman" charset="0"/>
              </a:rPr>
              <a:t>frame buffer</a:t>
            </a:r>
            <a:r>
              <a:rPr lang="en-US" altLang="x-none" sz="2800">
                <a:latin typeface="Times New Roman" charset="0"/>
              </a:rPr>
              <a:t> stores the value of each pixel in the viewing window.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x-none" sz="2800">
              <a:latin typeface="Times New Roman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800">
                <a:latin typeface="Times New Roman" charset="0"/>
              </a:rPr>
              <a:t>Each pixel has a given number of bits to encode the color.  The number of bits is the </a:t>
            </a:r>
            <a:r>
              <a:rPr lang="en-US" altLang="x-none" sz="2800" b="1">
                <a:solidFill>
                  <a:srgbClr val="990000"/>
                </a:solidFill>
                <a:latin typeface="Times New Roman" charset="0"/>
              </a:rPr>
              <a:t>bit depth</a:t>
            </a:r>
            <a:r>
              <a:rPr lang="en-US" altLang="x-none" sz="2800">
                <a:latin typeface="Times New Roman" charset="0"/>
              </a:rPr>
              <a:t>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x-none" sz="2800">
              <a:latin typeface="Times New Roman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800">
                <a:latin typeface="Times New Roman" charset="0"/>
              </a:rPr>
              <a:t>Bit depth = 8 implies 256 possible colors.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800">
                <a:latin typeface="Times New Roman" charset="0"/>
              </a:rPr>
              <a:t>Bit depth = 32 implies millions of possible colors (2</a:t>
            </a:r>
            <a:r>
              <a:rPr lang="en-US" altLang="x-none" sz="2800" baseline="30000">
                <a:latin typeface="Times New Roman" charset="0"/>
              </a:rPr>
              <a:t>32</a:t>
            </a:r>
            <a:r>
              <a:rPr lang="en-US" altLang="x-none" sz="2800">
                <a:latin typeface="Times New Roman" charset="0"/>
              </a:rPr>
              <a:t>)</a:t>
            </a:r>
            <a:endParaRPr lang="en-US" altLang="x-none" sz="2400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499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Indexed color</a:t>
            </a:r>
          </a:p>
        </p:txBody>
      </p:sp>
      <p:sp>
        <p:nvSpPr>
          <p:cNvPr id="107523" name="Text Box 3"/>
          <p:cNvSpPr txBox="1">
            <a:spLocks noChangeArrowheads="1"/>
          </p:cNvSpPr>
          <p:nvPr/>
        </p:nvSpPr>
        <p:spPr bwMode="auto">
          <a:xfrm>
            <a:off x="381000" y="1828800"/>
            <a:ext cx="7597775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x-none" sz="2400" b="1" dirty="0">
                <a:latin typeface="Times New Roman" charset="0"/>
              </a:rPr>
              <a:t>Problem:</a:t>
            </a:r>
            <a:r>
              <a:rPr lang="en-US" altLang="x-none" sz="2400" dirty="0">
                <a:latin typeface="Times New Roman" charset="0"/>
              </a:rPr>
              <a:t> If the bit depth is small (&lt;=8), you have a limited number of colors to work with.</a:t>
            </a:r>
          </a:p>
          <a:p>
            <a:pPr>
              <a:spcBef>
                <a:spcPts val="0"/>
              </a:spcBef>
              <a:buClrTx/>
              <a:buSzTx/>
              <a:buFontTx/>
              <a:buNone/>
            </a:pPr>
            <a:r>
              <a:rPr lang="en-US" altLang="x-none" sz="2400" b="1" dirty="0">
                <a:latin typeface="Times New Roman" charset="0"/>
              </a:rPr>
              <a:t>Solution:</a:t>
            </a:r>
            <a:r>
              <a:rPr lang="en-US" altLang="x-none" sz="2400" dirty="0">
                <a:latin typeface="Times New Roman" charset="0"/>
              </a:rPr>
              <a:t> Create a color table with 256 cells.  Choose the colors that best represent the image to store in the cells.</a:t>
            </a:r>
          </a:p>
        </p:txBody>
      </p:sp>
      <p:sp>
        <p:nvSpPr>
          <p:cNvPr id="107524" name="Text Box 4"/>
          <p:cNvSpPr txBox="1">
            <a:spLocks noChangeArrowheads="1"/>
          </p:cNvSpPr>
          <p:nvPr/>
        </p:nvSpPr>
        <p:spPr bwMode="auto">
          <a:xfrm>
            <a:off x="381000" y="3371670"/>
            <a:ext cx="82296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342900" indent="-342900">
              <a:spcBef>
                <a:spcPct val="50000"/>
              </a:spcBef>
              <a:buClrTx/>
              <a:buSzTx/>
              <a:buFont typeface="Arial" charset="0"/>
              <a:buChar char="•"/>
            </a:pPr>
            <a:r>
              <a:rPr lang="en-US" altLang="x-none" sz="2400" dirty="0">
                <a:latin typeface="Times New Roman" charset="0"/>
              </a:rPr>
              <a:t>Each number from 0 - 255 represents a color in the color table.  </a:t>
            </a:r>
          </a:p>
          <a:p>
            <a:pPr marL="342900" indent="-342900">
              <a:spcBef>
                <a:spcPts val="0"/>
              </a:spcBef>
              <a:buClrTx/>
              <a:buSzTx/>
              <a:buFont typeface="Arial" charset="0"/>
              <a:buChar char="•"/>
            </a:pPr>
            <a:r>
              <a:rPr lang="en-US" altLang="x-none" sz="2400" dirty="0">
                <a:latin typeface="Times New Roman" charset="0"/>
              </a:rPr>
              <a:t>When displaying the image, the computer looks up the color associated with the number stored for a given pixel. </a:t>
            </a: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2987" y="4724400"/>
            <a:ext cx="3733800" cy="2014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5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5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3" grpId="0" build="p" autoUpdateAnimBg="0"/>
      <p:bldP spid="107524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RGB Color</a:t>
            </a:r>
          </a:p>
        </p:txBody>
      </p:sp>
      <p:sp>
        <p:nvSpPr>
          <p:cNvPr id="109571" name="Text Box 3"/>
          <p:cNvSpPr txBox="1">
            <a:spLocks noChangeArrowheads="1"/>
          </p:cNvSpPr>
          <p:nvPr/>
        </p:nvSpPr>
        <p:spPr bwMode="auto">
          <a:xfrm>
            <a:off x="555625" y="1447800"/>
            <a:ext cx="807085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x-none" sz="2400" dirty="0">
                <a:latin typeface="Times New Roman" charset="0"/>
              </a:rPr>
              <a:t>A bit depth of 24 allows 8 bits to code for each </a:t>
            </a:r>
            <a:r>
              <a:rPr lang="en-US" altLang="x-none" sz="2400">
                <a:latin typeface="Times New Roman" charset="0"/>
              </a:rPr>
              <a:t>of RGB values.</a:t>
            </a:r>
            <a:endParaRPr lang="en-US" altLang="x-none" sz="2400" dirty="0">
              <a:latin typeface="Times New Roman" charset="0"/>
            </a:endParaRPr>
          </a:p>
          <a:p>
            <a:pPr>
              <a:spcBef>
                <a:spcPts val="0"/>
              </a:spcBef>
              <a:buClrTx/>
              <a:buSzTx/>
              <a:buFontTx/>
              <a:buNone/>
            </a:pPr>
            <a:r>
              <a:rPr lang="en-US" altLang="x-none" sz="2400" dirty="0">
                <a:latin typeface="Times New Roman" charset="0"/>
              </a:rPr>
              <a:t>Color is often specified by Hexadecimal values (base 16):</a:t>
            </a:r>
          </a:p>
          <a:p>
            <a:pPr>
              <a:spcBef>
                <a:spcPts val="0"/>
              </a:spcBef>
              <a:buClrTx/>
              <a:buSzTx/>
              <a:buFontTx/>
              <a:buNone/>
            </a:pPr>
            <a:r>
              <a:rPr lang="en-US" altLang="x-none" sz="2400" dirty="0">
                <a:latin typeface="Times New Roman" charset="0"/>
              </a:rPr>
              <a:t>	#FF FF FF	(What color is this?)</a:t>
            </a:r>
          </a:p>
        </p:txBody>
      </p:sp>
      <p:sp>
        <p:nvSpPr>
          <p:cNvPr id="109572" name="Line 4"/>
          <p:cNvSpPr>
            <a:spLocks noChangeShapeType="1"/>
          </p:cNvSpPr>
          <p:nvPr/>
        </p:nvSpPr>
        <p:spPr bwMode="auto">
          <a:xfrm>
            <a:off x="1676400" y="2590800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9573" name="Text Box 5"/>
          <p:cNvSpPr txBox="1">
            <a:spLocks noChangeArrowheads="1"/>
          </p:cNvSpPr>
          <p:nvPr/>
        </p:nvSpPr>
        <p:spPr bwMode="auto">
          <a:xfrm>
            <a:off x="1600200" y="2743200"/>
            <a:ext cx="3587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R</a:t>
            </a:r>
          </a:p>
        </p:txBody>
      </p:sp>
      <p:sp>
        <p:nvSpPr>
          <p:cNvPr id="109574" name="Text Box 6"/>
          <p:cNvSpPr txBox="1">
            <a:spLocks noChangeArrowheads="1"/>
          </p:cNvSpPr>
          <p:nvPr/>
        </p:nvSpPr>
        <p:spPr bwMode="auto">
          <a:xfrm>
            <a:off x="2033588" y="2743200"/>
            <a:ext cx="4048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 dirty="0">
                <a:latin typeface="Times New Roman" charset="0"/>
              </a:rPr>
              <a:t>G</a:t>
            </a:r>
          </a:p>
        </p:txBody>
      </p:sp>
      <p:sp>
        <p:nvSpPr>
          <p:cNvPr id="109575" name="Text Box 7"/>
          <p:cNvSpPr txBox="1">
            <a:spLocks noChangeArrowheads="1"/>
          </p:cNvSpPr>
          <p:nvPr/>
        </p:nvSpPr>
        <p:spPr bwMode="auto">
          <a:xfrm>
            <a:off x="2508250" y="2743200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B</a:t>
            </a:r>
          </a:p>
        </p:txBody>
      </p:sp>
      <p:sp>
        <p:nvSpPr>
          <p:cNvPr id="109576" name="Line 8"/>
          <p:cNvSpPr>
            <a:spLocks noChangeShapeType="1"/>
          </p:cNvSpPr>
          <p:nvPr/>
        </p:nvSpPr>
        <p:spPr bwMode="auto">
          <a:xfrm>
            <a:off x="2133600" y="2590800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9577" name="Line 9"/>
          <p:cNvSpPr>
            <a:spLocks noChangeShapeType="1"/>
          </p:cNvSpPr>
          <p:nvPr/>
        </p:nvSpPr>
        <p:spPr bwMode="auto">
          <a:xfrm>
            <a:off x="2514600" y="2590800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9578" name="Line 10"/>
          <p:cNvSpPr>
            <a:spLocks noChangeShapeType="1"/>
          </p:cNvSpPr>
          <p:nvPr/>
        </p:nvSpPr>
        <p:spPr bwMode="auto">
          <a:xfrm flipV="1">
            <a:off x="1752600" y="2590800"/>
            <a:ext cx="76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9580" name="Line 12"/>
          <p:cNvSpPr>
            <a:spLocks noChangeShapeType="1"/>
          </p:cNvSpPr>
          <p:nvPr/>
        </p:nvSpPr>
        <p:spPr bwMode="auto">
          <a:xfrm flipV="1">
            <a:off x="2286000" y="25908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9581" name="Line 13"/>
          <p:cNvSpPr>
            <a:spLocks noChangeShapeType="1"/>
          </p:cNvSpPr>
          <p:nvPr/>
        </p:nvSpPr>
        <p:spPr bwMode="auto">
          <a:xfrm flipV="1">
            <a:off x="2743200" y="25908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9582" name="Text Box 14"/>
          <p:cNvSpPr txBox="1">
            <a:spLocks noChangeArrowheads="1"/>
          </p:cNvSpPr>
          <p:nvPr/>
        </p:nvSpPr>
        <p:spPr bwMode="auto">
          <a:xfrm>
            <a:off x="609600" y="3124200"/>
            <a:ext cx="801687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 dirty="0">
                <a:latin typeface="Times New Roman" charset="0"/>
              </a:rPr>
              <a:t>OpenGL: Use generic color scale from between 0 and 1.0 for each R, G, B value.</a:t>
            </a:r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228600" y="3951744"/>
            <a:ext cx="8915400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x-none" sz="2400" dirty="0" err="1">
                <a:latin typeface="Times New Roman" charset="0"/>
              </a:rPr>
              <a:t>var</a:t>
            </a:r>
            <a:r>
              <a:rPr lang="en-US" altLang="x-none" sz="2400" dirty="0">
                <a:latin typeface="Times New Roman" charset="0"/>
              </a:rPr>
              <a:t> </a:t>
            </a:r>
            <a:r>
              <a:rPr lang="en-US" altLang="x-none" sz="2400" dirty="0" err="1">
                <a:latin typeface="Times New Roman" charset="0"/>
              </a:rPr>
              <a:t>pointColor</a:t>
            </a:r>
            <a:r>
              <a:rPr lang="en-US" altLang="x-none" sz="2400" dirty="0">
                <a:latin typeface="Times New Roman" charset="0"/>
              </a:rPr>
              <a:t> = vec3(r, g, b);      //r, g and b range between 0 and 1.0</a:t>
            </a:r>
          </a:p>
          <a:p>
            <a:pPr>
              <a:spcBef>
                <a:spcPts val="0"/>
              </a:spcBef>
              <a:buClrTx/>
              <a:buSzTx/>
              <a:buFontTx/>
              <a:buNone/>
            </a:pPr>
            <a:r>
              <a:rPr lang="en-US" altLang="x-none" sz="2400" dirty="0" err="1">
                <a:latin typeface="Times New Roman" charset="0"/>
              </a:rPr>
              <a:t>pointColor</a:t>
            </a:r>
            <a:r>
              <a:rPr lang="en-US" altLang="x-none" sz="2400" dirty="0">
                <a:latin typeface="Times New Roman" charset="0"/>
              </a:rPr>
              <a:t> = vec3(1.0, 0.0, 0.0);	//What color is this?	</a:t>
            </a:r>
          </a:p>
          <a:p>
            <a:pPr>
              <a:spcBef>
                <a:spcPts val="0"/>
              </a:spcBef>
              <a:buClrTx/>
              <a:buSzTx/>
              <a:buFontTx/>
              <a:buNone/>
            </a:pPr>
            <a:r>
              <a:rPr lang="en-US" altLang="x-none" sz="2400" dirty="0" err="1">
                <a:latin typeface="Times New Roman" charset="0"/>
              </a:rPr>
              <a:t>pointColor</a:t>
            </a:r>
            <a:r>
              <a:rPr lang="en-US" altLang="x-none" sz="2400" dirty="0">
                <a:latin typeface="Times New Roman" charset="0"/>
              </a:rPr>
              <a:t> = vec3(1.0, 0.0, 1.0);	</a:t>
            </a:r>
          </a:p>
          <a:p>
            <a:pPr>
              <a:spcBef>
                <a:spcPts val="0"/>
              </a:spcBef>
              <a:buClrTx/>
              <a:buSzTx/>
              <a:buFontTx/>
              <a:buNone/>
            </a:pPr>
            <a:r>
              <a:rPr lang="en-US" altLang="x-none" sz="2400" dirty="0" err="1">
                <a:latin typeface="Times New Roman" charset="0"/>
              </a:rPr>
              <a:t>pointColor</a:t>
            </a:r>
            <a:r>
              <a:rPr lang="en-US" altLang="x-none" sz="2400" dirty="0">
                <a:latin typeface="Times New Roman" charset="0"/>
              </a:rPr>
              <a:t> = vec3(0.0, 1.0, 0.0);</a:t>
            </a:r>
          </a:p>
          <a:p>
            <a:pPr>
              <a:spcBef>
                <a:spcPts val="0"/>
              </a:spcBef>
              <a:buClrTx/>
              <a:buSzTx/>
              <a:buFontTx/>
              <a:buNone/>
            </a:pPr>
            <a:r>
              <a:rPr lang="en-US" altLang="x-none" sz="2400" dirty="0">
                <a:latin typeface="Times New Roman" charset="0"/>
              </a:rPr>
              <a:t>The alpha channel is a fourth color parameter that specifies opacity vs. transparency (0 = transparent, 1 = opaque).</a:t>
            </a:r>
          </a:p>
          <a:p>
            <a:pPr>
              <a:spcBef>
                <a:spcPts val="0"/>
              </a:spcBef>
              <a:buClrTx/>
              <a:buSzTx/>
              <a:buFontTx/>
              <a:buNone/>
            </a:pPr>
            <a:r>
              <a:rPr lang="en-US" altLang="x-none" sz="2400" dirty="0" err="1">
                <a:latin typeface="Times New Roman" charset="0"/>
              </a:rPr>
              <a:t>gl.clearColor</a:t>
            </a:r>
            <a:r>
              <a:rPr lang="en-US" altLang="x-none" sz="2400" dirty="0">
                <a:latin typeface="Times New Roman" charset="0"/>
              </a:rPr>
              <a:t>(1.0, 1.0. 1.0, 1.0);	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228600" y="3951744"/>
            <a:ext cx="8686800" cy="2677656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5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1" grpId="0" build="p" autoUpdateAnimBg="0"/>
      <p:bldP spid="109572" grpId="0" animBg="1"/>
      <p:bldP spid="109573" grpId="0" autoUpdateAnimBg="0"/>
      <p:bldP spid="109574" grpId="0" autoUpdateAnimBg="0"/>
      <p:bldP spid="109575" grpId="0" autoUpdateAnimBg="0"/>
      <p:bldP spid="109576" grpId="0" animBg="1"/>
      <p:bldP spid="109577" grpId="0" animBg="1"/>
      <p:bldP spid="109578" grpId="0" animBg="1"/>
      <p:bldP spid="109580" grpId="0" animBg="1"/>
      <p:bldP spid="109581" grpId="0" animBg="1"/>
      <p:bldP spid="109582" grpId="0" build="p" autoUpdateAnimBg="0"/>
      <p:bldP spid="15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More Administration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28600" y="1981200"/>
            <a:ext cx="8915400" cy="41544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  <a:ea typeface="+mn-ea"/>
              </a:rPr>
              <a:t>   </a:t>
            </a:r>
            <a:r>
              <a:rPr lang="en-US" dirty="0">
                <a:solidFill>
                  <a:srgbClr val="FF0000"/>
                </a:solidFill>
                <a:latin typeface="+mn-lt"/>
                <a:ea typeface="+mn-ea"/>
              </a:rPr>
              <a:t> //  Configure </a:t>
            </a:r>
            <a:r>
              <a:rPr lang="en-US" dirty="0" err="1">
                <a:solidFill>
                  <a:srgbClr val="FF0000"/>
                </a:solidFill>
                <a:latin typeface="+mn-lt"/>
                <a:ea typeface="+mn-ea"/>
              </a:rPr>
              <a:t>WebGL</a:t>
            </a:r>
            <a:endParaRPr lang="en-US" dirty="0">
              <a:solidFill>
                <a:srgbClr val="FF0000"/>
              </a:solidFill>
              <a:latin typeface="+mn-lt"/>
              <a:ea typeface="+mn-ea"/>
            </a:endParaRPr>
          </a:p>
          <a:p>
            <a:pPr>
              <a:defRPr/>
            </a:pPr>
            <a:r>
              <a:rPr lang="en-US" dirty="0">
                <a:solidFill>
                  <a:srgbClr val="FF0000"/>
                </a:solidFill>
                <a:latin typeface="+mn-lt"/>
                <a:ea typeface="+mn-ea"/>
              </a:rPr>
              <a:t>    //  Define region in canvas for rendering image</a:t>
            </a:r>
          </a:p>
          <a:p>
            <a:pPr>
              <a:defRPr/>
            </a:pPr>
            <a:r>
              <a:rPr lang="en-US" dirty="0">
                <a:latin typeface="+mn-lt"/>
                <a:ea typeface="+mn-ea"/>
              </a:rPr>
              <a:t>    </a:t>
            </a:r>
            <a:r>
              <a:rPr lang="en-US" dirty="0" err="1">
                <a:latin typeface="+mn-lt"/>
                <a:ea typeface="+mn-ea"/>
              </a:rPr>
              <a:t>gl.viewport</a:t>
            </a:r>
            <a:r>
              <a:rPr lang="en-US" dirty="0">
                <a:latin typeface="+mn-lt"/>
                <a:ea typeface="+mn-ea"/>
              </a:rPr>
              <a:t>( 0, 0, </a:t>
            </a:r>
            <a:r>
              <a:rPr lang="en-US" dirty="0" err="1">
                <a:latin typeface="+mn-lt"/>
                <a:ea typeface="+mn-ea"/>
              </a:rPr>
              <a:t>canvas.width</a:t>
            </a:r>
            <a:r>
              <a:rPr lang="en-US" dirty="0">
                <a:latin typeface="+mn-lt"/>
                <a:ea typeface="+mn-ea"/>
              </a:rPr>
              <a:t>, </a:t>
            </a:r>
            <a:r>
              <a:rPr lang="en-US" dirty="0" err="1">
                <a:latin typeface="+mn-lt"/>
                <a:ea typeface="+mn-ea"/>
              </a:rPr>
              <a:t>canvas.height</a:t>
            </a:r>
            <a:r>
              <a:rPr lang="en-US" dirty="0">
                <a:latin typeface="+mn-lt"/>
                <a:ea typeface="+mn-ea"/>
              </a:rPr>
              <a:t> );</a:t>
            </a:r>
          </a:p>
          <a:p>
            <a:pPr>
              <a:defRPr/>
            </a:pPr>
            <a:r>
              <a:rPr lang="en-US" dirty="0">
                <a:latin typeface="+mn-lt"/>
                <a:ea typeface="+mn-ea"/>
              </a:rPr>
              <a:t>    </a:t>
            </a:r>
            <a:r>
              <a:rPr lang="en-US" dirty="0" err="1">
                <a:latin typeface="+mn-lt"/>
                <a:ea typeface="+mn-ea"/>
              </a:rPr>
              <a:t>gl.clearColor</a:t>
            </a:r>
            <a:r>
              <a:rPr lang="en-US" dirty="0">
                <a:latin typeface="+mn-lt"/>
                <a:ea typeface="+mn-ea"/>
              </a:rPr>
              <a:t>( 1.0, 1.0, 1.0, 1.0 );      </a:t>
            </a:r>
            <a:r>
              <a:rPr lang="en-US" dirty="0">
                <a:solidFill>
                  <a:srgbClr val="FF0000"/>
                </a:solidFill>
                <a:latin typeface="+mn-lt"/>
                <a:ea typeface="+mn-ea"/>
              </a:rPr>
              <a:t>//Clear Color is White</a:t>
            </a:r>
          </a:p>
          <a:p>
            <a:pPr>
              <a:defRPr/>
            </a:pPr>
            <a:r>
              <a:rPr lang="en-US" dirty="0">
                <a:latin typeface="+mn-lt"/>
                <a:ea typeface="+mn-ea"/>
              </a:rPr>
              <a:t>    </a:t>
            </a:r>
          </a:p>
          <a:p>
            <a:pPr>
              <a:defRPr/>
            </a:pPr>
            <a:r>
              <a:rPr lang="en-US" dirty="0">
                <a:latin typeface="+mn-lt"/>
                <a:ea typeface="+mn-ea"/>
              </a:rPr>
              <a:t>    </a:t>
            </a:r>
            <a:r>
              <a:rPr lang="en-US" dirty="0">
                <a:solidFill>
                  <a:srgbClr val="FF0000"/>
                </a:solidFill>
                <a:latin typeface="+mn-lt"/>
                <a:ea typeface="+mn-ea"/>
              </a:rPr>
              <a:t>//  Load </a:t>
            </a:r>
            <a:r>
              <a:rPr lang="en-US" dirty="0" err="1">
                <a:solidFill>
                  <a:srgbClr val="FF0000"/>
                </a:solidFill>
                <a:latin typeface="+mn-lt"/>
                <a:ea typeface="+mn-ea"/>
              </a:rPr>
              <a:t>shaders</a:t>
            </a:r>
            <a:r>
              <a:rPr lang="en-US" dirty="0">
                <a:solidFill>
                  <a:srgbClr val="FF0000"/>
                </a:solidFill>
                <a:latin typeface="+mn-lt"/>
                <a:ea typeface="+mn-ea"/>
              </a:rPr>
              <a:t> and initialize attribute buffers</a:t>
            </a:r>
          </a:p>
          <a:p>
            <a:pPr>
              <a:defRPr/>
            </a:pPr>
            <a:r>
              <a:rPr lang="en-US" dirty="0">
                <a:solidFill>
                  <a:srgbClr val="FF0000"/>
                </a:solidFill>
                <a:latin typeface="+mn-lt"/>
                <a:ea typeface="+mn-ea"/>
              </a:rPr>
              <a:t>    //  </a:t>
            </a:r>
            <a:r>
              <a:rPr lang="en-US" dirty="0" err="1">
                <a:solidFill>
                  <a:srgbClr val="FF0000"/>
                </a:solidFill>
                <a:latin typeface="+mn-lt"/>
                <a:ea typeface="+mn-ea"/>
              </a:rPr>
              <a:t>InitShaders</a:t>
            </a:r>
            <a:r>
              <a:rPr lang="en-US" dirty="0">
                <a:solidFill>
                  <a:srgbClr val="FF0000"/>
                </a:solidFill>
                <a:latin typeface="+mn-lt"/>
                <a:ea typeface="+mn-ea"/>
              </a:rPr>
              <a:t> is provided by the text authors (in "Common")   </a:t>
            </a:r>
          </a:p>
          <a:p>
            <a:pPr>
              <a:defRPr/>
            </a:pPr>
            <a:r>
              <a:rPr lang="en-US" dirty="0">
                <a:latin typeface="+mn-lt"/>
                <a:ea typeface="+mn-ea"/>
              </a:rPr>
              <a:t> </a:t>
            </a:r>
            <a:r>
              <a:rPr lang="en-US" dirty="0">
                <a:solidFill>
                  <a:srgbClr val="FF0000"/>
                </a:solidFill>
                <a:latin typeface="+mn-lt"/>
                <a:ea typeface="+mn-ea"/>
              </a:rPr>
              <a:t>   //  It compiles and links the </a:t>
            </a:r>
            <a:r>
              <a:rPr lang="en-US" dirty="0" err="1">
                <a:solidFill>
                  <a:srgbClr val="FF0000"/>
                </a:solidFill>
                <a:latin typeface="+mn-lt"/>
                <a:ea typeface="+mn-ea"/>
              </a:rPr>
              <a:t>shaders</a:t>
            </a:r>
            <a:r>
              <a:rPr lang="en-US" dirty="0">
                <a:solidFill>
                  <a:srgbClr val="FF0000"/>
                </a:solidFill>
                <a:latin typeface="+mn-lt"/>
                <a:ea typeface="+mn-ea"/>
              </a:rPr>
              <a:t> and returns the result</a:t>
            </a:r>
          </a:p>
          <a:p>
            <a:pPr>
              <a:defRPr/>
            </a:pPr>
            <a:r>
              <a:rPr lang="en-US" dirty="0">
                <a:latin typeface="+mn-lt"/>
                <a:ea typeface="+mn-ea"/>
              </a:rPr>
              <a:t>    </a:t>
            </a:r>
            <a:r>
              <a:rPr lang="en-US" dirty="0" err="1">
                <a:latin typeface="+mn-lt"/>
                <a:ea typeface="+mn-ea"/>
              </a:rPr>
              <a:t>var</a:t>
            </a:r>
            <a:r>
              <a:rPr lang="en-US" dirty="0">
                <a:latin typeface="+mn-lt"/>
                <a:ea typeface="+mn-ea"/>
              </a:rPr>
              <a:t> program = </a:t>
            </a:r>
          </a:p>
          <a:p>
            <a:pPr>
              <a:defRPr/>
            </a:pPr>
            <a:r>
              <a:rPr lang="en-US" dirty="0">
                <a:latin typeface="+mn-lt"/>
                <a:ea typeface="+mn-ea"/>
              </a:rPr>
              <a:t>             </a:t>
            </a:r>
            <a:r>
              <a:rPr lang="en-US" dirty="0" err="1">
                <a:latin typeface="+mn-lt"/>
                <a:ea typeface="+mn-ea"/>
              </a:rPr>
              <a:t>initShaders</a:t>
            </a:r>
            <a:r>
              <a:rPr lang="en-US" dirty="0">
                <a:latin typeface="+mn-lt"/>
                <a:ea typeface="+mn-ea"/>
              </a:rPr>
              <a:t>( </a:t>
            </a:r>
            <a:r>
              <a:rPr lang="en-US" dirty="0" err="1">
                <a:latin typeface="+mn-lt"/>
                <a:ea typeface="+mn-ea"/>
              </a:rPr>
              <a:t>gl</a:t>
            </a:r>
            <a:r>
              <a:rPr lang="en-US" dirty="0">
                <a:latin typeface="+mn-lt"/>
                <a:ea typeface="+mn-ea"/>
              </a:rPr>
              <a:t>, "vertex-</a:t>
            </a:r>
            <a:r>
              <a:rPr lang="en-US" dirty="0" err="1">
                <a:latin typeface="+mn-lt"/>
                <a:ea typeface="+mn-ea"/>
              </a:rPr>
              <a:t>shader</a:t>
            </a:r>
            <a:r>
              <a:rPr lang="en-US" dirty="0">
                <a:latin typeface="+mn-lt"/>
                <a:ea typeface="+mn-ea"/>
              </a:rPr>
              <a:t>", "fragment-</a:t>
            </a:r>
            <a:r>
              <a:rPr lang="en-US" dirty="0" err="1">
                <a:latin typeface="+mn-lt"/>
                <a:ea typeface="+mn-ea"/>
              </a:rPr>
              <a:t>shader</a:t>
            </a:r>
            <a:r>
              <a:rPr lang="en-US" dirty="0">
                <a:latin typeface="+mn-lt"/>
                <a:ea typeface="+mn-ea"/>
              </a:rPr>
              <a:t>" );</a:t>
            </a:r>
          </a:p>
          <a:p>
            <a:pPr>
              <a:defRPr/>
            </a:pPr>
            <a:r>
              <a:rPr lang="en-US" dirty="0">
                <a:latin typeface="+mn-lt"/>
                <a:ea typeface="+mn-ea"/>
              </a:rPr>
              <a:t>    </a:t>
            </a:r>
            <a:r>
              <a:rPr lang="en-US" dirty="0" err="1">
                <a:latin typeface="+mn-lt"/>
                <a:ea typeface="+mn-ea"/>
              </a:rPr>
              <a:t>gl.useProgram</a:t>
            </a:r>
            <a:r>
              <a:rPr lang="en-US" dirty="0">
                <a:latin typeface="+mn-lt"/>
                <a:ea typeface="+mn-ea"/>
              </a:rPr>
              <a:t>( program );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Connecting to the Shaders</a:t>
            </a:r>
          </a:p>
        </p:txBody>
      </p:sp>
      <p:sp>
        <p:nvSpPr>
          <p:cNvPr id="19459" name="TextBox 2"/>
          <p:cNvSpPr txBox="1">
            <a:spLocks noChangeArrowheads="1"/>
          </p:cNvSpPr>
          <p:nvPr/>
        </p:nvSpPr>
        <p:spPr bwMode="auto">
          <a:xfrm>
            <a:off x="0" y="1752600"/>
            <a:ext cx="9144000" cy="489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altLang="x-none"/>
              <a:t> </a:t>
            </a:r>
            <a:r>
              <a:rPr lang="en-US" altLang="x-none">
                <a:latin typeface="Arial" charset="0"/>
              </a:rPr>
              <a:t>  </a:t>
            </a:r>
            <a:r>
              <a:rPr lang="en-US" altLang="x-none">
                <a:solidFill>
                  <a:srgbClr val="FF0000"/>
                </a:solidFill>
                <a:latin typeface="Arial" charset="0"/>
              </a:rPr>
              <a:t> // Load the data into the GPU</a:t>
            </a:r>
          </a:p>
          <a:p>
            <a:r>
              <a:rPr lang="en-US" altLang="x-none">
                <a:solidFill>
                  <a:srgbClr val="FF0000"/>
                </a:solidFill>
                <a:latin typeface="Arial" charset="0"/>
              </a:rPr>
              <a:t>    //First create a WebGL buffer and </a:t>
            </a:r>
          </a:p>
          <a:p>
            <a:r>
              <a:rPr lang="en-US" altLang="x-none">
                <a:solidFill>
                  <a:srgbClr val="FF0000"/>
                </a:solidFill>
                <a:latin typeface="Arial" charset="0"/>
              </a:rPr>
              <a:t>    //     connect (bind) our data to it.</a:t>
            </a:r>
          </a:p>
          <a:p>
            <a:r>
              <a:rPr lang="en-US" altLang="x-none">
                <a:latin typeface="Arial" charset="0"/>
              </a:rPr>
              <a:t>    var bufferId = gl.createBuffer();    </a:t>
            </a:r>
            <a:r>
              <a:rPr lang="en-US" altLang="x-none">
                <a:solidFill>
                  <a:srgbClr val="FF0000"/>
                </a:solidFill>
                <a:latin typeface="Arial" charset="0"/>
              </a:rPr>
              <a:t>// Create a new buffer</a:t>
            </a:r>
          </a:p>
          <a:p>
            <a:endParaRPr lang="en-US" altLang="x-none">
              <a:solidFill>
                <a:srgbClr val="FF0000"/>
              </a:solidFill>
              <a:latin typeface="Arial" charset="0"/>
            </a:endParaRPr>
          </a:p>
          <a:p>
            <a:r>
              <a:rPr lang="en-US" altLang="x-none">
                <a:latin typeface="Arial" charset="0"/>
              </a:rPr>
              <a:t>   </a:t>
            </a:r>
            <a:r>
              <a:rPr lang="en-US" altLang="x-none">
                <a:solidFill>
                  <a:srgbClr val="FF0000"/>
                </a:solidFill>
                <a:latin typeface="Arial" charset="0"/>
              </a:rPr>
              <a:t> //Make the new buffer the one we're using (bind it)</a:t>
            </a:r>
          </a:p>
          <a:p>
            <a:r>
              <a:rPr lang="en-US" altLang="x-none">
                <a:latin typeface="Arial" charset="0"/>
              </a:rPr>
              <a:t>    gl.bindBuffer( gl.ARRAY_BUFFER, bufferId );  </a:t>
            </a:r>
          </a:p>
          <a:p>
            <a:r>
              <a:rPr lang="en-US" altLang="x-none">
                <a:latin typeface="Arial" charset="0"/>
              </a:rPr>
              <a:t>  </a:t>
            </a:r>
            <a:r>
              <a:rPr lang="en-US" altLang="x-none">
                <a:solidFill>
                  <a:srgbClr val="FF0000"/>
                </a:solidFill>
                <a:latin typeface="Arial" charset="0"/>
              </a:rPr>
              <a:t>  </a:t>
            </a:r>
          </a:p>
          <a:p>
            <a:r>
              <a:rPr lang="en-US" altLang="x-none">
                <a:solidFill>
                  <a:srgbClr val="FF0000"/>
                </a:solidFill>
                <a:latin typeface="Arial" charset="0"/>
              </a:rPr>
              <a:t>    // Change points[ ] to an array of floats (flatten( ))</a:t>
            </a:r>
          </a:p>
          <a:p>
            <a:r>
              <a:rPr lang="en-US" altLang="x-none">
                <a:solidFill>
                  <a:srgbClr val="FF0000"/>
                </a:solidFill>
                <a:latin typeface="Arial" charset="0"/>
              </a:rPr>
              <a:t>    // Use that array as our data buffer</a:t>
            </a:r>
          </a:p>
          <a:p>
            <a:r>
              <a:rPr lang="en-US" altLang="x-none">
                <a:solidFill>
                  <a:srgbClr val="FF0000"/>
                </a:solidFill>
                <a:latin typeface="Arial" charset="0"/>
              </a:rPr>
              <a:t>    // Specify that we will display the points once (STATIC_DRAW)</a:t>
            </a:r>
          </a:p>
          <a:p>
            <a:r>
              <a:rPr lang="en-US" altLang="x-none">
                <a:latin typeface="Arial" charset="0"/>
              </a:rPr>
              <a:t>    gl.bufferData( gl.ARRAY_BUFFER, flatten(points),          </a:t>
            </a:r>
          </a:p>
          <a:p>
            <a:r>
              <a:rPr lang="en-US" altLang="x-none">
                <a:latin typeface="Arial" charset="0"/>
              </a:rPr>
              <a:t>                                      gl.STATIC_DRAW );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itle 1"/>
          <p:cNvSpPr>
            <a:spLocks noGrp="1"/>
          </p:cNvSpPr>
          <p:nvPr>
            <p:ph type="title"/>
          </p:nvPr>
        </p:nvSpPr>
        <p:spPr>
          <a:xfrm>
            <a:off x="609600" y="76200"/>
            <a:ext cx="7696200" cy="1219200"/>
          </a:xfrm>
        </p:spPr>
        <p:txBody>
          <a:bodyPr/>
          <a:lstStyle/>
          <a:p>
            <a:r>
              <a:rPr lang="en-US" altLang="x-none"/>
              <a:t>Connecting to the Shaders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04800" y="1789113"/>
            <a:ext cx="8534400" cy="41544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>
                <a:latin typeface="Times New Roman" pitchFamily="-109" charset="0"/>
                <a:ea typeface="+mn-ea"/>
              </a:rPr>
              <a:t> </a:t>
            </a:r>
            <a:r>
              <a:rPr lang="en-US">
                <a:latin typeface="+mn-lt"/>
                <a:ea typeface="+mn-ea"/>
              </a:rPr>
              <a:t>  </a:t>
            </a:r>
            <a:r>
              <a:rPr lang="en-US">
                <a:solidFill>
                  <a:srgbClr val="FF0000"/>
                </a:solidFill>
                <a:latin typeface="+mn-lt"/>
                <a:ea typeface="+mn-ea"/>
              </a:rPr>
              <a:t> // Associate our shader variables with our data buffer</a:t>
            </a:r>
            <a:r>
              <a:rPr lang="en-US">
                <a:latin typeface="+mn-lt"/>
                <a:ea typeface="+mn-ea"/>
              </a:rPr>
              <a:t>  </a:t>
            </a:r>
          </a:p>
          <a:p>
            <a:pPr>
              <a:defRPr/>
            </a:pPr>
            <a:r>
              <a:rPr lang="en-US">
                <a:latin typeface="+mn-lt"/>
                <a:ea typeface="+mn-ea"/>
              </a:rPr>
              <a:t>   </a:t>
            </a:r>
            <a:r>
              <a:rPr lang="en-US">
                <a:solidFill>
                  <a:srgbClr val="FF0000"/>
                </a:solidFill>
                <a:latin typeface="+mn-lt"/>
                <a:ea typeface="+mn-ea"/>
              </a:rPr>
              <a:t> // "vPosition" is an attribute for the vertex shader</a:t>
            </a:r>
          </a:p>
          <a:p>
            <a:pPr>
              <a:defRPr/>
            </a:pPr>
            <a:r>
              <a:rPr lang="en-US">
                <a:solidFill>
                  <a:srgbClr val="FF0000"/>
                </a:solidFill>
                <a:latin typeface="+mn-lt"/>
                <a:ea typeface="+mn-ea"/>
              </a:rPr>
              <a:t>    // (See the code for the vertex shader) </a:t>
            </a:r>
          </a:p>
          <a:p>
            <a:pPr>
              <a:defRPr/>
            </a:pPr>
            <a:r>
              <a:rPr lang="en-US">
                <a:latin typeface="+mn-lt"/>
                <a:ea typeface="+mn-ea"/>
              </a:rPr>
              <a:t>    var vPosition = gl.getAttribLocation( program, "vPosition" );</a:t>
            </a:r>
          </a:p>
          <a:p>
            <a:pPr>
              <a:defRPr/>
            </a:pPr>
            <a:endParaRPr lang="en-US">
              <a:latin typeface="+mn-lt"/>
              <a:ea typeface="+mn-ea"/>
            </a:endParaRPr>
          </a:p>
          <a:p>
            <a:pPr>
              <a:defRPr/>
            </a:pPr>
            <a:r>
              <a:rPr lang="en-US">
                <a:latin typeface="+mn-lt"/>
                <a:ea typeface="+mn-ea"/>
              </a:rPr>
              <a:t>    </a:t>
            </a:r>
            <a:r>
              <a:rPr lang="en-US">
                <a:solidFill>
                  <a:srgbClr val="FF0000"/>
                </a:solidFill>
                <a:latin typeface="+mn-lt"/>
                <a:ea typeface="+mn-ea"/>
              </a:rPr>
              <a:t>// Specify how the data in vPosition is arranged</a:t>
            </a:r>
          </a:p>
          <a:p>
            <a:pPr>
              <a:defRPr/>
            </a:pPr>
            <a:r>
              <a:rPr lang="en-US">
                <a:latin typeface="+mn-lt"/>
                <a:ea typeface="+mn-ea"/>
              </a:rPr>
              <a:t>    gl.vertexAttribPointer( vPosition, 2, gl.FLOAT, false, 0, 0 );</a:t>
            </a:r>
          </a:p>
          <a:p>
            <a:pPr>
              <a:defRPr/>
            </a:pPr>
            <a:r>
              <a:rPr lang="en-US">
                <a:latin typeface="+mn-lt"/>
                <a:ea typeface="+mn-ea"/>
              </a:rPr>
              <a:t>    gl.enableVertexAttribArray( vPosition );</a:t>
            </a:r>
          </a:p>
          <a:p>
            <a:pPr>
              <a:defRPr/>
            </a:pPr>
            <a:endParaRPr lang="en-US">
              <a:latin typeface="+mn-lt"/>
              <a:ea typeface="+mn-ea"/>
            </a:endParaRPr>
          </a:p>
          <a:p>
            <a:pPr>
              <a:defRPr/>
            </a:pPr>
            <a:r>
              <a:rPr lang="en-US">
                <a:latin typeface="+mn-lt"/>
                <a:ea typeface="+mn-ea"/>
              </a:rPr>
              <a:t>    render();	</a:t>
            </a:r>
            <a:r>
              <a:rPr lang="en-US">
                <a:solidFill>
                  <a:srgbClr val="FF0000"/>
                </a:solidFill>
                <a:latin typeface="+mn-lt"/>
                <a:ea typeface="+mn-ea"/>
              </a:rPr>
              <a:t>//Render the image</a:t>
            </a:r>
          </a:p>
          <a:p>
            <a:pPr>
              <a:defRPr/>
            </a:pPr>
            <a:r>
              <a:rPr lang="en-US">
                <a:latin typeface="+mn-lt"/>
                <a:ea typeface="+mn-ea"/>
              </a:rPr>
              <a:t> }</a:t>
            </a:r>
            <a:r>
              <a:rPr lang="en-US">
                <a:solidFill>
                  <a:srgbClr val="FF0000"/>
                </a:solidFill>
                <a:latin typeface="+mn-lt"/>
                <a:ea typeface="+mn-ea"/>
              </a:rPr>
              <a:t> //end init( 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Setting up the Attribute Pointer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457200" y="1981200"/>
            <a:ext cx="8458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altLang="x-none"/>
              <a:t> gl.vertexAttribPointer( vPosition, 2, gl.FLOAT, false, 0, 0 );</a:t>
            </a:r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457200" y="2514600"/>
            <a:ext cx="3048000" cy="1066800"/>
            <a:chOff x="457200" y="2514600"/>
            <a:chExt cx="3048000" cy="1066800"/>
          </a:xfrm>
        </p:grpSpPr>
        <p:sp>
          <p:nvSpPr>
            <p:cNvPr id="10258" name="TextBox 3"/>
            <p:cNvSpPr txBox="1">
              <a:spLocks noChangeArrowheads="1"/>
            </p:cNvSpPr>
            <p:nvPr/>
          </p:nvSpPr>
          <p:spPr bwMode="auto">
            <a:xfrm>
              <a:off x="457200" y="3119735"/>
              <a:ext cx="195347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r>
                <a:rPr lang="en-US" altLang="x-none"/>
                <a:t>Variable name</a:t>
              </a:r>
            </a:p>
          </p:txBody>
        </p:sp>
        <p:cxnSp>
          <p:nvCxnSpPr>
            <p:cNvPr id="10259" name="Straight Arrow Connector 9"/>
            <p:cNvCxnSpPr>
              <a:cxnSpLocks noChangeShapeType="1"/>
            </p:cNvCxnSpPr>
            <p:nvPr/>
          </p:nvCxnSpPr>
          <p:spPr bwMode="auto">
            <a:xfrm flipV="1">
              <a:off x="1828800" y="2514600"/>
              <a:ext cx="1676400" cy="60960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" name="Group 23"/>
          <p:cNvGrpSpPr>
            <a:grpSpLocks/>
          </p:cNvGrpSpPr>
          <p:nvPr/>
        </p:nvGrpSpPr>
        <p:grpSpPr bwMode="auto">
          <a:xfrm>
            <a:off x="2590800" y="2438400"/>
            <a:ext cx="3733800" cy="1287463"/>
            <a:chOff x="2590800" y="2438400"/>
            <a:chExt cx="3733800" cy="1288197"/>
          </a:xfrm>
        </p:grpSpPr>
        <p:cxnSp>
          <p:nvCxnSpPr>
            <p:cNvPr id="10254" name="Straight Connector 11"/>
            <p:cNvCxnSpPr>
              <a:cxnSpLocks noChangeShapeType="1"/>
            </p:cNvCxnSpPr>
            <p:nvPr/>
          </p:nvCxnSpPr>
          <p:spPr bwMode="auto">
            <a:xfrm>
              <a:off x="4876800" y="2438400"/>
              <a:ext cx="1447800" cy="15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10255" name="Group 22"/>
            <p:cNvGrpSpPr>
              <a:grpSpLocks/>
            </p:cNvGrpSpPr>
            <p:nvPr/>
          </p:nvGrpSpPr>
          <p:grpSpPr bwMode="auto">
            <a:xfrm>
              <a:off x="2590800" y="2514600"/>
              <a:ext cx="2590800" cy="1211997"/>
              <a:chOff x="2590800" y="2514600"/>
              <a:chExt cx="2590800" cy="1211997"/>
            </a:xfrm>
          </p:grpSpPr>
          <p:sp>
            <p:nvSpPr>
              <p:cNvPr id="10256" name="TextBox 4"/>
              <p:cNvSpPr txBox="1">
                <a:spLocks noChangeArrowheads="1"/>
              </p:cNvSpPr>
              <p:nvPr/>
            </p:nvSpPr>
            <p:spPr bwMode="auto">
              <a:xfrm>
                <a:off x="2590800" y="2895600"/>
                <a:ext cx="2438400" cy="8309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1pPr>
                <a:lvl2pPr marL="37931725" indent="-37474525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r>
                  <a:rPr lang="en-US" altLang="x-none"/>
                  <a:t>2 floating point values per vertex</a:t>
                </a:r>
              </a:p>
            </p:txBody>
          </p:sp>
          <p:cxnSp>
            <p:nvCxnSpPr>
              <p:cNvPr id="10257" name="Straight Arrow Connector 13"/>
              <p:cNvCxnSpPr>
                <a:cxnSpLocks noChangeShapeType="1"/>
              </p:cNvCxnSpPr>
              <p:nvPr/>
            </p:nvCxnSpPr>
            <p:spPr bwMode="auto">
              <a:xfrm flipV="1">
                <a:off x="4191000" y="2514600"/>
                <a:ext cx="990600" cy="381000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</p:grpSp>
      <p:grpSp>
        <p:nvGrpSpPr>
          <p:cNvPr id="6" name="Group 24"/>
          <p:cNvGrpSpPr>
            <a:grpSpLocks/>
          </p:cNvGrpSpPr>
          <p:nvPr/>
        </p:nvGrpSpPr>
        <p:grpSpPr bwMode="auto">
          <a:xfrm>
            <a:off x="5029200" y="2438400"/>
            <a:ext cx="2438400" cy="1504950"/>
            <a:chOff x="5029200" y="2438400"/>
            <a:chExt cx="2438400" cy="1505128"/>
          </a:xfrm>
        </p:grpSpPr>
        <p:sp>
          <p:nvSpPr>
            <p:cNvPr id="10252" name="TextBox 5"/>
            <p:cNvSpPr txBox="1">
              <a:spLocks noChangeArrowheads="1"/>
            </p:cNvSpPr>
            <p:nvPr/>
          </p:nvSpPr>
          <p:spPr bwMode="auto">
            <a:xfrm>
              <a:off x="5029200" y="2743200"/>
              <a:ext cx="2438400" cy="1200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r>
                <a:rPr lang="en-US" altLang="x-none"/>
                <a:t>Don't normalize data to range (0.0-1.0)</a:t>
              </a:r>
            </a:p>
          </p:txBody>
        </p:sp>
        <p:cxnSp>
          <p:nvCxnSpPr>
            <p:cNvPr id="10253" name="Straight Arrow Connector 15"/>
            <p:cNvCxnSpPr>
              <a:cxnSpLocks noChangeShapeType="1"/>
            </p:cNvCxnSpPr>
            <p:nvPr/>
          </p:nvCxnSpPr>
          <p:spPr bwMode="auto">
            <a:xfrm flipV="1">
              <a:off x="5943600" y="2438400"/>
              <a:ext cx="762000" cy="38100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7" name="Group 25"/>
          <p:cNvGrpSpPr>
            <a:grpSpLocks/>
          </p:cNvGrpSpPr>
          <p:nvPr/>
        </p:nvGrpSpPr>
        <p:grpSpPr bwMode="auto">
          <a:xfrm>
            <a:off x="4724400" y="2514600"/>
            <a:ext cx="2590800" cy="2290763"/>
            <a:chOff x="4724400" y="2514600"/>
            <a:chExt cx="2590800" cy="2290465"/>
          </a:xfrm>
        </p:grpSpPr>
        <p:sp>
          <p:nvSpPr>
            <p:cNvPr id="10250" name="TextBox 6"/>
            <p:cNvSpPr txBox="1">
              <a:spLocks noChangeArrowheads="1"/>
            </p:cNvSpPr>
            <p:nvPr/>
          </p:nvSpPr>
          <p:spPr bwMode="auto">
            <a:xfrm>
              <a:off x="4724400" y="4343400"/>
              <a:ext cx="257759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r>
                <a:rPr lang="en-US" altLang="x-none"/>
                <a:t>data are contiguous</a:t>
              </a:r>
            </a:p>
          </p:txBody>
        </p:sp>
        <p:cxnSp>
          <p:nvCxnSpPr>
            <p:cNvPr id="10251" name="Straight Arrow Connector 17"/>
            <p:cNvCxnSpPr>
              <a:cxnSpLocks noChangeShapeType="1"/>
            </p:cNvCxnSpPr>
            <p:nvPr/>
          </p:nvCxnSpPr>
          <p:spPr bwMode="auto">
            <a:xfrm rot="5400000" flipH="1" flipV="1">
              <a:off x="6248400" y="3200400"/>
              <a:ext cx="1752600" cy="38100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8" name="Group 26"/>
          <p:cNvGrpSpPr>
            <a:grpSpLocks/>
          </p:cNvGrpSpPr>
          <p:nvPr/>
        </p:nvGrpSpPr>
        <p:grpSpPr bwMode="auto">
          <a:xfrm>
            <a:off x="6477000" y="2438400"/>
            <a:ext cx="2362200" cy="3421063"/>
            <a:chOff x="6477000" y="2438400"/>
            <a:chExt cx="2362200" cy="3421797"/>
          </a:xfrm>
        </p:grpSpPr>
        <p:sp>
          <p:nvSpPr>
            <p:cNvPr id="10248" name="TextBox 7"/>
            <p:cNvSpPr txBox="1">
              <a:spLocks noChangeArrowheads="1"/>
            </p:cNvSpPr>
            <p:nvPr/>
          </p:nvSpPr>
          <p:spPr bwMode="auto">
            <a:xfrm>
              <a:off x="6477000" y="5029200"/>
              <a:ext cx="2362200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r>
                <a:rPr lang="en-US" altLang="x-none"/>
                <a:t>Starting address of data in buffer</a:t>
              </a:r>
            </a:p>
          </p:txBody>
        </p:sp>
        <p:cxnSp>
          <p:nvCxnSpPr>
            <p:cNvPr id="10249" name="Straight Arrow Connector 19"/>
            <p:cNvCxnSpPr>
              <a:cxnSpLocks noChangeShapeType="1"/>
            </p:cNvCxnSpPr>
            <p:nvPr/>
          </p:nvCxnSpPr>
          <p:spPr bwMode="auto">
            <a:xfrm rot="16200000" flipV="1">
              <a:off x="6515100" y="3543300"/>
              <a:ext cx="2590800" cy="38100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533400"/>
          </a:xfrm>
        </p:spPr>
        <p:txBody>
          <a:bodyPr/>
          <a:lstStyle/>
          <a:p>
            <a:r>
              <a:rPr lang="en-US" altLang="x-none" sz="3600"/>
              <a:t>The square( ) and render( ) functions</a:t>
            </a:r>
          </a:p>
        </p:txBody>
      </p:sp>
      <p:sp>
        <p:nvSpPr>
          <p:cNvPr id="11266" name="TextBox 2"/>
          <p:cNvSpPr txBox="1">
            <a:spLocks noChangeArrowheads="1"/>
          </p:cNvSpPr>
          <p:nvPr/>
        </p:nvSpPr>
        <p:spPr bwMode="auto">
          <a:xfrm>
            <a:off x="152400" y="685800"/>
            <a:ext cx="8534400" cy="594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altLang="x-none" sz="2000"/>
              <a:t>function square( ) {</a:t>
            </a:r>
          </a:p>
          <a:p>
            <a:r>
              <a:rPr lang="en-US" altLang="x-none" sz="2000"/>
              <a:t>    </a:t>
            </a:r>
            <a:r>
              <a:rPr lang="en-US" altLang="x-none" sz="2000">
                <a:solidFill>
                  <a:srgbClr val="FF0000"/>
                </a:solidFill>
              </a:rPr>
              <a:t>// Vertices for corners of the square</a:t>
            </a:r>
          </a:p>
          <a:p>
            <a:r>
              <a:rPr lang="en-US" altLang="x-none" sz="2000"/>
              <a:t>    var vertices = [vec2( -1, -1 ), vec2(  -1,  1 ), vec2(  1, 1 ), </a:t>
            </a:r>
          </a:p>
          <a:p>
            <a:r>
              <a:rPr lang="en-US" altLang="x-none" sz="2000"/>
              <a:t>        vec2( 1, -1)];   </a:t>
            </a:r>
          </a:p>
          <a:p>
            <a:r>
              <a:rPr lang="en-US" altLang="x-none" sz="2000"/>
              <a:t>    </a:t>
            </a:r>
            <a:r>
              <a:rPr lang="en-US" altLang="x-none" sz="2000">
                <a:solidFill>
                  <a:srgbClr val="FF0000"/>
                </a:solidFill>
              </a:rPr>
              <a:t>//Push vertices onto points array</a:t>
            </a:r>
          </a:p>
          <a:p>
            <a:r>
              <a:rPr lang="en-US" altLang="x-none" sz="2000"/>
              <a:t>    for (var i = 0; i &lt; 4; i++) {</a:t>
            </a:r>
          </a:p>
          <a:p>
            <a:r>
              <a:rPr lang="en-US" altLang="x-none" sz="2000"/>
              <a:t>    	points.push( vertices[i] );</a:t>
            </a:r>
          </a:p>
          <a:p>
            <a:r>
              <a:rPr lang="en-US" altLang="x-none" sz="2000"/>
              <a:t>    }</a:t>
            </a:r>
          </a:p>
          <a:p>
            <a:r>
              <a:rPr lang="en-US" altLang="x-none" sz="2000"/>
              <a:t>}</a:t>
            </a:r>
          </a:p>
          <a:p>
            <a:endParaRPr lang="en-US" altLang="x-none" sz="2000"/>
          </a:p>
          <a:p>
            <a:r>
              <a:rPr lang="en-US" altLang="x-none" sz="2000"/>
              <a:t>function render() {</a:t>
            </a:r>
          </a:p>
          <a:p>
            <a:r>
              <a:rPr lang="en-US" altLang="x-none" sz="2000"/>
              <a:t>    </a:t>
            </a:r>
            <a:r>
              <a:rPr lang="en-US" altLang="x-none" sz="2000">
                <a:solidFill>
                  <a:srgbClr val="FF0000"/>
                </a:solidFill>
              </a:rPr>
              <a:t>// Clear the drawing window (remember we set the </a:t>
            </a:r>
          </a:p>
          <a:p>
            <a:r>
              <a:rPr lang="en-US" altLang="x-none" sz="2000">
                <a:solidFill>
                  <a:srgbClr val="FF0000"/>
                </a:solidFill>
              </a:rPr>
              <a:t>    // clear color to white)</a:t>
            </a:r>
          </a:p>
          <a:p>
            <a:r>
              <a:rPr lang="en-US" altLang="x-none" sz="2000"/>
              <a:t>    gl.clear( gl.COLOR_BUFFER_BIT );</a:t>
            </a:r>
          </a:p>
          <a:p>
            <a:r>
              <a:rPr lang="en-US" altLang="x-none" sz="2000"/>
              <a:t>    </a:t>
            </a:r>
            <a:r>
              <a:rPr lang="en-US" altLang="x-none" sz="2000">
                <a:solidFill>
                  <a:srgbClr val="FF0000"/>
                </a:solidFill>
              </a:rPr>
              <a:t>// Draw the figures</a:t>
            </a:r>
          </a:p>
          <a:p>
            <a:r>
              <a:rPr lang="en-US" altLang="x-none" sz="2000">
                <a:solidFill>
                  <a:srgbClr val="FF0000"/>
                </a:solidFill>
              </a:rPr>
              <a:t>    // gl.TRIANGLE_FAN: Draw as individual points</a:t>
            </a:r>
          </a:p>
          <a:p>
            <a:r>
              <a:rPr lang="en-US" altLang="x-none" sz="2000">
                <a:solidFill>
                  <a:srgbClr val="FF0000"/>
                </a:solidFill>
              </a:rPr>
              <a:t>    // Start at position 0, draw points.length points</a:t>
            </a:r>
          </a:p>
          <a:p>
            <a:r>
              <a:rPr lang="en-US" altLang="x-none" sz="2000"/>
              <a:t>    gl.drawArrays( gl.TRIANGLE_FAN, 0, points.length );</a:t>
            </a:r>
          </a:p>
          <a:p>
            <a:r>
              <a:rPr lang="en-US" altLang="x-none" sz="2000"/>
              <a:t>}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 Shaders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228600" y="1600200"/>
            <a:ext cx="8915400" cy="563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altLang="x-none" b="1"/>
              <a:t>Shaders</a:t>
            </a:r>
            <a:r>
              <a:rPr lang="en-US" altLang="x-none"/>
              <a:t> are programs that are used by the GPUs when rendering data.</a:t>
            </a:r>
          </a:p>
          <a:p>
            <a:endParaRPr lang="en-US" altLang="x-none"/>
          </a:p>
          <a:p>
            <a:r>
              <a:rPr lang="en-US" altLang="x-none"/>
              <a:t>For OpenGL applications, shaders are written in the </a:t>
            </a:r>
            <a:r>
              <a:rPr lang="en-US" altLang="x-none" b="1"/>
              <a:t>OpenGL Shading Language (GLSL).</a:t>
            </a:r>
          </a:p>
          <a:p>
            <a:endParaRPr lang="en-US" altLang="x-none"/>
          </a:p>
          <a:p>
            <a:r>
              <a:rPr lang="en-US" altLang="x-none"/>
              <a:t>GLSL is a language similar to C or C++</a:t>
            </a:r>
          </a:p>
          <a:p>
            <a:endParaRPr lang="en-US" altLang="x-none"/>
          </a:p>
          <a:p>
            <a:r>
              <a:rPr lang="en-US" altLang="x-none" b="1"/>
              <a:t>Vertex Shaders </a:t>
            </a:r>
            <a:r>
              <a:rPr lang="en-US" altLang="x-none"/>
              <a:t>are executed once for each vertex that is passed to the rendering system when we call gl.drawArrays( )</a:t>
            </a:r>
          </a:p>
          <a:p>
            <a:endParaRPr lang="en-US" altLang="x-none" b="1"/>
          </a:p>
          <a:p>
            <a:r>
              <a:rPr lang="en-US" altLang="x-none" b="1"/>
              <a:t>Fragment Shaders</a:t>
            </a:r>
            <a:r>
              <a:rPr lang="en-US" altLang="x-none"/>
              <a:t> are executed once for each fragment inside the clipping window.</a:t>
            </a:r>
          </a:p>
          <a:p>
            <a:pPr lvl="1">
              <a:buFont typeface="Arial" charset="0"/>
              <a:buChar char="•"/>
            </a:pPr>
            <a:r>
              <a:rPr lang="en-US" altLang="x-none"/>
              <a:t>A </a:t>
            </a:r>
            <a:r>
              <a:rPr lang="en-US" altLang="x-none" b="1"/>
              <a:t>fragment </a:t>
            </a:r>
            <a:r>
              <a:rPr lang="en-US" altLang="x-none"/>
              <a:t>is a potential pixel that contains information about color, location and depth that can be passed to the frame buffer</a:t>
            </a:r>
            <a:endParaRPr lang="en-US" altLang="x-none" b="1"/>
          </a:p>
          <a:p>
            <a:endParaRPr lang="en-US" altLang="x-none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 The Vertex Shader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228600" y="1658938"/>
            <a:ext cx="8610600" cy="489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altLang="x-none"/>
              <a:t>The </a:t>
            </a:r>
            <a:r>
              <a:rPr lang="en-US" altLang="x-none" b="1"/>
              <a:t>Vertex Shader</a:t>
            </a:r>
            <a:r>
              <a:rPr lang="en-US" altLang="x-none"/>
              <a:t> defines how the GPU should handle each vertex in the graphics data. </a:t>
            </a:r>
          </a:p>
          <a:p>
            <a:pPr lvl="1">
              <a:buFont typeface="Arial" charset="0"/>
              <a:buChar char="•"/>
            </a:pPr>
            <a:r>
              <a:rPr lang="en-US" altLang="x-none"/>
              <a:t> It transforms vertex location from world coordinates to clip  (viewing window) coordinates.</a:t>
            </a:r>
          </a:p>
          <a:p>
            <a:pPr lvl="1">
              <a:buFont typeface="Arial" charset="0"/>
              <a:buChar char="•"/>
            </a:pPr>
            <a:r>
              <a:rPr lang="en-US" altLang="x-none"/>
              <a:t> It uses a built-in state variable, gl_Position, which is used by the </a:t>
            </a:r>
            <a:r>
              <a:rPr lang="en-US" altLang="x-none" b="1"/>
              <a:t>rasterizer</a:t>
            </a:r>
            <a:r>
              <a:rPr lang="en-US" altLang="x-none"/>
              <a:t>* and is output by the shader.</a:t>
            </a:r>
          </a:p>
          <a:p>
            <a:pPr lvl="1">
              <a:buFont typeface="Arial" charset="0"/>
              <a:buChar char="•"/>
            </a:pPr>
            <a:r>
              <a:rPr lang="en-US" altLang="x-none"/>
              <a:t> For now, we pass the vertex location to the vertex shader as a 4-element array (Positions in OpenGL have 4 dimensions—We'll see why later):</a:t>
            </a:r>
          </a:p>
          <a:p>
            <a:pPr lvl="2"/>
            <a:r>
              <a:rPr lang="en-US" altLang="x-none">
                <a:latin typeface="Arial" charset="0"/>
              </a:rPr>
              <a:t>attribute vec4 vPosition </a:t>
            </a:r>
          </a:p>
          <a:p>
            <a:pPr lvl="1"/>
            <a:r>
              <a:rPr lang="en-US" altLang="x-none"/>
              <a:t>The key-word, </a:t>
            </a:r>
            <a:r>
              <a:rPr lang="en-US" altLang="x-none" b="1"/>
              <a:t>attribute</a:t>
            </a:r>
            <a:r>
              <a:rPr lang="en-US" altLang="x-none"/>
              <a:t>, indicates the variable vPosition is an input to the shader.</a:t>
            </a:r>
          </a:p>
          <a:p>
            <a:r>
              <a:rPr lang="en-US" altLang="x-none"/>
              <a:t>*A </a:t>
            </a:r>
            <a:r>
              <a:rPr lang="en-US" altLang="x-none" b="1"/>
              <a:t>rasterizer </a:t>
            </a:r>
            <a:r>
              <a:rPr lang="en-US" altLang="x-none"/>
              <a:t>converts the images to pixels for display on a monitor.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theme/theme1.xml><?xml version="1.0" encoding="utf-8"?>
<a:theme xmlns:a="http://schemas.openxmlformats.org/drawingml/2006/main" name="Microsoft Office 98">
  <a:themeElements>
    <a:clrScheme name="">
      <a:dk1>
        <a:srgbClr val="000000"/>
      </a:dk1>
      <a:lt1>
        <a:srgbClr val="CCECFF"/>
      </a:lt1>
      <a:dk2>
        <a:srgbClr val="006666"/>
      </a:dk2>
      <a:lt2>
        <a:srgbClr val="FFFFCC"/>
      </a:lt2>
      <a:accent1>
        <a:srgbClr val="FFCC00"/>
      </a:accent1>
      <a:accent2>
        <a:srgbClr val="CC3399"/>
      </a:accent2>
      <a:accent3>
        <a:srgbClr val="E2F4FF"/>
      </a:accent3>
      <a:accent4>
        <a:srgbClr val="000000"/>
      </a:accent4>
      <a:accent5>
        <a:srgbClr val="FFE2AA"/>
      </a:accent5>
      <a:accent6>
        <a:srgbClr val="B92D8A"/>
      </a:accent6>
      <a:hlink>
        <a:srgbClr val="FFCC00"/>
      </a:hlink>
      <a:folHlink>
        <a:srgbClr val="006699"/>
      </a:folHlink>
    </a:clrScheme>
    <a:fontScheme name="Microsoft Office 98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Microsoft Office 9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crosoft Office 9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1492</TotalTime>
  <Pages>35</Pages>
  <Words>2042</Words>
  <Application>Microsoft Macintosh PowerPoint</Application>
  <PresentationFormat>On-screen Show (4:3)</PresentationFormat>
  <Paragraphs>251</Paragraphs>
  <Slides>24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1" baseType="lpstr">
      <vt:lpstr>Arial</vt:lpstr>
      <vt:lpstr>Palatino</vt:lpstr>
      <vt:lpstr>Symbol</vt:lpstr>
      <vt:lpstr>Times</vt:lpstr>
      <vt:lpstr>Times New Roman</vt:lpstr>
      <vt:lpstr>Wingdings</vt:lpstr>
      <vt:lpstr>Microsoft Office 98</vt:lpstr>
      <vt:lpstr>Graphics   CSCI 343, Fall 2023 Lecture 3 More on WebGL Color</vt:lpstr>
      <vt:lpstr>The init( ) function</vt:lpstr>
      <vt:lpstr>More Administration</vt:lpstr>
      <vt:lpstr>Connecting to the Shaders</vt:lpstr>
      <vt:lpstr>Connecting to the Shaders</vt:lpstr>
      <vt:lpstr>Setting up the Attribute Pointer</vt:lpstr>
      <vt:lpstr>The square( ) and render( ) functions</vt:lpstr>
      <vt:lpstr> Shaders</vt:lpstr>
      <vt:lpstr> The Vertex Shader</vt:lpstr>
      <vt:lpstr>Vertex Shader Example</vt:lpstr>
      <vt:lpstr> The Fragment Shader</vt:lpstr>
      <vt:lpstr>Fragment Shader Example</vt:lpstr>
      <vt:lpstr>Polygons       </vt:lpstr>
      <vt:lpstr>Well behaved polygons</vt:lpstr>
      <vt:lpstr>Curved Objects</vt:lpstr>
      <vt:lpstr>Stroke Text</vt:lpstr>
      <vt:lpstr>Bit Mapped Text</vt:lpstr>
      <vt:lpstr>Attributes</vt:lpstr>
      <vt:lpstr>Physical Color</vt:lpstr>
      <vt:lpstr>Red, Green and Blue photoreceptors</vt:lpstr>
      <vt:lpstr>Color Matching</vt:lpstr>
      <vt:lpstr>The Frame Buffer</vt:lpstr>
      <vt:lpstr>Indexed color</vt:lpstr>
      <vt:lpstr>RGB Color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Structures   CSCI 262, Spring 2002 Lecture 2 Classes and Abstract Data Types</dc:title>
  <dc:subject/>
  <dc:creator/>
  <cp:keywords/>
  <dc:description/>
  <cp:lastModifiedBy>Constance S. Royden</cp:lastModifiedBy>
  <cp:revision>165</cp:revision>
  <cp:lastPrinted>2021-09-08T00:59:32Z</cp:lastPrinted>
  <dcterms:created xsi:type="dcterms:W3CDTF">2015-09-08T15:01:04Z</dcterms:created>
  <dcterms:modified xsi:type="dcterms:W3CDTF">2023-09-05T01:01:57Z</dcterms:modified>
</cp:coreProperties>
</file>