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9" r:id="rId4"/>
    <p:sldId id="266" r:id="rId5"/>
    <p:sldId id="270" r:id="rId6"/>
    <p:sldId id="258" r:id="rId7"/>
    <p:sldId id="271" r:id="rId8"/>
    <p:sldId id="267" r:id="rId9"/>
    <p:sldId id="259" r:id="rId1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6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31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97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41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31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06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8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6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12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78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89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BDE521B7-6442-BD44-B523-4F3219CC4741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27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Final Exam Review</a:t>
            </a:r>
            <a:br>
              <a:rPr lang="en-US" altLang="x-none" sz="2400" i="1" dirty="0">
                <a:solidFill>
                  <a:schemeClr val="tx1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Partial Solutions to problems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1. Cohen-Sutherland Clipping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79425" y="1973263"/>
            <a:ext cx="805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457200" y="1600200"/>
            <a:ext cx="83058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Given a clipping rectangle defined by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(xmin, ymin) = (3, 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(xmax, ymax) = (6, 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For the pairs of points in parts a and b: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Indicate the Cohen-Sutherland outcode for each point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State what the algorithm will dictate concerning the rendering of the line-segment (entirely rendered, clipped with part rendered, entirely clipped (i.e. not rendered) or not known)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Briefly state why the algorithm gives this output.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000">
                <a:latin typeface="Times" charset="0"/>
              </a:rPr>
              <a:t>If clipping is required, or if it is not known, calculate the intersection points to determine where to clip.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1. Cohen-Sutherland Clipping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79425" y="1973263"/>
            <a:ext cx="805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457200" y="1600200"/>
            <a:ext cx="8305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a) P0 = (2, 3), P1 = (5, 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P0 outcode = 0001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P1 outcode = 10000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Case 4: May or may not have to clip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Intersection with left border at (3, 3.67)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Intersection with top border at (3.5, 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Clip at these two points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0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b) P0 = (7, 1), P1 = (8, 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P0 outcode = 0110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P1 outcode = 0010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Case3: Discard entire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1c. Liang-Barsky Clipping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04800" y="1752600"/>
            <a:ext cx="8245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Problem 1 (continued)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For the following pair of points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400">
                <a:latin typeface="Times" charset="0"/>
              </a:rPr>
              <a:t>Determine the clipping values using Liang-Barsky clipping.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400">
                <a:latin typeface="Times" charset="0"/>
              </a:rPr>
              <a:t>Indicate whether the line is discarded entirely, rendered entirely, or clipped.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/>
            </a:pPr>
            <a:r>
              <a:rPr lang="en-US" altLang="x-none" sz="2400">
                <a:latin typeface="Times" charset="0"/>
              </a:rPr>
              <a:t>If the line is clipped, indicate the (x, y) value(s) at which it is clipped.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c) P0 = (4, 3), P1 = (5,1)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See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1c. Liang-Barsky Clipping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04800" y="1600200"/>
            <a:ext cx="8610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c) P0 = (4, 3), P1 = (5,1)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Left border: p1 = -1, q1 = 1,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1 = -1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Right border: p2 = 1, q2 = 2,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2 =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Bottom border: p3 = 2, q3 = 1,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3 = 1/2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Top border: p4 = -2, q4 = 1,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4 = -1/2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Negative pk's: p1 and p4, max of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's and 0 is 0, so clip at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Positive pk's: p2 and p3, min of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's and 1 is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3 = ½, so clip at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 = ½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 = 0 is beginning of line segment (4, 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 = ½: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x = x1 +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(x2 – x1) = 4 +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y = y1 + 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x-none" sz="2400">
                <a:latin typeface="Times" charset="0"/>
              </a:rPr>
              <a:t>(y2 – y1) = 3 – 2</a:t>
            </a:r>
            <a:r>
              <a:rPr lang="en-US" altLang="x-none" sz="2400">
                <a:latin typeface="Symbol" charset="2"/>
                <a:ea typeface="Symbol" charset="2"/>
                <a:cs typeface="Symbol" charset="2"/>
              </a:rPr>
              <a:t>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Clip at x = 4 + ½ = 4.5;  y = 3 -1 = 2, So clip at (4.5,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2. Line Drawing</a:t>
            </a:r>
          </a:p>
        </p:txBody>
      </p:sp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441325" y="1489075"/>
            <a:ext cx="710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457200" y="1828800"/>
            <a:ext cx="8305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Given the line, y = 1/3x + 2 and the starting and ending points of a line segment: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	(x1, y1) = (0,2)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	(x2, y2) = (6,4)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For each pixel  between x = 0 and x = 6, what y value will be colored as part of the line in: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" charset="0"/>
            </a:endParaRPr>
          </a:p>
          <a:p>
            <a:pPr marL="914400" lvl="1" indent="-457200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x-none" sz="2400" dirty="0">
                <a:latin typeface="Times" charset="0"/>
              </a:rPr>
              <a:t>The DDA algorithm?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en-US" altLang="x-none" sz="2400" dirty="0">
                <a:latin typeface="Times" charset="0"/>
              </a:rPr>
              <a:t>(0, 2) (1, 2) (2, 3) (3, 3) (4, 3) (5, 4) (6,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2. Line Drawing</a:t>
            </a:r>
          </a:p>
        </p:txBody>
      </p:sp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441325" y="1489075"/>
            <a:ext cx="710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457200" y="1828800"/>
            <a:ext cx="8305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b) The </a:t>
            </a:r>
            <a:r>
              <a:rPr lang="en-US" altLang="x-none" sz="2400" dirty="0" err="1">
                <a:latin typeface="Times" charset="0"/>
              </a:rPr>
              <a:t>Bresenham</a:t>
            </a:r>
            <a:r>
              <a:rPr lang="en-US" altLang="x-none" sz="2400" dirty="0">
                <a:latin typeface="Times" charset="0"/>
              </a:rPr>
              <a:t> algorithm? (Show your work, indicating the values of p</a:t>
            </a:r>
            <a:r>
              <a:rPr lang="en-US" altLang="x-none" sz="2400" baseline="-25000" dirty="0">
                <a:latin typeface="Times" charset="0"/>
              </a:rPr>
              <a:t>k</a:t>
            </a:r>
            <a:r>
              <a:rPr lang="en-US" altLang="x-none" sz="2400" dirty="0">
                <a:latin typeface="Times" charset="0"/>
              </a:rPr>
              <a:t> at each step).  Plot (0, 2) to begin.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k  	p</a:t>
            </a:r>
            <a:r>
              <a:rPr lang="en-US" altLang="x-none" sz="2400" baseline="-25000" dirty="0">
                <a:latin typeface="Times" charset="0"/>
              </a:rPr>
              <a:t>k</a:t>
            </a:r>
            <a:r>
              <a:rPr lang="en-US" altLang="x-none" sz="2400" dirty="0">
                <a:latin typeface="Times" charset="0"/>
              </a:rPr>
              <a:t>   	plot 	p</a:t>
            </a:r>
            <a:r>
              <a:rPr lang="en-US" altLang="x-none" sz="2400" baseline="-25000" dirty="0">
                <a:latin typeface="Times" charset="0"/>
              </a:rPr>
              <a:t>k+1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0	-2 	(1, 2)	2</a:t>
            </a:r>
          </a:p>
          <a:p>
            <a:pPr marL="914400" lvl="1" indent="-457200">
              <a:spcBef>
                <a:spcPct val="0"/>
              </a:spcBef>
              <a:buClrTx/>
              <a:buSzTx/>
              <a:buFontTx/>
              <a:buAutoNum type="arabicPlain"/>
            </a:pPr>
            <a:r>
              <a:rPr lang="en-US" altLang="x-none" sz="2400" dirty="0">
                <a:latin typeface="Times" charset="0"/>
              </a:rPr>
              <a:t>2	(2, 3)	-6</a:t>
            </a:r>
          </a:p>
          <a:p>
            <a:pPr marL="914400" lvl="1" indent="-457200">
              <a:spcBef>
                <a:spcPct val="0"/>
              </a:spcBef>
              <a:buClrTx/>
              <a:buSzTx/>
              <a:buFontTx/>
              <a:buAutoNum type="arabicPlain"/>
            </a:pPr>
            <a:r>
              <a:rPr lang="en-US" altLang="x-none" sz="2400" dirty="0">
                <a:latin typeface="Times" charset="0"/>
              </a:rPr>
              <a:t>-6	(3, 3)	-2</a:t>
            </a:r>
          </a:p>
          <a:p>
            <a:pPr marL="914400" lvl="1" indent="-457200">
              <a:spcBef>
                <a:spcPct val="0"/>
              </a:spcBef>
              <a:buClrTx/>
              <a:buSzTx/>
              <a:buFontTx/>
              <a:buAutoNum type="arabicPlain"/>
            </a:pPr>
            <a:r>
              <a:rPr lang="en-US" altLang="x-none" sz="2400" dirty="0">
                <a:latin typeface="Times" charset="0"/>
              </a:rPr>
              <a:t>-2	(4, 3)	2</a:t>
            </a:r>
          </a:p>
          <a:p>
            <a:pPr marL="914400" lvl="1" indent="-457200">
              <a:spcBef>
                <a:spcPct val="0"/>
              </a:spcBef>
              <a:buClrTx/>
              <a:buSzTx/>
              <a:buFontTx/>
              <a:buAutoNum type="arabicPlain"/>
            </a:pPr>
            <a:r>
              <a:rPr lang="en-US" altLang="x-none" sz="2400" dirty="0">
                <a:latin typeface="Times" charset="0"/>
              </a:rPr>
              <a:t>2	(5, 4)	-6</a:t>
            </a:r>
          </a:p>
          <a:p>
            <a:pPr marL="914400" lvl="1" indent="-457200">
              <a:spcBef>
                <a:spcPct val="0"/>
              </a:spcBef>
              <a:buClrTx/>
              <a:buSzTx/>
              <a:buFontTx/>
              <a:buAutoNum type="arabicPlain"/>
            </a:pPr>
            <a:r>
              <a:rPr lang="en-US" altLang="x-none" sz="2400" dirty="0">
                <a:latin typeface="Times" charset="0"/>
              </a:rPr>
              <a:t>-6	(6, 4)	-2. Done.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9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3. Curves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381000" y="1905000"/>
            <a:ext cx="8001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Given the following four points: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	P0 = (1, 1, 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	P1 = (3, 5, 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	P2 = (5, 5, 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	P3 = (8, 2, 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Find the parametric representations, x(u), y(u), z(u) for the Bezier (also know Interpolation, Hermite and Spline techniques) curve that fits these points.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" charset="0"/>
              </a:rPr>
              <a:t>We went over this in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4. Texture Mapping</a:t>
            </a:r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152400" y="1646238"/>
            <a:ext cx="88392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" charset="0"/>
              </a:rPr>
              <a:t>Suppose you are texture mapping an image that has width = 256 pixels and height = 128 pixels.  This image is represented by a texture mapping with s (width) ranging from 0 to 1.0 and t (height) ranging from 0 to 1.0.</a:t>
            </a:r>
          </a:p>
          <a:p>
            <a:pPr marL="457200" indent="-457200">
              <a:spcBef>
                <a:spcPts val="1000"/>
              </a:spcBef>
              <a:buClrTx/>
              <a:buSzTx/>
              <a:buFontTx/>
              <a:buAutoNum type="alphaLcParenR"/>
            </a:pPr>
            <a:r>
              <a:rPr lang="en-US" altLang="x-none" sz="2000" dirty="0">
                <a:latin typeface="Times" charset="0"/>
              </a:rPr>
              <a:t>What region of the image (in pixels) is mapped by the rectangle in the texture map with lower left corner at (0.5, 0.5) and upper right corner at (0.75, 0.75)?</a:t>
            </a:r>
          </a:p>
          <a:p>
            <a:pPr lvl="1" indent="0">
              <a:spcBef>
                <a:spcPts val="1000"/>
              </a:spcBef>
              <a:buClrTx/>
              <a:buSzTx/>
              <a:buNone/>
            </a:pPr>
            <a:r>
              <a:rPr lang="en-US" altLang="x-none" sz="2000" dirty="0">
                <a:latin typeface="Times" charset="0"/>
              </a:rPr>
              <a:t>Lower left: (128, 64)	Upper right: (192, 96)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" charset="0"/>
              </a:rPr>
              <a:t>b) Suppose you are mapping this image onto a rectangle that, when rendered, has lower left corner at (100, 100) with width and height that are both 100 p</a:t>
            </a:r>
            <a:r>
              <a:rPr lang="en-US" altLang="x-none" sz="2400" dirty="0">
                <a:latin typeface="Times" charset="0"/>
              </a:rPr>
              <a:t>ixels.  </a:t>
            </a:r>
            <a:r>
              <a:rPr lang="en-US" altLang="x-none" sz="2000" dirty="0">
                <a:latin typeface="Times" charset="0"/>
              </a:rPr>
              <a:t>What region of the rectangle will the region given in a) map to?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" charset="0"/>
              </a:rPr>
              <a:t>	Lower left: (150, 150)	Upper right: (175, 175)</a:t>
            </a:r>
          </a:p>
          <a:p>
            <a:pPr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" charset="0"/>
              </a:rPr>
              <a:t>c) Will the image be distorted?  Why or why not?</a:t>
            </a:r>
          </a:p>
          <a:p>
            <a:pPr lvl="1">
              <a:spcBef>
                <a:spcPts val="100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" charset="0"/>
              </a:rPr>
              <a:t>Yes.  The aspect ratio is different between the image and the object that is being mapped onto.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26" grpId="0" build="p" bldLvl="3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Pages>35</Pages>
  <Words>1017</Words>
  <Application>Microsoft Macintosh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Palatino</vt:lpstr>
      <vt:lpstr>Symbol</vt:lpstr>
      <vt:lpstr>Times</vt:lpstr>
      <vt:lpstr>Times New Roman</vt:lpstr>
      <vt:lpstr>Microsoft Office 98</vt:lpstr>
      <vt:lpstr>Graphics   CSCI 343, Fall 2023 Lecture 27 Final Exam Review Partial Solutions to problems</vt:lpstr>
      <vt:lpstr>1. Cohen-Sutherland Clipping</vt:lpstr>
      <vt:lpstr>1. Cohen-Sutherland Clipping</vt:lpstr>
      <vt:lpstr>1c. Liang-Barsky Clipping</vt:lpstr>
      <vt:lpstr>1c. Liang-Barsky Clipping</vt:lpstr>
      <vt:lpstr>2. Line Drawing</vt:lpstr>
      <vt:lpstr>2. Line Drawing</vt:lpstr>
      <vt:lpstr>3. Curves</vt:lpstr>
      <vt:lpstr>4. Texture Mapping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327</cp:revision>
  <cp:lastPrinted>2017-12-11T01:04:20Z</cp:lastPrinted>
  <dcterms:created xsi:type="dcterms:W3CDTF">2013-12-08T18:19:58Z</dcterms:created>
  <dcterms:modified xsi:type="dcterms:W3CDTF">2023-12-12T01:23:00Z</dcterms:modified>
</cp:coreProperties>
</file>