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24" r:id="rId4"/>
    <p:sldId id="299" r:id="rId5"/>
    <p:sldId id="325" r:id="rId6"/>
    <p:sldId id="326" r:id="rId7"/>
    <p:sldId id="327" r:id="rId8"/>
    <p:sldId id="328" r:id="rId9"/>
    <p:sldId id="304" r:id="rId10"/>
    <p:sldId id="270" r:id="rId11"/>
    <p:sldId id="271" r:id="rId12"/>
    <p:sldId id="272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28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05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277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132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23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5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002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59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8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7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41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326CEE81-964A-E843-B68E-73E9B0D9C157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24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Curves and Surfaces III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Example: The Utah Teapot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8839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The Utah teapot is a data set consisting of 32,  4x4 patches of data points. 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The data set was created at the University of Utah by M. Newell.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It is used for testing rendering algorithms.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0005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Parts of the Teapot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83216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data set for the Utah Teapot consists of 306 vertices, specifying a total of 32 patches: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12 patches specify the body of the teapot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4 patches specify the handle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4 patches specify the spout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8 patches specify the lid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4 patches specify the bottom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data is readily available.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Rendering the Teapot</a:t>
            </a:r>
          </a:p>
        </p:txBody>
      </p:sp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1676400"/>
            <a:ext cx="7848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There are multiple examples of the teapot in the Chapter 11 downloads for the course textbook.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Along with these is a file containing all the vertices used for the teapot (vertices.js) and a file containing the indices of the vertex array used for each patch (patches.js).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teapot1.js uses dividePatch( ) to render a mesh of the teapot.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teapot2.js evaluates each bezier patch at multiple positions to render a mesh of the teapot.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teapot4.js generates a shaded teapot.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Rendering other types of curves by recursive subdivision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365125" y="1489075"/>
            <a:ext cx="85502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First convert the curve to a Bezier curve by transforming the control points.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Use the Bezier recursive subdivision algorithm.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Converting to a Bezier curve: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Suppose the curve is given by: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	 p(u) = u</a:t>
            </a:r>
            <a:r>
              <a:rPr lang="en-US" altLang="x-none" sz="2400" baseline="30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M</a:t>
            </a:r>
            <a:r>
              <a:rPr lang="en-US" altLang="x-none" sz="2400" baseline="-25000">
                <a:latin typeface="Times New Roman" charset="0"/>
              </a:rPr>
              <a:t>I</a:t>
            </a:r>
            <a:r>
              <a:rPr lang="en-US" altLang="x-none" sz="2400">
                <a:latin typeface="Times New Roman" charset="0"/>
              </a:rPr>
              <a:t>p  (Interpolation).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We can find some other set of control points, q, such that: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	p(u) = u</a:t>
            </a:r>
            <a:r>
              <a:rPr lang="en-US" altLang="x-none" sz="2400" baseline="30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M</a:t>
            </a:r>
            <a:r>
              <a:rPr lang="en-US" altLang="x-none" sz="2400" baseline="-25000">
                <a:latin typeface="Times New Roman" charset="0"/>
              </a:rPr>
              <a:t>B</a:t>
            </a:r>
            <a:r>
              <a:rPr lang="en-US" altLang="x-none" sz="2400">
                <a:latin typeface="Times New Roman" charset="0"/>
              </a:rPr>
              <a:t>q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It follows that: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	q = M</a:t>
            </a:r>
            <a:r>
              <a:rPr lang="en-US" altLang="x-none" sz="2400" baseline="-25000">
                <a:latin typeface="Times New Roman" charset="0"/>
              </a:rPr>
              <a:t>B</a:t>
            </a:r>
            <a:r>
              <a:rPr lang="en-US" altLang="x-none" sz="2400" baseline="30000">
                <a:latin typeface="Times New Roman" charset="0"/>
              </a:rPr>
              <a:t>-1</a:t>
            </a:r>
            <a:r>
              <a:rPr lang="en-US" altLang="x-none" sz="2400">
                <a:latin typeface="Times New Roman" charset="0"/>
              </a:rPr>
              <a:t>M</a:t>
            </a:r>
            <a:r>
              <a:rPr lang="en-US" altLang="x-none" sz="2400" baseline="-25000">
                <a:latin typeface="Times New Roman" charset="0"/>
              </a:rPr>
              <a:t>I</a:t>
            </a:r>
            <a:r>
              <a:rPr lang="en-US" altLang="x-none" sz="2400">
                <a:latin typeface="Times New Roman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Matrices for Transforming control points</a:t>
            </a:r>
          </a:p>
        </p:txBody>
      </p:sp>
      <p:graphicFrame>
        <p:nvGraphicFramePr>
          <p:cNvPr id="438275" name="Object 2"/>
          <p:cNvGraphicFramePr>
            <a:graphicFrameLocks noChangeAspect="1"/>
          </p:cNvGraphicFramePr>
          <p:nvPr/>
        </p:nvGraphicFramePr>
        <p:xfrm>
          <a:off x="2133600" y="2209800"/>
          <a:ext cx="449580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61000" imgH="2019300" progId="Equation.3">
                  <p:embed/>
                </p:oleObj>
              </mc:Choice>
              <mc:Fallback>
                <p:oleObj name="Equation" r:id="rId2" imgW="54610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4495800" cy="166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17525" y="1641475"/>
            <a:ext cx="635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Transforming interpolation points to bezier points: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552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Transforming spline points to bezier points:</a:t>
            </a:r>
          </a:p>
        </p:txBody>
      </p:sp>
      <p:graphicFrame>
        <p:nvGraphicFramePr>
          <p:cNvPr id="438278" name="Object 3"/>
          <p:cNvGraphicFramePr>
            <a:graphicFrameLocks noChangeAspect="1"/>
          </p:cNvGraphicFramePr>
          <p:nvPr/>
        </p:nvGraphicFramePr>
        <p:xfrm>
          <a:off x="2881313" y="4648200"/>
          <a:ext cx="2998787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44900" imgH="2019300" progId="Equation.3">
                  <p:embed/>
                </p:oleObj>
              </mc:Choice>
              <mc:Fallback>
                <p:oleObj name="Equation" r:id="rId4" imgW="36449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648200"/>
                        <a:ext cx="2998787" cy="166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Recursive subdivision of surface patches</a:t>
            </a:r>
          </a:p>
        </p:txBody>
      </p:sp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895350" y="2209800"/>
            <a:ext cx="1143000" cy="914400"/>
          </a:xfrm>
          <a:prstGeom prst="flowChartOnlineStorag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958850" y="2133600"/>
            <a:ext cx="2413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Freeform 5"/>
          <p:cNvSpPr>
            <a:spLocks/>
          </p:cNvSpPr>
          <p:nvPr/>
        </p:nvSpPr>
        <p:spPr bwMode="auto">
          <a:xfrm>
            <a:off x="1200150" y="19812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Freeform 6"/>
          <p:cNvSpPr>
            <a:spLocks/>
          </p:cNvSpPr>
          <p:nvPr/>
        </p:nvSpPr>
        <p:spPr bwMode="auto">
          <a:xfrm>
            <a:off x="1581150" y="2057400"/>
            <a:ext cx="3048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1873250" y="2209800"/>
            <a:ext cx="1651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1123950" y="29464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9"/>
          <p:cNvSpPr>
            <a:spLocks/>
          </p:cNvSpPr>
          <p:nvPr/>
        </p:nvSpPr>
        <p:spPr bwMode="auto">
          <a:xfrm>
            <a:off x="971550" y="27432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10"/>
          <p:cNvSpPr>
            <a:spLocks/>
          </p:cNvSpPr>
          <p:nvPr/>
        </p:nvSpPr>
        <p:spPr bwMode="auto">
          <a:xfrm>
            <a:off x="971550" y="23622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1"/>
          <p:cNvSpPr>
            <a:spLocks/>
          </p:cNvSpPr>
          <p:nvPr/>
        </p:nvSpPr>
        <p:spPr bwMode="auto">
          <a:xfrm>
            <a:off x="1200150" y="1981200"/>
            <a:ext cx="838200" cy="2286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742950" y="29718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2114550" y="19050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1047750" y="3124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1352550" y="2971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1657350" y="2971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1962150" y="3124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1885950" y="2971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1581150" y="2819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120015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0" name="Oval 21"/>
          <p:cNvSpPr>
            <a:spLocks noChangeArrowheads="1"/>
          </p:cNvSpPr>
          <p:nvPr/>
        </p:nvSpPr>
        <p:spPr bwMode="auto">
          <a:xfrm>
            <a:off x="971550" y="2819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1" name="Oval 22"/>
          <p:cNvSpPr>
            <a:spLocks noChangeArrowheads="1"/>
          </p:cNvSpPr>
          <p:nvPr/>
        </p:nvSpPr>
        <p:spPr bwMode="auto">
          <a:xfrm>
            <a:off x="971550" y="2438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2" name="Oval 23"/>
          <p:cNvSpPr>
            <a:spLocks noChangeArrowheads="1"/>
          </p:cNvSpPr>
          <p:nvPr/>
        </p:nvSpPr>
        <p:spPr bwMode="auto">
          <a:xfrm>
            <a:off x="1123950" y="2133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3" name="Oval 24"/>
          <p:cNvSpPr>
            <a:spLocks noChangeArrowheads="1"/>
          </p:cNvSpPr>
          <p:nvPr/>
        </p:nvSpPr>
        <p:spPr bwMode="auto">
          <a:xfrm>
            <a:off x="1200150" y="2362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4" name="Oval 25"/>
          <p:cNvSpPr>
            <a:spLocks noChangeArrowheads="1"/>
          </p:cNvSpPr>
          <p:nvPr/>
        </p:nvSpPr>
        <p:spPr bwMode="auto">
          <a:xfrm>
            <a:off x="1581150" y="2438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5" name="Oval 26"/>
          <p:cNvSpPr>
            <a:spLocks noChangeArrowheads="1"/>
          </p:cNvSpPr>
          <p:nvPr/>
        </p:nvSpPr>
        <p:spPr bwMode="auto">
          <a:xfrm>
            <a:off x="188595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6" name="Oval 27"/>
          <p:cNvSpPr>
            <a:spLocks noChangeArrowheads="1"/>
          </p:cNvSpPr>
          <p:nvPr/>
        </p:nvSpPr>
        <p:spPr bwMode="auto">
          <a:xfrm>
            <a:off x="196215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7" name="Oval 28"/>
          <p:cNvSpPr>
            <a:spLocks noChangeArrowheads="1"/>
          </p:cNvSpPr>
          <p:nvPr/>
        </p:nvSpPr>
        <p:spPr bwMode="auto">
          <a:xfrm>
            <a:off x="1809750" y="2057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8" name="Oval 29"/>
          <p:cNvSpPr>
            <a:spLocks noChangeArrowheads="1"/>
          </p:cNvSpPr>
          <p:nvPr/>
        </p:nvSpPr>
        <p:spPr bwMode="auto">
          <a:xfrm>
            <a:off x="1504950" y="1981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514350" y="25908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571500" y="22098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723900" y="18288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2038350" y="2209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2114550" y="29718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74" name="AutoShape 35"/>
          <p:cNvSpPr>
            <a:spLocks noChangeArrowheads="1"/>
          </p:cNvSpPr>
          <p:nvPr/>
        </p:nvSpPr>
        <p:spPr bwMode="auto">
          <a:xfrm>
            <a:off x="914400" y="3870325"/>
            <a:ext cx="1143000" cy="914400"/>
          </a:xfrm>
          <a:prstGeom prst="flowChartOnlineStorag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75" name="Freeform 36"/>
          <p:cNvSpPr>
            <a:spLocks/>
          </p:cNvSpPr>
          <p:nvPr/>
        </p:nvSpPr>
        <p:spPr bwMode="auto">
          <a:xfrm>
            <a:off x="977900" y="3794125"/>
            <a:ext cx="2413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7"/>
          <p:cNvSpPr>
            <a:spLocks/>
          </p:cNvSpPr>
          <p:nvPr/>
        </p:nvSpPr>
        <p:spPr bwMode="auto">
          <a:xfrm>
            <a:off x="1219200" y="3641725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8"/>
          <p:cNvSpPr>
            <a:spLocks/>
          </p:cNvSpPr>
          <p:nvPr/>
        </p:nvSpPr>
        <p:spPr bwMode="auto">
          <a:xfrm>
            <a:off x="1600200" y="3717925"/>
            <a:ext cx="3048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9"/>
          <p:cNvSpPr>
            <a:spLocks/>
          </p:cNvSpPr>
          <p:nvPr/>
        </p:nvSpPr>
        <p:spPr bwMode="auto">
          <a:xfrm>
            <a:off x="1892300" y="3870325"/>
            <a:ext cx="1651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Freeform 40"/>
          <p:cNvSpPr>
            <a:spLocks/>
          </p:cNvSpPr>
          <p:nvPr/>
        </p:nvSpPr>
        <p:spPr bwMode="auto">
          <a:xfrm>
            <a:off x="1143000" y="46069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1"/>
          <p:cNvSpPr>
            <a:spLocks/>
          </p:cNvSpPr>
          <p:nvPr/>
        </p:nvSpPr>
        <p:spPr bwMode="auto">
          <a:xfrm>
            <a:off x="990600" y="44037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2"/>
          <p:cNvSpPr>
            <a:spLocks/>
          </p:cNvSpPr>
          <p:nvPr/>
        </p:nvSpPr>
        <p:spPr bwMode="auto">
          <a:xfrm>
            <a:off x="990600" y="40227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3"/>
          <p:cNvSpPr>
            <a:spLocks/>
          </p:cNvSpPr>
          <p:nvPr/>
        </p:nvSpPr>
        <p:spPr bwMode="auto">
          <a:xfrm>
            <a:off x="1219200" y="3641725"/>
            <a:ext cx="838200" cy="2286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762000" y="46323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2133600" y="35655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285" name="Oval 46"/>
          <p:cNvSpPr>
            <a:spLocks noChangeArrowheads="1"/>
          </p:cNvSpPr>
          <p:nvPr/>
        </p:nvSpPr>
        <p:spPr bwMode="auto">
          <a:xfrm>
            <a:off x="1066800" y="47847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86" name="Oval 47"/>
          <p:cNvSpPr>
            <a:spLocks noChangeArrowheads="1"/>
          </p:cNvSpPr>
          <p:nvPr/>
        </p:nvSpPr>
        <p:spPr bwMode="auto">
          <a:xfrm>
            <a:off x="1371600" y="46323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87" name="Oval 48"/>
          <p:cNvSpPr>
            <a:spLocks noChangeArrowheads="1"/>
          </p:cNvSpPr>
          <p:nvPr/>
        </p:nvSpPr>
        <p:spPr bwMode="auto">
          <a:xfrm>
            <a:off x="1676400" y="46323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88" name="Oval 49"/>
          <p:cNvSpPr>
            <a:spLocks noChangeArrowheads="1"/>
          </p:cNvSpPr>
          <p:nvPr/>
        </p:nvSpPr>
        <p:spPr bwMode="auto">
          <a:xfrm>
            <a:off x="1981200" y="47847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89" name="Oval 50"/>
          <p:cNvSpPr>
            <a:spLocks noChangeArrowheads="1"/>
          </p:cNvSpPr>
          <p:nvPr/>
        </p:nvSpPr>
        <p:spPr bwMode="auto">
          <a:xfrm>
            <a:off x="1905000" y="46323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0" name="Oval 51"/>
          <p:cNvSpPr>
            <a:spLocks noChangeArrowheads="1"/>
          </p:cNvSpPr>
          <p:nvPr/>
        </p:nvSpPr>
        <p:spPr bwMode="auto">
          <a:xfrm>
            <a:off x="1600200" y="4479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1" name="Oval 52"/>
          <p:cNvSpPr>
            <a:spLocks noChangeArrowheads="1"/>
          </p:cNvSpPr>
          <p:nvPr/>
        </p:nvSpPr>
        <p:spPr bwMode="auto">
          <a:xfrm>
            <a:off x="1219200" y="44037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2" name="Oval 53"/>
          <p:cNvSpPr>
            <a:spLocks noChangeArrowheads="1"/>
          </p:cNvSpPr>
          <p:nvPr/>
        </p:nvSpPr>
        <p:spPr bwMode="auto">
          <a:xfrm>
            <a:off x="990600" y="4479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3" name="Oval 54"/>
          <p:cNvSpPr>
            <a:spLocks noChangeArrowheads="1"/>
          </p:cNvSpPr>
          <p:nvPr/>
        </p:nvSpPr>
        <p:spPr bwMode="auto">
          <a:xfrm>
            <a:off x="990600" y="4098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4" name="Oval 55"/>
          <p:cNvSpPr>
            <a:spLocks noChangeArrowheads="1"/>
          </p:cNvSpPr>
          <p:nvPr/>
        </p:nvSpPr>
        <p:spPr bwMode="auto">
          <a:xfrm>
            <a:off x="1143000" y="3794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5" name="Oval 56"/>
          <p:cNvSpPr>
            <a:spLocks noChangeArrowheads="1"/>
          </p:cNvSpPr>
          <p:nvPr/>
        </p:nvSpPr>
        <p:spPr bwMode="auto">
          <a:xfrm>
            <a:off x="1219200" y="40227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1600200" y="4098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7" name="Oval 58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8" name="Oval 59"/>
          <p:cNvSpPr>
            <a:spLocks noChangeArrowheads="1"/>
          </p:cNvSpPr>
          <p:nvPr/>
        </p:nvSpPr>
        <p:spPr bwMode="auto">
          <a:xfrm>
            <a:off x="1981200" y="38703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99" name="Oval 60"/>
          <p:cNvSpPr>
            <a:spLocks noChangeArrowheads="1"/>
          </p:cNvSpPr>
          <p:nvPr/>
        </p:nvSpPr>
        <p:spPr bwMode="auto">
          <a:xfrm>
            <a:off x="1828800" y="3717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00" name="Oval 61"/>
          <p:cNvSpPr>
            <a:spLocks noChangeArrowheads="1"/>
          </p:cNvSpPr>
          <p:nvPr/>
        </p:nvSpPr>
        <p:spPr bwMode="auto">
          <a:xfrm>
            <a:off x="1524000" y="36417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01" name="Text Box 62"/>
          <p:cNvSpPr txBox="1">
            <a:spLocks noChangeArrowheads="1"/>
          </p:cNvSpPr>
          <p:nvPr/>
        </p:nvSpPr>
        <p:spPr bwMode="auto">
          <a:xfrm>
            <a:off x="533400" y="42513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02" name="Text Box 63"/>
          <p:cNvSpPr txBox="1">
            <a:spLocks noChangeArrowheads="1"/>
          </p:cNvSpPr>
          <p:nvPr/>
        </p:nvSpPr>
        <p:spPr bwMode="auto">
          <a:xfrm>
            <a:off x="590550" y="38703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03" name="Text Box 64"/>
          <p:cNvSpPr txBox="1">
            <a:spLocks noChangeArrowheads="1"/>
          </p:cNvSpPr>
          <p:nvPr/>
        </p:nvSpPr>
        <p:spPr bwMode="auto">
          <a:xfrm>
            <a:off x="742950" y="34290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04" name="Line 65"/>
          <p:cNvSpPr>
            <a:spLocks noChangeShapeType="1"/>
          </p:cNvSpPr>
          <p:nvPr/>
        </p:nvSpPr>
        <p:spPr bwMode="auto">
          <a:xfrm flipV="1">
            <a:off x="2057400" y="387032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Text Box 66"/>
          <p:cNvSpPr txBox="1">
            <a:spLocks noChangeArrowheads="1"/>
          </p:cNvSpPr>
          <p:nvPr/>
        </p:nvSpPr>
        <p:spPr bwMode="auto">
          <a:xfrm>
            <a:off x="2133600" y="46323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419939" name="Text Box 99"/>
          <p:cNvSpPr txBox="1">
            <a:spLocks noChangeArrowheads="1"/>
          </p:cNvSpPr>
          <p:nvPr/>
        </p:nvSpPr>
        <p:spPr bwMode="auto">
          <a:xfrm>
            <a:off x="3184525" y="2022475"/>
            <a:ext cx="5402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Hold u constant at u = 0, 1/3, 2/3 and 1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Subdivide the 4 curves in the v direction.</a:t>
            </a:r>
          </a:p>
        </p:txBody>
      </p:sp>
      <p:sp>
        <p:nvSpPr>
          <p:cNvPr id="10307" name="Freeform 100"/>
          <p:cNvSpPr>
            <a:spLocks/>
          </p:cNvSpPr>
          <p:nvPr/>
        </p:nvSpPr>
        <p:spPr bwMode="auto">
          <a:xfrm>
            <a:off x="1066800" y="37338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Freeform 101"/>
          <p:cNvSpPr>
            <a:spLocks/>
          </p:cNvSpPr>
          <p:nvPr/>
        </p:nvSpPr>
        <p:spPr bwMode="auto">
          <a:xfrm>
            <a:off x="1371600" y="36576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Freeform 102"/>
          <p:cNvSpPr>
            <a:spLocks/>
          </p:cNvSpPr>
          <p:nvPr/>
        </p:nvSpPr>
        <p:spPr bwMode="auto">
          <a:xfrm>
            <a:off x="1752600" y="38100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3" name="Text Box 103"/>
          <p:cNvSpPr txBox="1">
            <a:spLocks noChangeArrowheads="1"/>
          </p:cNvSpPr>
          <p:nvPr/>
        </p:nvSpPr>
        <p:spPr bwMode="auto">
          <a:xfrm>
            <a:off x="3124200" y="3276600"/>
            <a:ext cx="548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Hold v constant at v = 0, 1/3, 2/3 and 1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for each of the 8 half curves generated in 1.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Subdivide the 8 curves in the u direction.</a:t>
            </a:r>
          </a:p>
        </p:txBody>
      </p:sp>
      <p:sp>
        <p:nvSpPr>
          <p:cNvPr id="10311" name="AutoShape 104"/>
          <p:cNvSpPr>
            <a:spLocks noChangeArrowheads="1"/>
          </p:cNvSpPr>
          <p:nvPr/>
        </p:nvSpPr>
        <p:spPr bwMode="auto">
          <a:xfrm>
            <a:off x="762000" y="5470525"/>
            <a:ext cx="1143000" cy="914400"/>
          </a:xfrm>
          <a:prstGeom prst="flowChartOnlineStorag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12" name="Freeform 105"/>
          <p:cNvSpPr>
            <a:spLocks/>
          </p:cNvSpPr>
          <p:nvPr/>
        </p:nvSpPr>
        <p:spPr bwMode="auto">
          <a:xfrm>
            <a:off x="825500" y="5394325"/>
            <a:ext cx="2413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Freeform 106"/>
          <p:cNvSpPr>
            <a:spLocks/>
          </p:cNvSpPr>
          <p:nvPr/>
        </p:nvSpPr>
        <p:spPr bwMode="auto">
          <a:xfrm>
            <a:off x="1066800" y="5241925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Freeform 107"/>
          <p:cNvSpPr>
            <a:spLocks/>
          </p:cNvSpPr>
          <p:nvPr/>
        </p:nvSpPr>
        <p:spPr bwMode="auto">
          <a:xfrm>
            <a:off x="1447800" y="5318125"/>
            <a:ext cx="3048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Freeform 108"/>
          <p:cNvSpPr>
            <a:spLocks/>
          </p:cNvSpPr>
          <p:nvPr/>
        </p:nvSpPr>
        <p:spPr bwMode="auto">
          <a:xfrm>
            <a:off x="1739900" y="5470525"/>
            <a:ext cx="1651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Freeform 109"/>
          <p:cNvSpPr>
            <a:spLocks/>
          </p:cNvSpPr>
          <p:nvPr/>
        </p:nvSpPr>
        <p:spPr bwMode="auto">
          <a:xfrm>
            <a:off x="990600" y="62071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Freeform 110"/>
          <p:cNvSpPr>
            <a:spLocks/>
          </p:cNvSpPr>
          <p:nvPr/>
        </p:nvSpPr>
        <p:spPr bwMode="auto">
          <a:xfrm>
            <a:off x="838200" y="60039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Freeform 111"/>
          <p:cNvSpPr>
            <a:spLocks/>
          </p:cNvSpPr>
          <p:nvPr/>
        </p:nvSpPr>
        <p:spPr bwMode="auto">
          <a:xfrm>
            <a:off x="838200" y="5622925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Freeform 112"/>
          <p:cNvSpPr>
            <a:spLocks/>
          </p:cNvSpPr>
          <p:nvPr/>
        </p:nvSpPr>
        <p:spPr bwMode="auto">
          <a:xfrm>
            <a:off x="1066800" y="5241925"/>
            <a:ext cx="838200" cy="2286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Text Box 113"/>
          <p:cNvSpPr txBox="1">
            <a:spLocks noChangeArrowheads="1"/>
          </p:cNvSpPr>
          <p:nvPr/>
        </p:nvSpPr>
        <p:spPr bwMode="auto">
          <a:xfrm>
            <a:off x="609600" y="62325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21" name="Text Box 114"/>
          <p:cNvSpPr txBox="1">
            <a:spLocks noChangeArrowheads="1"/>
          </p:cNvSpPr>
          <p:nvPr/>
        </p:nvSpPr>
        <p:spPr bwMode="auto">
          <a:xfrm>
            <a:off x="1981200" y="51657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22" name="Oval 115"/>
          <p:cNvSpPr>
            <a:spLocks noChangeArrowheads="1"/>
          </p:cNvSpPr>
          <p:nvPr/>
        </p:nvSpPr>
        <p:spPr bwMode="auto">
          <a:xfrm>
            <a:off x="914400" y="6384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3" name="Oval 116"/>
          <p:cNvSpPr>
            <a:spLocks noChangeArrowheads="1"/>
          </p:cNvSpPr>
          <p:nvPr/>
        </p:nvSpPr>
        <p:spPr bwMode="auto">
          <a:xfrm>
            <a:off x="1219200" y="62325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4" name="Oval 117"/>
          <p:cNvSpPr>
            <a:spLocks noChangeArrowheads="1"/>
          </p:cNvSpPr>
          <p:nvPr/>
        </p:nvSpPr>
        <p:spPr bwMode="auto">
          <a:xfrm>
            <a:off x="1524000" y="62325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5" name="Oval 118"/>
          <p:cNvSpPr>
            <a:spLocks noChangeArrowheads="1"/>
          </p:cNvSpPr>
          <p:nvPr/>
        </p:nvSpPr>
        <p:spPr bwMode="auto">
          <a:xfrm>
            <a:off x="1828800" y="6384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6" name="Oval 119"/>
          <p:cNvSpPr>
            <a:spLocks noChangeArrowheads="1"/>
          </p:cNvSpPr>
          <p:nvPr/>
        </p:nvSpPr>
        <p:spPr bwMode="auto">
          <a:xfrm>
            <a:off x="1752600" y="62325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7" name="Oval 120"/>
          <p:cNvSpPr>
            <a:spLocks noChangeArrowheads="1"/>
          </p:cNvSpPr>
          <p:nvPr/>
        </p:nvSpPr>
        <p:spPr bwMode="auto">
          <a:xfrm>
            <a:off x="1447800" y="6080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8" name="Oval 121"/>
          <p:cNvSpPr>
            <a:spLocks noChangeArrowheads="1"/>
          </p:cNvSpPr>
          <p:nvPr/>
        </p:nvSpPr>
        <p:spPr bwMode="auto">
          <a:xfrm>
            <a:off x="1066800" y="6003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29" name="Oval 122"/>
          <p:cNvSpPr>
            <a:spLocks noChangeArrowheads="1"/>
          </p:cNvSpPr>
          <p:nvPr/>
        </p:nvSpPr>
        <p:spPr bwMode="auto">
          <a:xfrm>
            <a:off x="838200" y="6080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0" name="Oval 123"/>
          <p:cNvSpPr>
            <a:spLocks noChangeArrowheads="1"/>
          </p:cNvSpPr>
          <p:nvPr/>
        </p:nvSpPr>
        <p:spPr bwMode="auto">
          <a:xfrm>
            <a:off x="838200" y="5699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1" name="Oval 124"/>
          <p:cNvSpPr>
            <a:spLocks noChangeArrowheads="1"/>
          </p:cNvSpPr>
          <p:nvPr/>
        </p:nvSpPr>
        <p:spPr bwMode="auto">
          <a:xfrm>
            <a:off x="990600" y="53943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2" name="Oval 125"/>
          <p:cNvSpPr>
            <a:spLocks noChangeArrowheads="1"/>
          </p:cNvSpPr>
          <p:nvPr/>
        </p:nvSpPr>
        <p:spPr bwMode="auto">
          <a:xfrm>
            <a:off x="1066800" y="5622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3" name="Oval 126"/>
          <p:cNvSpPr>
            <a:spLocks noChangeArrowheads="1"/>
          </p:cNvSpPr>
          <p:nvPr/>
        </p:nvSpPr>
        <p:spPr bwMode="auto">
          <a:xfrm>
            <a:off x="1447800" y="5699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4" name="Oval 127"/>
          <p:cNvSpPr>
            <a:spLocks noChangeArrowheads="1"/>
          </p:cNvSpPr>
          <p:nvPr/>
        </p:nvSpPr>
        <p:spPr bwMode="auto">
          <a:xfrm>
            <a:off x="1752600" y="5867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5" name="Oval 128"/>
          <p:cNvSpPr>
            <a:spLocks noChangeArrowheads="1"/>
          </p:cNvSpPr>
          <p:nvPr/>
        </p:nvSpPr>
        <p:spPr bwMode="auto">
          <a:xfrm>
            <a:off x="1828800" y="54705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6" name="Oval 129"/>
          <p:cNvSpPr>
            <a:spLocks noChangeArrowheads="1"/>
          </p:cNvSpPr>
          <p:nvPr/>
        </p:nvSpPr>
        <p:spPr bwMode="auto">
          <a:xfrm>
            <a:off x="1676400" y="53181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7" name="Oval 130"/>
          <p:cNvSpPr>
            <a:spLocks noChangeArrowheads="1"/>
          </p:cNvSpPr>
          <p:nvPr/>
        </p:nvSpPr>
        <p:spPr bwMode="auto">
          <a:xfrm>
            <a:off x="1371600" y="524192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338" name="Text Box 131"/>
          <p:cNvSpPr txBox="1">
            <a:spLocks noChangeArrowheads="1"/>
          </p:cNvSpPr>
          <p:nvPr/>
        </p:nvSpPr>
        <p:spPr bwMode="auto">
          <a:xfrm>
            <a:off x="381000" y="58515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39" name="Text Box 132"/>
          <p:cNvSpPr txBox="1">
            <a:spLocks noChangeArrowheads="1"/>
          </p:cNvSpPr>
          <p:nvPr/>
        </p:nvSpPr>
        <p:spPr bwMode="auto">
          <a:xfrm>
            <a:off x="438150" y="54705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40" name="Text Box 133"/>
          <p:cNvSpPr txBox="1">
            <a:spLocks noChangeArrowheads="1"/>
          </p:cNvSpPr>
          <p:nvPr/>
        </p:nvSpPr>
        <p:spPr bwMode="auto">
          <a:xfrm>
            <a:off x="590550" y="50292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41" name="Line 134"/>
          <p:cNvSpPr>
            <a:spLocks noChangeShapeType="1"/>
          </p:cNvSpPr>
          <p:nvPr/>
        </p:nvSpPr>
        <p:spPr bwMode="auto">
          <a:xfrm flipV="1">
            <a:off x="1905000" y="547052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" name="Text Box 135"/>
          <p:cNvSpPr txBox="1">
            <a:spLocks noChangeArrowheads="1"/>
          </p:cNvSpPr>
          <p:nvPr/>
        </p:nvSpPr>
        <p:spPr bwMode="auto">
          <a:xfrm>
            <a:off x="1981200" y="6232525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0343" name="Freeform 136"/>
          <p:cNvSpPr>
            <a:spLocks/>
          </p:cNvSpPr>
          <p:nvPr/>
        </p:nvSpPr>
        <p:spPr bwMode="auto">
          <a:xfrm>
            <a:off x="914400" y="53340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" name="Freeform 137"/>
          <p:cNvSpPr>
            <a:spLocks/>
          </p:cNvSpPr>
          <p:nvPr/>
        </p:nvSpPr>
        <p:spPr bwMode="auto">
          <a:xfrm>
            <a:off x="1219200" y="52578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" name="Freeform 138"/>
          <p:cNvSpPr>
            <a:spLocks/>
          </p:cNvSpPr>
          <p:nvPr/>
        </p:nvSpPr>
        <p:spPr bwMode="auto">
          <a:xfrm>
            <a:off x="1600200" y="5410200"/>
            <a:ext cx="381000" cy="990600"/>
          </a:xfrm>
          <a:custGeom>
            <a:avLst/>
            <a:gdLst>
              <a:gd name="T0" fmla="*/ 2147483646 w 200"/>
              <a:gd name="T1" fmla="*/ 2147483646 h 576"/>
              <a:gd name="T2" fmla="*/ 2147483646 w 200"/>
              <a:gd name="T3" fmla="*/ 2147483646 h 576"/>
              <a:gd name="T4" fmla="*/ 2147483646 w 200"/>
              <a:gd name="T5" fmla="*/ 2147483646 h 576"/>
              <a:gd name="T6" fmla="*/ 2147483646 w 20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576"/>
              <a:gd name="T14" fmla="*/ 200 w 2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576">
                <a:moveTo>
                  <a:pt x="104" y="576"/>
                </a:moveTo>
                <a:cubicBezTo>
                  <a:pt x="60" y="520"/>
                  <a:pt x="16" y="464"/>
                  <a:pt x="8" y="384"/>
                </a:cubicBezTo>
                <a:cubicBezTo>
                  <a:pt x="0" y="304"/>
                  <a:pt x="24" y="160"/>
                  <a:pt x="56" y="96"/>
                </a:cubicBezTo>
                <a:cubicBezTo>
                  <a:pt x="88" y="32"/>
                  <a:pt x="176" y="16"/>
                  <a:pt x="2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" name="Freeform 139"/>
          <p:cNvSpPr>
            <a:spLocks/>
          </p:cNvSpPr>
          <p:nvPr/>
        </p:nvSpPr>
        <p:spPr bwMode="auto">
          <a:xfrm>
            <a:off x="838200" y="54102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7" name="Freeform 140"/>
          <p:cNvSpPr>
            <a:spLocks/>
          </p:cNvSpPr>
          <p:nvPr/>
        </p:nvSpPr>
        <p:spPr bwMode="auto">
          <a:xfrm>
            <a:off x="838200" y="57912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8" name="Freeform 141"/>
          <p:cNvSpPr>
            <a:spLocks/>
          </p:cNvSpPr>
          <p:nvPr/>
        </p:nvSpPr>
        <p:spPr bwMode="auto">
          <a:xfrm>
            <a:off x="914400" y="6096000"/>
            <a:ext cx="914400" cy="254000"/>
          </a:xfrm>
          <a:custGeom>
            <a:avLst/>
            <a:gdLst>
              <a:gd name="T0" fmla="*/ 0 w 576"/>
              <a:gd name="T1" fmla="*/ 2147483646 h 112"/>
              <a:gd name="T2" fmla="*/ 2147483646 w 576"/>
              <a:gd name="T3" fmla="*/ 2147483646 h 112"/>
              <a:gd name="T4" fmla="*/ 2147483646 w 576"/>
              <a:gd name="T5" fmla="*/ 2147483646 h 112"/>
              <a:gd name="T6" fmla="*/ 2147483646 w 576"/>
              <a:gd name="T7" fmla="*/ 214748364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2"/>
              <a:gd name="T14" fmla="*/ 576 w 576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2">
                <a:moveTo>
                  <a:pt x="0" y="64"/>
                </a:moveTo>
                <a:cubicBezTo>
                  <a:pt x="48" y="44"/>
                  <a:pt x="96" y="24"/>
                  <a:pt x="144" y="16"/>
                </a:cubicBezTo>
                <a:cubicBezTo>
                  <a:pt x="192" y="8"/>
                  <a:pt x="216" y="0"/>
                  <a:pt x="288" y="16"/>
                </a:cubicBezTo>
                <a:cubicBezTo>
                  <a:pt x="360" y="32"/>
                  <a:pt x="468" y="72"/>
                  <a:pt x="576" y="11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2" name="Text Box 142"/>
          <p:cNvSpPr txBox="1">
            <a:spLocks noChangeArrowheads="1"/>
          </p:cNvSpPr>
          <p:nvPr/>
        </p:nvSpPr>
        <p:spPr bwMode="auto">
          <a:xfrm>
            <a:off x="3124200" y="4572000"/>
            <a:ext cx="5883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3"/>
            </a:pPr>
            <a:r>
              <a:rPr lang="en-US" altLang="x-none" sz="2400">
                <a:latin typeface="Times New Roman" charset="0"/>
              </a:rPr>
              <a:t>Divide the surface into 4 patches (one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for each quadrant) and repeat for each of the 4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patches.</a:t>
            </a:r>
          </a:p>
        </p:txBody>
      </p:sp>
      <p:sp>
        <p:nvSpPr>
          <p:cNvPr id="419983" name="Text Box 143"/>
          <p:cNvSpPr txBox="1">
            <a:spLocks noChangeArrowheads="1"/>
          </p:cNvSpPr>
          <p:nvPr/>
        </p:nvSpPr>
        <p:spPr bwMode="auto">
          <a:xfrm>
            <a:off x="3124200" y="58674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4. When done dividing, render with GL_QUADS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9" grpId="0" build="p" autoUpdateAnimBg="0"/>
      <p:bldP spid="419943" grpId="0" build="p" autoUpdateAnimBg="0"/>
      <p:bldP spid="419982" grpId="0" build="p" autoUpdateAnimBg="0"/>
      <p:bldP spid="4199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Code for Rendering patches</a:t>
            </a:r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377825" y="1524000"/>
            <a:ext cx="63277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divideCurve = function( c, r , l)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// divides c into left (l) and right ( r ) curve data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var mid = mix(c[1], c[2], 0.5);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l[0] = vec4(c[0]);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l[1] = mix(c[0], c[1], 0.5 );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l[2] = mix(l[1], mid, 0.5 );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r[3] = vec4(c[3]);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r[2] = mix(c[2], c[3], 0.5 );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r[1] = mix( mid, r[2], 0.5 );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r[0] = mix(l[2], r[1], 0.5 );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l[3] = vec4(r[0]);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return;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7848600" cy="1143000"/>
          </a:xfrm>
        </p:spPr>
        <p:txBody>
          <a:bodyPr/>
          <a:lstStyle/>
          <a:p>
            <a:r>
              <a:rPr lang="en-US" altLang="x-none"/>
              <a:t>Code for rendering patches--2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66738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dividePatch = function (p, count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if ( count &gt; 0 )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a = 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b = 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t =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q =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r =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var s =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// subdivide curves in u direction, transpose results, divide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// in u direction again (equivalent to subdivision in v)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for ( var k = 0; k &lt; 4; ++k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var pp = p[k];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var aa = vec4();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var bb = vec4();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divideCurve( pp, aa, bb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a[k] = vec4(aa);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        b[k] = vec4(bb);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7848600" cy="1143000"/>
          </a:xfrm>
        </p:spPr>
        <p:txBody>
          <a:bodyPr/>
          <a:lstStyle/>
          <a:p>
            <a:r>
              <a:rPr lang="en-US" altLang="x-none"/>
              <a:t>Code for rendering patches--3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711200" y="1066800"/>
            <a:ext cx="384651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a = transpose( a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b = transpose( b );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for ( var k = 0; k &lt; 4; ++k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pp = vec4(a[k]);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aa = vec4();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bb = vec4();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divideCurve( pp, aa, bb );                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 q[k] = vec4(aa);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 r[k] = vec4(bb);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for ( var k = 0; k &lt; 4; ++k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pp = vec4(b[k]);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aa = vec4();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var bb = vec4();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divideCurve( pp, aa, bb );                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 s[k] = vec4(aa);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         t[k] = vec4(bb);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000">
                <a:latin typeface="Times New Roman" charset="0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7848600" cy="1143000"/>
          </a:xfrm>
        </p:spPr>
        <p:txBody>
          <a:bodyPr/>
          <a:lstStyle/>
          <a:p>
            <a:r>
              <a:rPr lang="en-US" altLang="x-none"/>
              <a:t>Code for rendering patches--4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711200" y="1066800"/>
            <a:ext cx="57896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1800">
                <a:latin typeface="Times New Roman" charset="0"/>
              </a:rPr>
              <a:t>     </a:t>
            </a:r>
            <a:r>
              <a:rPr lang="nb-NO" altLang="x-none" sz="2400">
                <a:latin typeface="Times New Roman" charset="0"/>
              </a:rPr>
              <a:t>  // recursive division of 4 resulting patches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    dividePatch( q, count - 1 );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    dividePatch( r, count - 1 );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    dividePatch( s, count - 1 );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    dividePatch( t, count - 1 );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    drawPatch( p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    return;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b-NO" altLang="x-none" sz="2400">
                <a:latin typeface="Times New Roman" charset="0"/>
              </a:rPr>
              <a:t>} //end dividePatch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Drawing the final patches</a:t>
            </a: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509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drawPatch</a:t>
            </a:r>
            <a:r>
              <a:rPr lang="en-US" altLang="x-none" sz="2400" dirty="0">
                <a:latin typeface="Times New Roman" charset="0"/>
              </a:rPr>
              <a:t> = function(p)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// Draw the quad (as two triangles) bounded by the corners of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//   Bezier patch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(p[0][0]);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(p[0][3]);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(p[3][3]);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(p[0][0]);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(p[3][3]);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</a:t>
            </a:r>
            <a:r>
              <a:rPr lang="en-US" altLang="x-none" sz="2400" dirty="0" err="1">
                <a:latin typeface="Times New Roman" charset="0"/>
              </a:rPr>
              <a:t>points.push</a:t>
            </a:r>
            <a:r>
              <a:rPr lang="en-US" altLang="x-none" sz="2400" dirty="0">
                <a:latin typeface="Times New Roman" charset="0"/>
              </a:rPr>
              <a:t>(p[3][0]);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index+=6;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   return;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bldLvl="3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</TotalTime>
  <Pages>35</Pages>
  <Words>1098</Words>
  <Application>Microsoft Macintosh PowerPoint</Application>
  <PresentationFormat>On-screen Show (4:3)</PresentationFormat>
  <Paragraphs>146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Palatino</vt:lpstr>
      <vt:lpstr>Times</vt:lpstr>
      <vt:lpstr>Times New Roman</vt:lpstr>
      <vt:lpstr>Microsoft Office 98</vt:lpstr>
      <vt:lpstr>Equation</vt:lpstr>
      <vt:lpstr>Graphics   CSCI 343, Fall 2023 Lecture 24 Curves and Surfaces III</vt:lpstr>
      <vt:lpstr>Rendering other types of curves by recursive subdivision</vt:lpstr>
      <vt:lpstr>Matrices for Transforming control points</vt:lpstr>
      <vt:lpstr>Recursive subdivision of surface patches</vt:lpstr>
      <vt:lpstr>Code for Rendering patches</vt:lpstr>
      <vt:lpstr>Code for rendering patches--2</vt:lpstr>
      <vt:lpstr>Code for rendering patches--3</vt:lpstr>
      <vt:lpstr>Code for rendering patches--4</vt:lpstr>
      <vt:lpstr>Drawing the final patches</vt:lpstr>
      <vt:lpstr>Example: The Utah Teapot</vt:lpstr>
      <vt:lpstr>Parts of the Teapot</vt:lpstr>
      <vt:lpstr>Rendering the Teapot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622</cp:revision>
  <cp:lastPrinted>2011-11-28T04:36:08Z</cp:lastPrinted>
  <dcterms:created xsi:type="dcterms:W3CDTF">2013-11-20T00:50:57Z</dcterms:created>
  <dcterms:modified xsi:type="dcterms:W3CDTF">2023-11-27T18:48:56Z</dcterms:modified>
</cp:coreProperties>
</file>