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3" r:id="rId3"/>
    <p:sldId id="284" r:id="rId4"/>
    <p:sldId id="285" r:id="rId5"/>
    <p:sldId id="297" r:id="rId6"/>
    <p:sldId id="298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9" r:id="rId19"/>
    <p:sldId id="300" r:id="rId20"/>
    <p:sldId id="301" r:id="rId21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CC00CC"/>
    <a:srgbClr val="990099"/>
    <a:srgbClr val="990066"/>
    <a:srgbClr val="006666"/>
    <a:srgbClr val="990000"/>
    <a:srgbClr val="1F0000"/>
    <a:srgbClr val="353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3627"/>
  </p:normalViewPr>
  <p:slideViewPr>
    <p:cSldViewPr>
      <p:cViewPr varScale="1">
        <p:scale>
          <a:sx n="98" d="100"/>
          <a:sy n="98" d="100"/>
        </p:scale>
        <p:origin x="150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000" i="1">
                <a:latin typeface="Arial" charset="0"/>
              </a:rPr>
              <a:t>1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512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12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80460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869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228600"/>
            <a:ext cx="196215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73405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2139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684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844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7898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084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2274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1041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7824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964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/>
          <p:cNvGrpSpPr>
            <a:grpSpLocks/>
          </p:cNvGrpSpPr>
          <p:nvPr/>
        </p:nvGrpSpPr>
        <p:grpSpPr bwMode="auto">
          <a:xfrm>
            <a:off x="0" y="1428750"/>
            <a:ext cx="9142413" cy="152400"/>
            <a:chOff x="0" y="900"/>
            <a:chExt cx="5759" cy="96"/>
          </a:xfrm>
        </p:grpSpPr>
        <p:sp>
          <p:nvSpPr>
            <p:cNvPr id="1030" name="Rectangle 2"/>
            <p:cNvSpPr>
              <a:spLocks noChangeArrowheads="1"/>
            </p:cNvSpPr>
            <p:nvPr/>
          </p:nvSpPr>
          <p:spPr bwMode="auto">
            <a:xfrm>
              <a:off x="0" y="900"/>
              <a:ext cx="5759" cy="4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6666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x-none" altLang="x-none"/>
            </a:p>
          </p:txBody>
        </p:sp>
        <p:sp>
          <p:nvSpPr>
            <p:cNvPr id="1031" name="Rectangle 3"/>
            <p:cNvSpPr>
              <a:spLocks noChangeArrowheads="1"/>
            </p:cNvSpPr>
            <p:nvPr/>
          </p:nvSpPr>
          <p:spPr bwMode="auto">
            <a:xfrm>
              <a:off x="0" y="972"/>
              <a:ext cx="5759" cy="2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6699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x-none" altLang="x-none"/>
            </a:p>
          </p:txBody>
        </p:sp>
      </p:grp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7848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7848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8382000" y="6248400"/>
            <a:ext cx="3968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defRPr/>
            </a:pPr>
            <a:fld id="{54F8DF40-4244-F842-AF8F-7F23A71D2FD3}" type="slidenum">
              <a:rPr lang="en-US" altLang="x-none" sz="1400" smtClean="0">
                <a:latin typeface="Arial" charset="0"/>
              </a:rPr>
              <a:pPr algn="r">
                <a:defRPr/>
              </a:pPr>
              <a:t>‹#›</a:t>
            </a:fld>
            <a:endParaRPr lang="en-US" altLang="x-none" sz="140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Char char="_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9000"/>
        <a:buChar char="_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4000"/>
        <a:buChar char="_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9000"/>
        <a:buChar char="_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9000"/>
        <a:buChar char="_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9000"/>
        <a:buChar char="_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9000"/>
        <a:buChar char="_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9000"/>
        <a:buChar char="_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13.emf"/><Relationship Id="rId7" Type="http://schemas.openxmlformats.org/officeDocument/2006/relationships/image" Target="../media/image15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5.emf"/><Relationship Id="rId7" Type="http://schemas.openxmlformats.org/officeDocument/2006/relationships/image" Target="../media/image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3"/>
          <p:cNvSpPr>
            <a:spLocks noChangeArrowheads="1"/>
          </p:cNvSpPr>
          <p:nvPr/>
        </p:nvSpPr>
        <p:spPr bwMode="auto">
          <a:xfrm>
            <a:off x="6019800" y="6248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1905000"/>
            <a:ext cx="7848600" cy="3429000"/>
          </a:xfrm>
          <a:noFill/>
        </p:spPr>
        <p:txBody>
          <a:bodyPr/>
          <a:lstStyle/>
          <a:p>
            <a:r>
              <a:rPr lang="en-US" altLang="x-none" b="0" dirty="0">
                <a:latin typeface="Palatino" charset="0"/>
              </a:rPr>
              <a:t>Graphics</a:t>
            </a:r>
            <a:br>
              <a:rPr lang="en-US" altLang="x-none" b="0" dirty="0">
                <a:latin typeface="Palatino" charset="0"/>
              </a:rPr>
            </a:br>
            <a:br>
              <a:rPr lang="en-US" altLang="x-none" b="0" dirty="0">
                <a:latin typeface="Palatino" charset="0"/>
              </a:rPr>
            </a:br>
            <a:r>
              <a:rPr lang="en-US" altLang="x-none" b="0" dirty="0">
                <a:latin typeface="Palatino" charset="0"/>
              </a:rPr>
              <a:t> </a:t>
            </a:r>
            <a:r>
              <a:rPr lang="en-US" altLang="x-none" sz="3200" b="0" dirty="0">
                <a:solidFill>
                  <a:srgbClr val="CC0000"/>
                </a:solidFill>
                <a:latin typeface="Arial" charset="0"/>
              </a:rPr>
              <a:t>CSCI 343, Fall 2023</a:t>
            </a:r>
            <a:br>
              <a:rPr lang="en-US" altLang="x-none" sz="3200" b="0" dirty="0">
                <a:solidFill>
                  <a:srgbClr val="CC0000"/>
                </a:solidFill>
                <a:latin typeface="Arial" charset="0"/>
              </a:rPr>
            </a:br>
            <a:r>
              <a:rPr lang="en-US" altLang="x-none" sz="3200" b="0" dirty="0">
                <a:solidFill>
                  <a:srgbClr val="CC0000"/>
                </a:solidFill>
                <a:latin typeface="Arial" charset="0"/>
              </a:rPr>
              <a:t>Lecture 23</a:t>
            </a:r>
            <a:br>
              <a:rPr lang="en-US" altLang="x-none" sz="3200" dirty="0">
                <a:solidFill>
                  <a:srgbClr val="CC0000"/>
                </a:solidFill>
                <a:latin typeface="Arial" charset="0"/>
              </a:rPr>
            </a:br>
            <a:r>
              <a:rPr lang="en-US" altLang="x-none" sz="2400" i="1" dirty="0">
                <a:solidFill>
                  <a:schemeClr val="tx1"/>
                </a:solidFill>
                <a:latin typeface="Arial" charset="0"/>
              </a:rPr>
              <a:t>Curves and Surfaces II</a:t>
            </a:r>
            <a:endParaRPr lang="en-US" altLang="x-none" sz="32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Continuity of Interpolation, Hermite and Bezier curves</a:t>
            </a:r>
          </a:p>
        </p:txBody>
      </p:sp>
      <p:sp>
        <p:nvSpPr>
          <p:cNvPr id="409603" name="Text Box 3"/>
          <p:cNvSpPr txBox="1">
            <a:spLocks noChangeArrowheads="1"/>
          </p:cNvSpPr>
          <p:nvPr/>
        </p:nvSpPr>
        <p:spPr bwMode="auto">
          <a:xfrm>
            <a:off x="457200" y="1752600"/>
            <a:ext cx="8016875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 b="1">
                <a:latin typeface="Times New Roman" charset="0"/>
              </a:rPr>
              <a:t>Interpolation:</a:t>
            </a:r>
            <a:r>
              <a:rPr lang="en-US" altLang="x-none" sz="2400">
                <a:latin typeface="Times New Roman" charset="0"/>
              </a:rPr>
              <a:t>  Continuous, but not necessarily smooth: C</a:t>
            </a:r>
            <a:r>
              <a:rPr lang="en-US" altLang="x-none" sz="2400" baseline="30000">
                <a:latin typeface="Times New Roman" charset="0"/>
              </a:rPr>
              <a:t>0</a:t>
            </a:r>
            <a:endParaRPr lang="en-US" altLang="x-none" sz="240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x-none" sz="240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 b="1">
                <a:latin typeface="Times New Roman" charset="0"/>
              </a:rPr>
              <a:t>Hermite:</a:t>
            </a:r>
            <a:r>
              <a:rPr lang="en-US" altLang="x-none" sz="2400">
                <a:latin typeface="Times New Roman" charset="0"/>
              </a:rPr>
              <a:t> Can make derivatives match at join point: C</a:t>
            </a:r>
            <a:r>
              <a:rPr lang="en-US" altLang="x-none" sz="2400" baseline="30000">
                <a:latin typeface="Times New Roman" charset="0"/>
              </a:rPr>
              <a:t>1</a:t>
            </a:r>
            <a:endParaRPr lang="en-US" altLang="x-none" sz="240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x-none" sz="240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 b="1">
                <a:latin typeface="Times New Roman" charset="0"/>
              </a:rPr>
              <a:t>Bezier:</a:t>
            </a:r>
            <a:r>
              <a:rPr lang="en-US" altLang="x-none" sz="2400">
                <a:latin typeface="Times New Roman" charset="0"/>
              </a:rPr>
              <a:t> The derivative does not necessarily match at the join point: C</a:t>
            </a:r>
            <a:r>
              <a:rPr lang="en-US" altLang="x-none" sz="2400" baseline="30000">
                <a:latin typeface="Times New Roman" charset="0"/>
              </a:rPr>
              <a:t>0</a:t>
            </a:r>
            <a:endParaRPr lang="en-US" altLang="x-none" sz="240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x-none" sz="240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We would like a method that provides smooth continuity at the join points, like Hermite curves, but that uses data from a set of points, like Bezier curves.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x-none" sz="240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 b="1">
                <a:latin typeface="Times New Roman" charset="0"/>
              </a:rPr>
              <a:t>Splines</a:t>
            </a:r>
            <a:r>
              <a:rPr lang="en-US" altLang="x-none" sz="2400">
                <a:latin typeface="Times New Roman" charset="0"/>
              </a:rPr>
              <a:t> provide such a method, and provide C</a:t>
            </a:r>
            <a:r>
              <a:rPr lang="en-US" altLang="x-none" sz="2400" baseline="30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 continuity.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Splines</a:t>
            </a:r>
          </a:p>
        </p:txBody>
      </p:sp>
      <p:sp>
        <p:nvSpPr>
          <p:cNvPr id="425987" name="Text Box 3"/>
          <p:cNvSpPr txBox="1">
            <a:spLocks noChangeArrowheads="1"/>
          </p:cNvSpPr>
          <p:nvPr/>
        </p:nvSpPr>
        <p:spPr bwMode="auto">
          <a:xfrm>
            <a:off x="441325" y="1641475"/>
            <a:ext cx="83216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Splines use a set of 4 control points to create a curve interpolated between the middle pair of points.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x-none" sz="240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Splines do not require that the curve pass through any of the control points--only that it comes close to them.</a:t>
            </a:r>
          </a:p>
        </p:txBody>
      </p:sp>
      <p:sp>
        <p:nvSpPr>
          <p:cNvPr id="10243" name="Oval 4"/>
          <p:cNvSpPr>
            <a:spLocks noChangeArrowheads="1"/>
          </p:cNvSpPr>
          <p:nvPr/>
        </p:nvSpPr>
        <p:spPr bwMode="auto">
          <a:xfrm>
            <a:off x="3276600" y="4114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10244" name="Oval 5"/>
          <p:cNvSpPr>
            <a:spLocks noChangeArrowheads="1"/>
          </p:cNvSpPr>
          <p:nvPr/>
        </p:nvSpPr>
        <p:spPr bwMode="auto">
          <a:xfrm>
            <a:off x="1828800" y="4648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10245" name="Oval 6"/>
          <p:cNvSpPr>
            <a:spLocks noChangeArrowheads="1"/>
          </p:cNvSpPr>
          <p:nvPr/>
        </p:nvSpPr>
        <p:spPr bwMode="auto">
          <a:xfrm>
            <a:off x="2438400" y="4191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10246" name="Oval 7"/>
          <p:cNvSpPr>
            <a:spLocks noChangeArrowheads="1"/>
          </p:cNvSpPr>
          <p:nvPr/>
        </p:nvSpPr>
        <p:spPr bwMode="auto">
          <a:xfrm>
            <a:off x="3810000" y="4495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10247" name="Rectangle 8"/>
          <p:cNvSpPr>
            <a:spLocks noChangeArrowheads="1"/>
          </p:cNvSpPr>
          <p:nvPr/>
        </p:nvSpPr>
        <p:spPr bwMode="auto">
          <a:xfrm>
            <a:off x="1447800" y="42672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p</a:t>
            </a:r>
            <a:r>
              <a:rPr lang="en-US" altLang="x-none" sz="2400" baseline="-25000">
                <a:latin typeface="Times New Roman" charset="0"/>
              </a:rPr>
              <a:t>0</a:t>
            </a:r>
          </a:p>
        </p:txBody>
      </p:sp>
      <p:sp>
        <p:nvSpPr>
          <p:cNvPr id="10248" name="Rectangle 9"/>
          <p:cNvSpPr>
            <a:spLocks noChangeArrowheads="1"/>
          </p:cNvSpPr>
          <p:nvPr/>
        </p:nvSpPr>
        <p:spPr bwMode="auto">
          <a:xfrm>
            <a:off x="2286000" y="36576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p</a:t>
            </a:r>
            <a:r>
              <a:rPr lang="en-US" altLang="x-none" sz="2400" baseline="-25000">
                <a:latin typeface="Times New Roman" charset="0"/>
              </a:rPr>
              <a:t>1</a:t>
            </a:r>
          </a:p>
        </p:txBody>
      </p:sp>
      <p:sp>
        <p:nvSpPr>
          <p:cNvPr id="10249" name="Rectangle 10"/>
          <p:cNvSpPr>
            <a:spLocks noChangeArrowheads="1"/>
          </p:cNvSpPr>
          <p:nvPr/>
        </p:nvSpPr>
        <p:spPr bwMode="auto">
          <a:xfrm>
            <a:off x="3124200" y="36576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p</a:t>
            </a:r>
            <a:r>
              <a:rPr lang="en-US" altLang="x-none" sz="2400" baseline="-25000">
                <a:latin typeface="Times New Roman" charset="0"/>
              </a:rPr>
              <a:t>2</a:t>
            </a:r>
          </a:p>
        </p:txBody>
      </p:sp>
      <p:sp>
        <p:nvSpPr>
          <p:cNvPr id="10250" name="Rectangle 11"/>
          <p:cNvSpPr>
            <a:spLocks noChangeArrowheads="1"/>
          </p:cNvSpPr>
          <p:nvPr/>
        </p:nvSpPr>
        <p:spPr bwMode="auto">
          <a:xfrm>
            <a:off x="3657600" y="40386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p</a:t>
            </a:r>
            <a:r>
              <a:rPr lang="en-US" altLang="x-none" sz="2400" baseline="-25000">
                <a:latin typeface="Times New Roman" charset="0"/>
              </a:rPr>
              <a:t>3</a:t>
            </a:r>
          </a:p>
        </p:txBody>
      </p:sp>
      <p:sp>
        <p:nvSpPr>
          <p:cNvPr id="10251" name="Freeform 12"/>
          <p:cNvSpPr>
            <a:spLocks/>
          </p:cNvSpPr>
          <p:nvPr/>
        </p:nvSpPr>
        <p:spPr bwMode="auto">
          <a:xfrm>
            <a:off x="2438400" y="4330700"/>
            <a:ext cx="838200" cy="241300"/>
          </a:xfrm>
          <a:custGeom>
            <a:avLst/>
            <a:gdLst>
              <a:gd name="T0" fmla="*/ 0 w 528"/>
              <a:gd name="T1" fmla="*/ 2147483646 h 152"/>
              <a:gd name="T2" fmla="*/ 2147483646 w 528"/>
              <a:gd name="T3" fmla="*/ 2147483646 h 152"/>
              <a:gd name="T4" fmla="*/ 2147483646 w 528"/>
              <a:gd name="T5" fmla="*/ 2147483646 h 152"/>
              <a:gd name="T6" fmla="*/ 0 60000 65536"/>
              <a:gd name="T7" fmla="*/ 0 60000 65536"/>
              <a:gd name="T8" fmla="*/ 0 60000 65536"/>
              <a:gd name="T9" fmla="*/ 0 w 528"/>
              <a:gd name="T10" fmla="*/ 0 h 152"/>
              <a:gd name="T11" fmla="*/ 528 w 528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152">
                <a:moveTo>
                  <a:pt x="0" y="152"/>
                </a:moveTo>
                <a:cubicBezTo>
                  <a:pt x="76" y="84"/>
                  <a:pt x="152" y="16"/>
                  <a:pt x="240" y="8"/>
                </a:cubicBezTo>
                <a:cubicBezTo>
                  <a:pt x="328" y="0"/>
                  <a:pt x="480" y="88"/>
                  <a:pt x="528" y="104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5997" name="Text Box 13"/>
          <p:cNvSpPr txBox="1">
            <a:spLocks noChangeArrowheads="1"/>
          </p:cNvSpPr>
          <p:nvPr/>
        </p:nvSpPr>
        <p:spPr bwMode="auto">
          <a:xfrm>
            <a:off x="609600" y="5181600"/>
            <a:ext cx="69119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Given the points {p</a:t>
            </a:r>
            <a:r>
              <a:rPr lang="en-US" altLang="x-none" sz="2400" baseline="-25000">
                <a:latin typeface="Times New Roman" charset="0"/>
              </a:rPr>
              <a:t>i-2</a:t>
            </a:r>
            <a:r>
              <a:rPr lang="en-US" altLang="x-none" sz="2400">
                <a:latin typeface="Times New Roman" charset="0"/>
              </a:rPr>
              <a:t>, p</a:t>
            </a:r>
            <a:r>
              <a:rPr lang="en-US" altLang="x-none" sz="2400" baseline="-25000">
                <a:latin typeface="Times New Roman" charset="0"/>
              </a:rPr>
              <a:t>i-1</a:t>
            </a:r>
            <a:r>
              <a:rPr lang="en-US" altLang="x-none" sz="2400">
                <a:latin typeface="Times New Roman" charset="0"/>
              </a:rPr>
              <a:t>, p</a:t>
            </a:r>
            <a:r>
              <a:rPr lang="en-US" altLang="x-none" sz="2400" baseline="-25000">
                <a:latin typeface="Times New Roman" charset="0"/>
              </a:rPr>
              <a:t>i</a:t>
            </a:r>
            <a:r>
              <a:rPr lang="en-US" altLang="x-none" sz="2400">
                <a:latin typeface="Times New Roman" charset="0"/>
              </a:rPr>
              <a:t>, p</a:t>
            </a:r>
            <a:r>
              <a:rPr lang="en-US" altLang="x-none" sz="2400" baseline="-25000">
                <a:latin typeface="Times New Roman" charset="0"/>
              </a:rPr>
              <a:t>i+1</a:t>
            </a:r>
            <a:r>
              <a:rPr lang="en-US" altLang="x-none" sz="2400">
                <a:latin typeface="Times New Roman" charset="0"/>
              </a:rPr>
              <a:t>}, we create a curve for 0 &lt;= u &lt;= 1 between the points p</a:t>
            </a:r>
            <a:r>
              <a:rPr lang="en-US" altLang="x-none" sz="2400" baseline="-25000">
                <a:latin typeface="Times New Roman" charset="0"/>
              </a:rPr>
              <a:t>i-1</a:t>
            </a:r>
            <a:r>
              <a:rPr lang="en-US" altLang="x-none" sz="2400">
                <a:latin typeface="Times New Roman" charset="0"/>
              </a:rPr>
              <a:t> and p</a:t>
            </a:r>
            <a:r>
              <a:rPr lang="en-US" altLang="x-none" sz="2400" baseline="-25000">
                <a:latin typeface="Times New Roman" charset="0"/>
              </a:rPr>
              <a:t>i</a:t>
            </a:r>
            <a:endParaRPr lang="en-US" altLang="x-none" sz="24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5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7" grpId="0" build="p" autoUpdateAnimBg="0"/>
      <p:bldP spid="42599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Joining the segments</a:t>
            </a:r>
          </a:p>
        </p:txBody>
      </p:sp>
      <p:sp>
        <p:nvSpPr>
          <p:cNvPr id="11266" name="Oval 3"/>
          <p:cNvSpPr>
            <a:spLocks noChangeArrowheads="1"/>
          </p:cNvSpPr>
          <p:nvPr/>
        </p:nvSpPr>
        <p:spPr bwMode="auto">
          <a:xfrm>
            <a:off x="4324350" y="4038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11267" name="Oval 4"/>
          <p:cNvSpPr>
            <a:spLocks noChangeArrowheads="1"/>
          </p:cNvSpPr>
          <p:nvPr/>
        </p:nvSpPr>
        <p:spPr bwMode="auto">
          <a:xfrm>
            <a:off x="3124200" y="3810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191000" y="35814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p</a:t>
            </a:r>
            <a:r>
              <a:rPr lang="en-US" altLang="x-none" sz="2400" baseline="-25000">
                <a:latin typeface="Times New Roman" charset="0"/>
              </a:rPr>
              <a:t>4</a:t>
            </a:r>
          </a:p>
        </p:txBody>
      </p:sp>
      <p:sp>
        <p:nvSpPr>
          <p:cNvPr id="427014" name="Text Box 6"/>
          <p:cNvSpPr txBox="1">
            <a:spLocks noChangeArrowheads="1"/>
          </p:cNvSpPr>
          <p:nvPr/>
        </p:nvSpPr>
        <p:spPr bwMode="auto">
          <a:xfrm>
            <a:off x="288925" y="1565275"/>
            <a:ext cx="83216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We can create an adjoining segment by adding one data point, p</a:t>
            </a:r>
            <a:r>
              <a:rPr lang="en-US" altLang="x-none" sz="2400" baseline="-25000">
                <a:latin typeface="Times New Roman" charset="0"/>
              </a:rPr>
              <a:t>i+2</a:t>
            </a:r>
            <a:r>
              <a:rPr lang="en-US" altLang="x-none" sz="2400">
                <a:latin typeface="Times New Roman" charset="0"/>
              </a:rPr>
              <a:t>, and using the points {p</a:t>
            </a:r>
            <a:r>
              <a:rPr lang="en-US" altLang="x-none" sz="2400" baseline="-25000">
                <a:latin typeface="Times New Roman" charset="0"/>
              </a:rPr>
              <a:t>i-1</a:t>
            </a:r>
            <a:r>
              <a:rPr lang="en-US" altLang="x-none" sz="2400">
                <a:latin typeface="Times New Roman" charset="0"/>
              </a:rPr>
              <a:t>, p</a:t>
            </a:r>
            <a:r>
              <a:rPr lang="en-US" altLang="x-none" sz="2400" baseline="-25000">
                <a:latin typeface="Times New Roman" charset="0"/>
              </a:rPr>
              <a:t>i</a:t>
            </a:r>
            <a:r>
              <a:rPr lang="en-US" altLang="x-none" sz="2400">
                <a:latin typeface="Times New Roman" charset="0"/>
              </a:rPr>
              <a:t>, p</a:t>
            </a:r>
            <a:r>
              <a:rPr lang="en-US" altLang="x-none" sz="2400" baseline="-25000">
                <a:latin typeface="Times New Roman" charset="0"/>
              </a:rPr>
              <a:t>i+1</a:t>
            </a:r>
            <a:r>
              <a:rPr lang="en-US" altLang="x-none" sz="2400">
                <a:latin typeface="Times New Roman" charset="0"/>
              </a:rPr>
              <a:t>, p</a:t>
            </a:r>
            <a:r>
              <a:rPr lang="en-US" altLang="x-none" sz="2400" baseline="-25000">
                <a:latin typeface="Times New Roman" charset="0"/>
              </a:rPr>
              <a:t>i+2</a:t>
            </a:r>
            <a:r>
              <a:rPr lang="en-US" altLang="x-none" sz="2400">
                <a:latin typeface="Times New Roman" charset="0"/>
              </a:rPr>
              <a:t>} to create the segment between p</a:t>
            </a:r>
            <a:r>
              <a:rPr lang="en-US" altLang="x-none" sz="2400" baseline="-25000">
                <a:latin typeface="Times New Roman" charset="0"/>
              </a:rPr>
              <a:t>i</a:t>
            </a:r>
            <a:r>
              <a:rPr lang="en-US" altLang="x-none" sz="2400">
                <a:latin typeface="Times New Roman" charset="0"/>
              </a:rPr>
              <a:t> and p</a:t>
            </a:r>
            <a:r>
              <a:rPr lang="en-US" altLang="x-none" sz="2400" baseline="-25000">
                <a:latin typeface="Times New Roman" charset="0"/>
              </a:rPr>
              <a:t>i+1</a:t>
            </a:r>
            <a:r>
              <a:rPr lang="en-US" altLang="x-none" sz="2400">
                <a:latin typeface="Times New Roman" charset="0"/>
              </a:rPr>
              <a:t>.</a:t>
            </a:r>
          </a:p>
        </p:txBody>
      </p:sp>
      <p:sp>
        <p:nvSpPr>
          <p:cNvPr id="11270" name="Oval 7"/>
          <p:cNvSpPr>
            <a:spLocks noChangeArrowheads="1"/>
          </p:cNvSpPr>
          <p:nvPr/>
        </p:nvSpPr>
        <p:spPr bwMode="auto">
          <a:xfrm>
            <a:off x="3124200" y="3429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11271" name="Oval 8"/>
          <p:cNvSpPr>
            <a:spLocks noChangeArrowheads="1"/>
          </p:cNvSpPr>
          <p:nvPr/>
        </p:nvSpPr>
        <p:spPr bwMode="auto">
          <a:xfrm>
            <a:off x="1676400" y="3962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11272" name="Oval 9"/>
          <p:cNvSpPr>
            <a:spLocks noChangeArrowheads="1"/>
          </p:cNvSpPr>
          <p:nvPr/>
        </p:nvSpPr>
        <p:spPr bwMode="auto">
          <a:xfrm>
            <a:off x="2286000" y="3505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11273" name="Oval 10"/>
          <p:cNvSpPr>
            <a:spLocks noChangeArrowheads="1"/>
          </p:cNvSpPr>
          <p:nvPr/>
        </p:nvSpPr>
        <p:spPr bwMode="auto">
          <a:xfrm>
            <a:off x="3657600" y="3810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11274" name="Rectangle 11"/>
          <p:cNvSpPr>
            <a:spLocks noChangeArrowheads="1"/>
          </p:cNvSpPr>
          <p:nvPr/>
        </p:nvSpPr>
        <p:spPr bwMode="auto">
          <a:xfrm>
            <a:off x="1295400" y="35814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p</a:t>
            </a:r>
            <a:r>
              <a:rPr lang="en-US" altLang="x-none" sz="2400" baseline="-25000">
                <a:latin typeface="Times New Roman" charset="0"/>
              </a:rPr>
              <a:t>0</a:t>
            </a:r>
          </a:p>
        </p:txBody>
      </p:sp>
      <p:sp>
        <p:nvSpPr>
          <p:cNvPr id="11275" name="Rectangle 12"/>
          <p:cNvSpPr>
            <a:spLocks noChangeArrowheads="1"/>
          </p:cNvSpPr>
          <p:nvPr/>
        </p:nvSpPr>
        <p:spPr bwMode="auto">
          <a:xfrm>
            <a:off x="2133600" y="29718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p</a:t>
            </a:r>
            <a:r>
              <a:rPr lang="en-US" altLang="x-none" sz="2400" baseline="-25000">
                <a:latin typeface="Times New Roman" charset="0"/>
              </a:rPr>
              <a:t>1</a:t>
            </a:r>
          </a:p>
        </p:txBody>
      </p:sp>
      <p:sp>
        <p:nvSpPr>
          <p:cNvPr id="11276" name="Rectangle 13"/>
          <p:cNvSpPr>
            <a:spLocks noChangeArrowheads="1"/>
          </p:cNvSpPr>
          <p:nvPr/>
        </p:nvSpPr>
        <p:spPr bwMode="auto">
          <a:xfrm>
            <a:off x="2971800" y="29718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p</a:t>
            </a:r>
            <a:r>
              <a:rPr lang="en-US" altLang="x-none" sz="2400" baseline="-25000">
                <a:latin typeface="Times New Roman" charset="0"/>
              </a:rPr>
              <a:t>2</a:t>
            </a:r>
          </a:p>
        </p:txBody>
      </p:sp>
      <p:sp>
        <p:nvSpPr>
          <p:cNvPr id="11277" name="Rectangle 14"/>
          <p:cNvSpPr>
            <a:spLocks noChangeArrowheads="1"/>
          </p:cNvSpPr>
          <p:nvPr/>
        </p:nvSpPr>
        <p:spPr bwMode="auto">
          <a:xfrm>
            <a:off x="3505200" y="33528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p</a:t>
            </a:r>
            <a:r>
              <a:rPr lang="en-US" altLang="x-none" sz="2400" baseline="-25000">
                <a:latin typeface="Times New Roman" charset="0"/>
              </a:rPr>
              <a:t>3</a:t>
            </a:r>
          </a:p>
        </p:txBody>
      </p:sp>
      <p:sp>
        <p:nvSpPr>
          <p:cNvPr id="11278" name="Freeform 15"/>
          <p:cNvSpPr>
            <a:spLocks/>
          </p:cNvSpPr>
          <p:nvPr/>
        </p:nvSpPr>
        <p:spPr bwMode="auto">
          <a:xfrm>
            <a:off x="2286000" y="3644900"/>
            <a:ext cx="838200" cy="241300"/>
          </a:xfrm>
          <a:custGeom>
            <a:avLst/>
            <a:gdLst>
              <a:gd name="T0" fmla="*/ 0 w 528"/>
              <a:gd name="T1" fmla="*/ 2147483646 h 152"/>
              <a:gd name="T2" fmla="*/ 2147483646 w 528"/>
              <a:gd name="T3" fmla="*/ 2147483646 h 152"/>
              <a:gd name="T4" fmla="*/ 2147483646 w 528"/>
              <a:gd name="T5" fmla="*/ 2147483646 h 152"/>
              <a:gd name="T6" fmla="*/ 0 60000 65536"/>
              <a:gd name="T7" fmla="*/ 0 60000 65536"/>
              <a:gd name="T8" fmla="*/ 0 60000 65536"/>
              <a:gd name="T9" fmla="*/ 0 w 528"/>
              <a:gd name="T10" fmla="*/ 0 h 152"/>
              <a:gd name="T11" fmla="*/ 528 w 528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152">
                <a:moveTo>
                  <a:pt x="0" y="152"/>
                </a:moveTo>
                <a:cubicBezTo>
                  <a:pt x="76" y="84"/>
                  <a:pt x="152" y="16"/>
                  <a:pt x="240" y="8"/>
                </a:cubicBezTo>
                <a:cubicBezTo>
                  <a:pt x="328" y="0"/>
                  <a:pt x="480" y="88"/>
                  <a:pt x="528" y="104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Freeform 16"/>
          <p:cNvSpPr>
            <a:spLocks/>
          </p:cNvSpPr>
          <p:nvPr/>
        </p:nvSpPr>
        <p:spPr bwMode="auto">
          <a:xfrm>
            <a:off x="3124200" y="3810000"/>
            <a:ext cx="533400" cy="228600"/>
          </a:xfrm>
          <a:custGeom>
            <a:avLst/>
            <a:gdLst>
              <a:gd name="T0" fmla="*/ 0 w 336"/>
              <a:gd name="T1" fmla="*/ 0 h 144"/>
              <a:gd name="T2" fmla="*/ 2147483646 w 336"/>
              <a:gd name="T3" fmla="*/ 2147483646 h 144"/>
              <a:gd name="T4" fmla="*/ 0 60000 65536"/>
              <a:gd name="T5" fmla="*/ 0 60000 65536"/>
              <a:gd name="T6" fmla="*/ 0 w 336"/>
              <a:gd name="T7" fmla="*/ 0 h 144"/>
              <a:gd name="T8" fmla="*/ 336 w 336"/>
              <a:gd name="T9" fmla="*/ 144 h 1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6" h="144">
                <a:moveTo>
                  <a:pt x="0" y="0"/>
                </a:moveTo>
                <a:cubicBezTo>
                  <a:pt x="140" y="60"/>
                  <a:pt x="280" y="120"/>
                  <a:pt x="336" y="144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7025" name="Text Box 17"/>
          <p:cNvSpPr txBox="1">
            <a:spLocks noChangeArrowheads="1"/>
          </p:cNvSpPr>
          <p:nvPr/>
        </p:nvSpPr>
        <p:spPr bwMode="auto">
          <a:xfrm>
            <a:off x="304800" y="4419600"/>
            <a:ext cx="83978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Similarly, the previous segment uses {p</a:t>
            </a:r>
            <a:r>
              <a:rPr lang="en-US" altLang="x-none" sz="2400" baseline="-25000">
                <a:latin typeface="Times New Roman" charset="0"/>
              </a:rPr>
              <a:t>i-3</a:t>
            </a:r>
            <a:r>
              <a:rPr lang="en-US" altLang="x-none" sz="2400">
                <a:latin typeface="Times New Roman" charset="0"/>
              </a:rPr>
              <a:t>, p</a:t>
            </a:r>
            <a:r>
              <a:rPr lang="en-US" altLang="x-none" sz="2400" baseline="-25000">
                <a:latin typeface="Times New Roman" charset="0"/>
              </a:rPr>
              <a:t>i-2</a:t>
            </a:r>
            <a:r>
              <a:rPr lang="en-US" altLang="x-none" sz="2400">
                <a:latin typeface="Times New Roman" charset="0"/>
              </a:rPr>
              <a:t>, p</a:t>
            </a:r>
            <a:r>
              <a:rPr lang="en-US" altLang="x-none" sz="2400" baseline="-25000">
                <a:latin typeface="Times New Roman" charset="0"/>
              </a:rPr>
              <a:t>i-1</a:t>
            </a:r>
            <a:r>
              <a:rPr lang="en-US" altLang="x-none" sz="2400">
                <a:latin typeface="Times New Roman" charset="0"/>
              </a:rPr>
              <a:t>, p</a:t>
            </a:r>
            <a:r>
              <a:rPr lang="en-US" altLang="x-none" sz="2400" baseline="-25000">
                <a:latin typeface="Times New Roman" charset="0"/>
              </a:rPr>
              <a:t>i</a:t>
            </a:r>
            <a:r>
              <a:rPr lang="en-US" altLang="x-none" sz="2400">
                <a:latin typeface="Times New Roman" charset="0"/>
              </a:rPr>
              <a:t>} to create the curve between p</a:t>
            </a:r>
            <a:r>
              <a:rPr lang="en-US" altLang="x-none" sz="2400" baseline="-25000">
                <a:latin typeface="Times New Roman" charset="0"/>
              </a:rPr>
              <a:t>i-2</a:t>
            </a:r>
            <a:r>
              <a:rPr lang="en-US" altLang="x-none" sz="2400">
                <a:latin typeface="Times New Roman" charset="0"/>
              </a:rPr>
              <a:t> and p</a:t>
            </a:r>
            <a:r>
              <a:rPr lang="en-US" altLang="x-none" sz="2400" baseline="-25000">
                <a:latin typeface="Times New Roman" charset="0"/>
              </a:rPr>
              <a:t>i-1</a:t>
            </a:r>
            <a:r>
              <a:rPr lang="en-US" altLang="x-none" sz="2400">
                <a:latin typeface="Times New Roman" charset="0"/>
              </a:rPr>
              <a:t>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x-none" sz="240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We develop the equations so that the join point between segments is continuous and smooth.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4" grpId="0" build="p" autoUpdateAnimBg="0"/>
      <p:bldP spid="42702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Generating the spline equations</a:t>
            </a:r>
          </a:p>
        </p:txBody>
      </p:sp>
      <p:sp>
        <p:nvSpPr>
          <p:cNvPr id="12290" name="Oval 3"/>
          <p:cNvSpPr>
            <a:spLocks noChangeArrowheads="1"/>
          </p:cNvSpPr>
          <p:nvPr/>
        </p:nvSpPr>
        <p:spPr bwMode="auto">
          <a:xfrm>
            <a:off x="4019550" y="2895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12291" name="Oval 4"/>
          <p:cNvSpPr>
            <a:spLocks noChangeArrowheads="1"/>
          </p:cNvSpPr>
          <p:nvPr/>
        </p:nvSpPr>
        <p:spPr bwMode="auto">
          <a:xfrm>
            <a:off x="28194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3886200" y="2438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p</a:t>
            </a:r>
            <a:r>
              <a:rPr lang="en-US" altLang="x-none" sz="2400" baseline="-25000">
                <a:latin typeface="Times New Roman" charset="0"/>
              </a:rPr>
              <a:t>i+1</a:t>
            </a:r>
          </a:p>
        </p:txBody>
      </p:sp>
      <p:sp>
        <p:nvSpPr>
          <p:cNvPr id="12293" name="Oval 6"/>
          <p:cNvSpPr>
            <a:spLocks noChangeArrowheads="1"/>
          </p:cNvSpPr>
          <p:nvPr/>
        </p:nvSpPr>
        <p:spPr bwMode="auto">
          <a:xfrm>
            <a:off x="2819400" y="2286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12294" name="Oval 7"/>
          <p:cNvSpPr>
            <a:spLocks noChangeArrowheads="1"/>
          </p:cNvSpPr>
          <p:nvPr/>
        </p:nvSpPr>
        <p:spPr bwMode="auto">
          <a:xfrm>
            <a:off x="1371600" y="2819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12295" name="Oval 8"/>
          <p:cNvSpPr>
            <a:spLocks noChangeArrowheads="1"/>
          </p:cNvSpPr>
          <p:nvPr/>
        </p:nvSpPr>
        <p:spPr bwMode="auto">
          <a:xfrm>
            <a:off x="1981200" y="2362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12296" name="Oval 9"/>
          <p:cNvSpPr>
            <a:spLocks noChangeArrowheads="1"/>
          </p:cNvSpPr>
          <p:nvPr/>
        </p:nvSpPr>
        <p:spPr bwMode="auto">
          <a:xfrm>
            <a:off x="33528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12297" name="Rectangle 10"/>
          <p:cNvSpPr>
            <a:spLocks noChangeArrowheads="1"/>
          </p:cNvSpPr>
          <p:nvPr/>
        </p:nvSpPr>
        <p:spPr bwMode="auto">
          <a:xfrm>
            <a:off x="990600" y="2438400"/>
            <a:ext cx="56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p</a:t>
            </a:r>
            <a:r>
              <a:rPr lang="en-US" altLang="x-none" sz="2400" baseline="-25000">
                <a:latin typeface="Times New Roman" charset="0"/>
              </a:rPr>
              <a:t>i-3</a:t>
            </a:r>
          </a:p>
        </p:txBody>
      </p:sp>
      <p:sp>
        <p:nvSpPr>
          <p:cNvPr id="12298" name="Rectangle 11"/>
          <p:cNvSpPr>
            <a:spLocks noChangeArrowheads="1"/>
          </p:cNvSpPr>
          <p:nvPr/>
        </p:nvSpPr>
        <p:spPr bwMode="auto">
          <a:xfrm>
            <a:off x="1828800" y="1828800"/>
            <a:ext cx="56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p</a:t>
            </a:r>
            <a:r>
              <a:rPr lang="en-US" altLang="x-none" sz="2400" baseline="-25000">
                <a:latin typeface="Times New Roman" charset="0"/>
              </a:rPr>
              <a:t>i-2</a:t>
            </a:r>
          </a:p>
        </p:txBody>
      </p:sp>
      <p:sp>
        <p:nvSpPr>
          <p:cNvPr id="12299" name="Rectangle 12"/>
          <p:cNvSpPr>
            <a:spLocks noChangeArrowheads="1"/>
          </p:cNvSpPr>
          <p:nvPr/>
        </p:nvSpPr>
        <p:spPr bwMode="auto">
          <a:xfrm>
            <a:off x="2667000" y="1828800"/>
            <a:ext cx="56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p</a:t>
            </a:r>
            <a:r>
              <a:rPr lang="en-US" altLang="x-none" sz="2400" baseline="-25000">
                <a:latin typeface="Times New Roman" charset="0"/>
              </a:rPr>
              <a:t>i-1</a:t>
            </a:r>
          </a:p>
        </p:txBody>
      </p:sp>
      <p:sp>
        <p:nvSpPr>
          <p:cNvPr id="12300" name="Rectangle 13"/>
          <p:cNvSpPr>
            <a:spLocks noChangeArrowheads="1"/>
          </p:cNvSpPr>
          <p:nvPr/>
        </p:nvSpPr>
        <p:spPr bwMode="auto">
          <a:xfrm>
            <a:off x="3200400" y="2209800"/>
            <a:ext cx="39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p</a:t>
            </a:r>
            <a:r>
              <a:rPr lang="en-US" altLang="x-none" sz="2400" baseline="-25000">
                <a:latin typeface="Times New Roman" charset="0"/>
              </a:rPr>
              <a:t>i</a:t>
            </a:r>
          </a:p>
        </p:txBody>
      </p:sp>
      <p:sp>
        <p:nvSpPr>
          <p:cNvPr id="12301" name="Freeform 14"/>
          <p:cNvSpPr>
            <a:spLocks/>
          </p:cNvSpPr>
          <p:nvPr/>
        </p:nvSpPr>
        <p:spPr bwMode="auto">
          <a:xfrm>
            <a:off x="1981200" y="2501900"/>
            <a:ext cx="838200" cy="241300"/>
          </a:xfrm>
          <a:custGeom>
            <a:avLst/>
            <a:gdLst>
              <a:gd name="T0" fmla="*/ 0 w 528"/>
              <a:gd name="T1" fmla="*/ 2147483646 h 152"/>
              <a:gd name="T2" fmla="*/ 2147483646 w 528"/>
              <a:gd name="T3" fmla="*/ 2147483646 h 152"/>
              <a:gd name="T4" fmla="*/ 2147483646 w 528"/>
              <a:gd name="T5" fmla="*/ 2147483646 h 152"/>
              <a:gd name="T6" fmla="*/ 0 60000 65536"/>
              <a:gd name="T7" fmla="*/ 0 60000 65536"/>
              <a:gd name="T8" fmla="*/ 0 60000 65536"/>
              <a:gd name="T9" fmla="*/ 0 w 528"/>
              <a:gd name="T10" fmla="*/ 0 h 152"/>
              <a:gd name="T11" fmla="*/ 528 w 528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152">
                <a:moveTo>
                  <a:pt x="0" y="152"/>
                </a:moveTo>
                <a:cubicBezTo>
                  <a:pt x="76" y="84"/>
                  <a:pt x="152" y="16"/>
                  <a:pt x="240" y="8"/>
                </a:cubicBezTo>
                <a:cubicBezTo>
                  <a:pt x="328" y="0"/>
                  <a:pt x="480" y="88"/>
                  <a:pt x="528" y="104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Freeform 15"/>
          <p:cNvSpPr>
            <a:spLocks/>
          </p:cNvSpPr>
          <p:nvPr/>
        </p:nvSpPr>
        <p:spPr bwMode="auto">
          <a:xfrm>
            <a:off x="2819400" y="2667000"/>
            <a:ext cx="533400" cy="228600"/>
          </a:xfrm>
          <a:custGeom>
            <a:avLst/>
            <a:gdLst>
              <a:gd name="T0" fmla="*/ 0 w 336"/>
              <a:gd name="T1" fmla="*/ 0 h 144"/>
              <a:gd name="T2" fmla="*/ 2147483646 w 336"/>
              <a:gd name="T3" fmla="*/ 2147483646 h 144"/>
              <a:gd name="T4" fmla="*/ 0 60000 65536"/>
              <a:gd name="T5" fmla="*/ 0 60000 65536"/>
              <a:gd name="T6" fmla="*/ 0 w 336"/>
              <a:gd name="T7" fmla="*/ 0 h 144"/>
              <a:gd name="T8" fmla="*/ 336 w 336"/>
              <a:gd name="T9" fmla="*/ 144 h 1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6" h="144">
                <a:moveTo>
                  <a:pt x="0" y="0"/>
                </a:moveTo>
                <a:cubicBezTo>
                  <a:pt x="140" y="60"/>
                  <a:pt x="280" y="120"/>
                  <a:pt x="336" y="144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Text Box 16"/>
          <p:cNvSpPr txBox="1">
            <a:spLocks noChangeArrowheads="1"/>
          </p:cNvSpPr>
          <p:nvPr/>
        </p:nvSpPr>
        <p:spPr bwMode="auto">
          <a:xfrm>
            <a:off x="2209800" y="24384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q</a:t>
            </a:r>
          </a:p>
        </p:txBody>
      </p:sp>
      <p:sp>
        <p:nvSpPr>
          <p:cNvPr id="12304" name="Text Box 17"/>
          <p:cNvSpPr txBox="1">
            <a:spLocks noChangeArrowheads="1"/>
          </p:cNvSpPr>
          <p:nvPr/>
        </p:nvSpPr>
        <p:spPr bwMode="auto">
          <a:xfrm>
            <a:off x="2971800" y="27432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p</a:t>
            </a:r>
          </a:p>
        </p:txBody>
      </p:sp>
      <p:sp>
        <p:nvSpPr>
          <p:cNvPr id="428050" name="Text Box 18"/>
          <p:cNvSpPr txBox="1">
            <a:spLocks noChangeArrowheads="1"/>
          </p:cNvSpPr>
          <p:nvPr/>
        </p:nvSpPr>
        <p:spPr bwMode="auto">
          <a:xfrm>
            <a:off x="365125" y="3317875"/>
            <a:ext cx="734695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Two curve segments: q and p, each defined for 0 &lt;= u &lt;=1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x-none" sz="240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Continuity: q(1) = p(0) = (1/6)(p</a:t>
            </a:r>
            <a:r>
              <a:rPr lang="en-US" altLang="x-none" sz="2400" baseline="-25000">
                <a:latin typeface="Times New Roman" charset="0"/>
              </a:rPr>
              <a:t>i-2</a:t>
            </a:r>
            <a:r>
              <a:rPr lang="en-US" altLang="x-none" sz="2400">
                <a:latin typeface="Times New Roman" charset="0"/>
              </a:rPr>
              <a:t> + 4p</a:t>
            </a:r>
            <a:r>
              <a:rPr lang="en-US" altLang="x-none" sz="2400" baseline="-25000">
                <a:latin typeface="Times New Roman" charset="0"/>
              </a:rPr>
              <a:t>i-1</a:t>
            </a:r>
            <a:r>
              <a:rPr lang="en-US" altLang="x-none" sz="2400">
                <a:latin typeface="Times New Roman" charset="0"/>
              </a:rPr>
              <a:t> + p</a:t>
            </a:r>
            <a:r>
              <a:rPr lang="en-US" altLang="x-none" sz="2400" baseline="-25000">
                <a:latin typeface="Times New Roman" charset="0"/>
              </a:rPr>
              <a:t>i</a:t>
            </a:r>
            <a:r>
              <a:rPr lang="en-US" altLang="x-none" sz="2400">
                <a:latin typeface="Times New Roman" charset="0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	Choose weighted function between control points.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Smoothness: q'(1) = p'(0) = (1/2)(p</a:t>
            </a:r>
            <a:r>
              <a:rPr lang="en-US" altLang="x-none" sz="2400" baseline="-25000">
                <a:latin typeface="Times New Roman" charset="0"/>
              </a:rPr>
              <a:t>i</a:t>
            </a:r>
            <a:r>
              <a:rPr lang="en-US" altLang="x-none" sz="2400">
                <a:latin typeface="Times New Roman" charset="0"/>
              </a:rPr>
              <a:t> - p</a:t>
            </a:r>
            <a:r>
              <a:rPr lang="en-US" altLang="x-none" sz="2400" baseline="-25000">
                <a:latin typeface="Times New Roman" charset="0"/>
              </a:rPr>
              <a:t>i-2</a:t>
            </a:r>
            <a:r>
              <a:rPr lang="en-US" altLang="x-none" sz="2400">
                <a:latin typeface="Times New Roman" charset="0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These are not unique choices, but they work well.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By symmetry, choose equations for p(1) and p'(1):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	p(1) = (1/6)(p</a:t>
            </a:r>
            <a:r>
              <a:rPr lang="en-US" altLang="x-none" sz="2400" baseline="-25000">
                <a:latin typeface="Times New Roman" charset="0"/>
              </a:rPr>
              <a:t>i-1</a:t>
            </a:r>
            <a:r>
              <a:rPr lang="en-US" altLang="x-none" sz="2400">
                <a:latin typeface="Times New Roman" charset="0"/>
              </a:rPr>
              <a:t> + 4p</a:t>
            </a:r>
            <a:r>
              <a:rPr lang="en-US" altLang="x-none" sz="2400" baseline="-25000">
                <a:latin typeface="Times New Roman" charset="0"/>
              </a:rPr>
              <a:t>i</a:t>
            </a:r>
            <a:r>
              <a:rPr lang="en-US" altLang="x-none" sz="2400">
                <a:latin typeface="Times New Roman" charset="0"/>
              </a:rPr>
              <a:t> + p</a:t>
            </a:r>
            <a:r>
              <a:rPr lang="en-US" altLang="x-none" sz="2400" baseline="-25000">
                <a:latin typeface="Times New Roman" charset="0"/>
              </a:rPr>
              <a:t>i+1</a:t>
            </a:r>
            <a:r>
              <a:rPr lang="en-US" altLang="x-none" sz="2400">
                <a:latin typeface="Times New Roman" charset="0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	p'(1) = (1/2)(p</a:t>
            </a:r>
            <a:r>
              <a:rPr lang="en-US" altLang="x-none" sz="2400" baseline="-25000">
                <a:latin typeface="Times New Roman" charset="0"/>
              </a:rPr>
              <a:t>i+1</a:t>
            </a:r>
            <a:r>
              <a:rPr lang="en-US" altLang="x-none" sz="2400">
                <a:latin typeface="Times New Roman" charset="0"/>
              </a:rPr>
              <a:t> - p</a:t>
            </a:r>
            <a:r>
              <a:rPr lang="en-US" altLang="x-none" sz="2400" baseline="-25000">
                <a:latin typeface="Times New Roman" charset="0"/>
              </a:rPr>
              <a:t>i-1</a:t>
            </a:r>
            <a:r>
              <a:rPr lang="en-US" altLang="x-none" sz="2400">
                <a:latin typeface="Times New Roman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50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The B-spline Geometry Matrix</a:t>
            </a:r>
          </a:p>
        </p:txBody>
      </p:sp>
      <p:sp>
        <p:nvSpPr>
          <p:cNvPr id="429059" name="Text Box 3"/>
          <p:cNvSpPr txBox="1">
            <a:spLocks noChangeArrowheads="1"/>
          </p:cNvSpPr>
          <p:nvPr/>
        </p:nvSpPr>
        <p:spPr bwMode="auto">
          <a:xfrm>
            <a:off x="365125" y="1641475"/>
            <a:ext cx="825182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Recall that p(u) = c</a:t>
            </a:r>
            <a:r>
              <a:rPr lang="en-US" altLang="x-none" sz="2400" baseline="-25000">
                <a:latin typeface="Times New Roman" charset="0"/>
              </a:rPr>
              <a:t>0</a:t>
            </a:r>
            <a:r>
              <a:rPr lang="en-US" altLang="x-none" sz="2400">
                <a:latin typeface="Times New Roman" charset="0"/>
              </a:rPr>
              <a:t> + c</a:t>
            </a:r>
            <a:r>
              <a:rPr lang="en-US" altLang="x-none" sz="2400" baseline="-25000">
                <a:latin typeface="Times New Roman" charset="0"/>
              </a:rPr>
              <a:t>1</a:t>
            </a:r>
            <a:r>
              <a:rPr lang="en-US" altLang="x-none" sz="2400">
                <a:latin typeface="Times New Roman" charset="0"/>
              </a:rPr>
              <a:t>u + c</a:t>
            </a:r>
            <a:r>
              <a:rPr lang="en-US" altLang="x-none" sz="2400" baseline="-25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u</a:t>
            </a:r>
            <a:r>
              <a:rPr lang="en-US" altLang="x-none" sz="2400" baseline="30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 + c</a:t>
            </a:r>
            <a:r>
              <a:rPr lang="en-US" altLang="x-none" sz="2400" baseline="-25000">
                <a:latin typeface="Times New Roman" charset="0"/>
              </a:rPr>
              <a:t>3</a:t>
            </a:r>
            <a:r>
              <a:rPr lang="en-US" altLang="x-none" sz="2400">
                <a:latin typeface="Times New Roman" charset="0"/>
              </a:rPr>
              <a:t>u</a:t>
            </a:r>
            <a:r>
              <a:rPr lang="en-US" altLang="x-none" sz="2400" baseline="30000">
                <a:latin typeface="Times New Roman" charset="0"/>
              </a:rPr>
              <a:t>3</a:t>
            </a:r>
            <a:r>
              <a:rPr lang="en-US" altLang="x-none" sz="2400">
                <a:latin typeface="Times New Roman" charset="0"/>
              </a:rPr>
              <a:t>,   p'(u) = c</a:t>
            </a:r>
            <a:r>
              <a:rPr lang="en-US" altLang="x-none" sz="2400" baseline="-25000">
                <a:latin typeface="Times New Roman" charset="0"/>
              </a:rPr>
              <a:t>1</a:t>
            </a:r>
            <a:r>
              <a:rPr lang="en-US" altLang="x-none" sz="2400">
                <a:latin typeface="Times New Roman" charset="0"/>
              </a:rPr>
              <a:t> + 2c</a:t>
            </a:r>
            <a:r>
              <a:rPr lang="en-US" altLang="x-none" sz="2400" baseline="-25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u + 3c</a:t>
            </a:r>
            <a:r>
              <a:rPr lang="en-US" altLang="x-none" sz="2400" baseline="-25000">
                <a:latin typeface="Times New Roman" charset="0"/>
              </a:rPr>
              <a:t>3</a:t>
            </a:r>
            <a:r>
              <a:rPr lang="en-US" altLang="x-none" sz="2400">
                <a:latin typeface="Times New Roman" charset="0"/>
              </a:rPr>
              <a:t>u</a:t>
            </a:r>
            <a:r>
              <a:rPr lang="en-US" altLang="x-none" sz="2400" baseline="30000">
                <a:latin typeface="Times New Roman" charset="0"/>
              </a:rPr>
              <a:t>2</a:t>
            </a:r>
            <a:endParaRPr lang="en-US" altLang="x-none" sz="240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For 4 points {p</a:t>
            </a:r>
            <a:r>
              <a:rPr lang="en-US" altLang="x-none" sz="2400" baseline="-25000">
                <a:latin typeface="Times New Roman" charset="0"/>
              </a:rPr>
              <a:t>0</a:t>
            </a:r>
            <a:r>
              <a:rPr lang="en-US" altLang="x-none" sz="2400">
                <a:latin typeface="Times New Roman" charset="0"/>
              </a:rPr>
              <a:t>, p</a:t>
            </a:r>
            <a:r>
              <a:rPr lang="en-US" altLang="x-none" sz="2400" baseline="-25000">
                <a:latin typeface="Times New Roman" charset="0"/>
              </a:rPr>
              <a:t>1</a:t>
            </a:r>
            <a:r>
              <a:rPr lang="en-US" altLang="x-none" sz="2400">
                <a:latin typeface="Times New Roman" charset="0"/>
              </a:rPr>
              <a:t>, p</a:t>
            </a:r>
            <a:r>
              <a:rPr lang="en-US" altLang="x-none" sz="2400" baseline="-25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, p</a:t>
            </a:r>
            <a:r>
              <a:rPr lang="en-US" altLang="x-none" sz="2400" baseline="-25000">
                <a:latin typeface="Times New Roman" charset="0"/>
              </a:rPr>
              <a:t>3</a:t>
            </a:r>
            <a:r>
              <a:rPr lang="en-US" altLang="x-none" sz="2400">
                <a:latin typeface="Times New Roman" charset="0"/>
              </a:rPr>
              <a:t>} we have: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	p(0) = c</a:t>
            </a:r>
            <a:r>
              <a:rPr lang="en-US" altLang="x-none" sz="2400" baseline="-25000">
                <a:latin typeface="Times New Roman" charset="0"/>
              </a:rPr>
              <a:t>0 </a:t>
            </a:r>
            <a:r>
              <a:rPr lang="en-US" altLang="x-none" sz="2400">
                <a:latin typeface="Times New Roman" charset="0"/>
              </a:rPr>
              <a:t>= (1/6)(p</a:t>
            </a:r>
            <a:r>
              <a:rPr lang="en-US" altLang="x-none" sz="2400" baseline="-25000">
                <a:latin typeface="Times New Roman" charset="0"/>
              </a:rPr>
              <a:t>0</a:t>
            </a:r>
            <a:r>
              <a:rPr lang="en-US" altLang="x-none" sz="2400">
                <a:latin typeface="Times New Roman" charset="0"/>
              </a:rPr>
              <a:t> + 4p</a:t>
            </a:r>
            <a:r>
              <a:rPr lang="en-US" altLang="x-none" sz="2400" baseline="-25000">
                <a:latin typeface="Times New Roman" charset="0"/>
              </a:rPr>
              <a:t>1</a:t>
            </a:r>
            <a:r>
              <a:rPr lang="en-US" altLang="x-none" sz="2400">
                <a:latin typeface="Times New Roman" charset="0"/>
              </a:rPr>
              <a:t> + p</a:t>
            </a:r>
            <a:r>
              <a:rPr lang="en-US" altLang="x-none" sz="2400" baseline="-25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	p'(0) = c</a:t>
            </a:r>
            <a:r>
              <a:rPr lang="en-US" altLang="x-none" sz="2400" baseline="-25000">
                <a:latin typeface="Times New Roman" charset="0"/>
              </a:rPr>
              <a:t>1</a:t>
            </a:r>
            <a:r>
              <a:rPr lang="en-US" altLang="x-none" sz="2400">
                <a:latin typeface="Times New Roman" charset="0"/>
              </a:rPr>
              <a:t> = (1/2)(p</a:t>
            </a:r>
            <a:r>
              <a:rPr lang="en-US" altLang="x-none" sz="2400" baseline="-25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 - p</a:t>
            </a:r>
            <a:r>
              <a:rPr lang="en-US" altLang="x-none" sz="2400" baseline="-25000">
                <a:latin typeface="Times New Roman" charset="0"/>
              </a:rPr>
              <a:t>0</a:t>
            </a:r>
            <a:r>
              <a:rPr lang="en-US" altLang="x-none" sz="2400">
                <a:latin typeface="Times New Roman" charset="0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	p(1) = c</a:t>
            </a:r>
            <a:r>
              <a:rPr lang="en-US" altLang="x-none" sz="2400" baseline="-25000">
                <a:latin typeface="Times New Roman" charset="0"/>
              </a:rPr>
              <a:t>0</a:t>
            </a:r>
            <a:r>
              <a:rPr lang="en-US" altLang="x-none" sz="2400">
                <a:latin typeface="Times New Roman" charset="0"/>
              </a:rPr>
              <a:t> + c</a:t>
            </a:r>
            <a:r>
              <a:rPr lang="en-US" altLang="x-none" sz="2400" baseline="-25000">
                <a:latin typeface="Times New Roman" charset="0"/>
              </a:rPr>
              <a:t>1</a:t>
            </a:r>
            <a:r>
              <a:rPr lang="en-US" altLang="x-none" sz="2400">
                <a:latin typeface="Times New Roman" charset="0"/>
              </a:rPr>
              <a:t> + c</a:t>
            </a:r>
            <a:r>
              <a:rPr lang="en-US" altLang="x-none" sz="2400" baseline="-25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 + c</a:t>
            </a:r>
            <a:r>
              <a:rPr lang="en-US" altLang="x-none" sz="2400" baseline="-25000">
                <a:latin typeface="Times New Roman" charset="0"/>
              </a:rPr>
              <a:t>3</a:t>
            </a:r>
            <a:r>
              <a:rPr lang="en-US" altLang="x-none" sz="2400">
                <a:latin typeface="Times New Roman" charset="0"/>
              </a:rPr>
              <a:t> = (1/6)(p</a:t>
            </a:r>
            <a:r>
              <a:rPr lang="en-US" altLang="x-none" sz="2400" baseline="-25000">
                <a:latin typeface="Times New Roman" charset="0"/>
              </a:rPr>
              <a:t>1</a:t>
            </a:r>
            <a:r>
              <a:rPr lang="en-US" altLang="x-none" sz="2400">
                <a:latin typeface="Times New Roman" charset="0"/>
              </a:rPr>
              <a:t> + 4p</a:t>
            </a:r>
            <a:r>
              <a:rPr lang="en-US" altLang="x-none" sz="2400" baseline="-25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 + p</a:t>
            </a:r>
            <a:r>
              <a:rPr lang="en-US" altLang="x-none" sz="2400" baseline="-25000">
                <a:latin typeface="Times New Roman" charset="0"/>
              </a:rPr>
              <a:t>3</a:t>
            </a:r>
            <a:r>
              <a:rPr lang="en-US" altLang="x-none" sz="2400">
                <a:latin typeface="Times New Roman" charset="0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	p'(1) = c</a:t>
            </a:r>
            <a:r>
              <a:rPr lang="en-US" altLang="x-none" sz="2400" baseline="-25000">
                <a:latin typeface="Times New Roman" charset="0"/>
              </a:rPr>
              <a:t>1</a:t>
            </a:r>
            <a:r>
              <a:rPr lang="en-US" altLang="x-none" sz="2400">
                <a:latin typeface="Times New Roman" charset="0"/>
              </a:rPr>
              <a:t> + 2c</a:t>
            </a:r>
            <a:r>
              <a:rPr lang="en-US" altLang="x-none" sz="2400" baseline="-25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 + 3c</a:t>
            </a:r>
            <a:r>
              <a:rPr lang="en-US" altLang="x-none" sz="2400" baseline="-25000">
                <a:latin typeface="Times New Roman" charset="0"/>
              </a:rPr>
              <a:t>3</a:t>
            </a:r>
            <a:r>
              <a:rPr lang="en-US" altLang="x-none" sz="2400">
                <a:latin typeface="Times New Roman" charset="0"/>
              </a:rPr>
              <a:t> = (1/2)(p</a:t>
            </a:r>
            <a:r>
              <a:rPr lang="en-US" altLang="x-none" sz="2400" baseline="-25000">
                <a:latin typeface="Times New Roman" charset="0"/>
              </a:rPr>
              <a:t>3</a:t>
            </a:r>
            <a:r>
              <a:rPr lang="en-US" altLang="x-none" sz="2400">
                <a:latin typeface="Times New Roman" charset="0"/>
              </a:rPr>
              <a:t> - p</a:t>
            </a:r>
            <a:r>
              <a:rPr lang="en-US" altLang="x-none" sz="2400" baseline="-25000">
                <a:latin typeface="Times New Roman" charset="0"/>
              </a:rPr>
              <a:t>1</a:t>
            </a:r>
            <a:r>
              <a:rPr lang="en-US" altLang="x-none" sz="2400">
                <a:latin typeface="Times New Roman" charset="0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x-none" sz="240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Solving for c</a:t>
            </a:r>
            <a:r>
              <a:rPr lang="en-US" altLang="x-none" sz="2400" baseline="-25000">
                <a:latin typeface="Times New Roman" charset="0"/>
              </a:rPr>
              <a:t>i</a:t>
            </a:r>
            <a:r>
              <a:rPr lang="en-US" altLang="x-none" sz="2400">
                <a:latin typeface="Times New Roman" charset="0"/>
              </a:rPr>
              <a:t> in terms of p gives:</a:t>
            </a:r>
          </a:p>
        </p:txBody>
      </p:sp>
      <p:sp>
        <p:nvSpPr>
          <p:cNvPr id="429060" name="Text Box 4"/>
          <p:cNvSpPr txBox="1">
            <a:spLocks noChangeArrowheads="1"/>
          </p:cNvSpPr>
          <p:nvPr/>
        </p:nvSpPr>
        <p:spPr bwMode="auto">
          <a:xfrm>
            <a:off x="1066800" y="5029200"/>
            <a:ext cx="1181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c = M</a:t>
            </a:r>
            <a:r>
              <a:rPr lang="en-US" altLang="x-none" sz="2400" baseline="-25000">
                <a:latin typeface="Times New Roman" charset="0"/>
              </a:rPr>
              <a:t>S</a:t>
            </a:r>
            <a:r>
              <a:rPr lang="en-US" altLang="x-none" sz="2400">
                <a:latin typeface="Times New Roman" charset="0"/>
              </a:rPr>
              <a:t>p</a:t>
            </a:r>
          </a:p>
        </p:txBody>
      </p:sp>
      <p:sp>
        <p:nvSpPr>
          <p:cNvPr id="429061" name="Text Box 5"/>
          <p:cNvSpPr txBox="1">
            <a:spLocks noChangeArrowheads="1"/>
          </p:cNvSpPr>
          <p:nvPr/>
        </p:nvSpPr>
        <p:spPr bwMode="auto">
          <a:xfrm>
            <a:off x="914400" y="6019800"/>
            <a:ext cx="2563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p(u) = u</a:t>
            </a:r>
            <a:r>
              <a:rPr lang="en-US" altLang="x-none" sz="2400" baseline="30000">
                <a:latin typeface="Times New Roman" charset="0"/>
              </a:rPr>
              <a:t>T</a:t>
            </a:r>
            <a:r>
              <a:rPr lang="en-US" altLang="x-none" sz="2400">
                <a:latin typeface="Times New Roman" charset="0"/>
              </a:rPr>
              <a:t>c = u</a:t>
            </a:r>
            <a:r>
              <a:rPr lang="en-US" altLang="x-none" sz="2400" baseline="30000">
                <a:latin typeface="Times New Roman" charset="0"/>
              </a:rPr>
              <a:t>T</a:t>
            </a:r>
            <a:r>
              <a:rPr lang="en-US" altLang="x-none" sz="2400">
                <a:latin typeface="Times New Roman" charset="0"/>
              </a:rPr>
              <a:t>M</a:t>
            </a:r>
            <a:r>
              <a:rPr lang="en-US" altLang="x-none" sz="2400" baseline="-25000">
                <a:latin typeface="Times New Roman" charset="0"/>
              </a:rPr>
              <a:t>S</a:t>
            </a:r>
            <a:r>
              <a:rPr lang="en-US" altLang="x-none" sz="2400">
                <a:latin typeface="Times New Roman" charset="0"/>
              </a:rPr>
              <a:t>p</a:t>
            </a:r>
          </a:p>
        </p:txBody>
      </p:sp>
      <p:graphicFrame>
        <p:nvGraphicFramePr>
          <p:cNvPr id="429062" name="Object 2"/>
          <p:cNvGraphicFramePr>
            <a:graphicFrameLocks noChangeAspect="1"/>
          </p:cNvGraphicFramePr>
          <p:nvPr/>
        </p:nvGraphicFramePr>
        <p:xfrm>
          <a:off x="4343400" y="4495800"/>
          <a:ext cx="2795588" cy="157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81400" imgH="2019300" progId="Equation.3">
                  <p:embed/>
                </p:oleObj>
              </mc:Choice>
              <mc:Fallback>
                <p:oleObj name="Equation" r:id="rId2" imgW="3581400" imgH="2019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495800"/>
                        <a:ext cx="2795588" cy="157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59" grpId="0" build="p" autoUpdateAnimBg="0"/>
      <p:bldP spid="429060" grpId="0" build="p" autoUpdateAnimBg="0"/>
      <p:bldP spid="42906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Spline Blending Functions</a:t>
            </a:r>
          </a:p>
        </p:txBody>
      </p:sp>
      <p:sp>
        <p:nvSpPr>
          <p:cNvPr id="430083" name="Text Box 3"/>
          <p:cNvSpPr txBox="1">
            <a:spLocks noChangeArrowheads="1"/>
          </p:cNvSpPr>
          <p:nvPr/>
        </p:nvSpPr>
        <p:spPr bwMode="auto">
          <a:xfrm>
            <a:off x="288925" y="1641475"/>
            <a:ext cx="87026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As with the other methods, we can write the spline equations in terms of blending functions: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	p(u) = u</a:t>
            </a:r>
            <a:r>
              <a:rPr lang="en-US" altLang="x-none" sz="2400" baseline="30000">
                <a:latin typeface="Times New Roman" charset="0"/>
              </a:rPr>
              <a:t>T</a:t>
            </a:r>
            <a:r>
              <a:rPr lang="en-US" altLang="x-none" sz="2400">
                <a:latin typeface="Times New Roman" charset="0"/>
              </a:rPr>
              <a:t>M</a:t>
            </a:r>
            <a:r>
              <a:rPr lang="en-US" altLang="x-none" sz="2400" baseline="-25000">
                <a:latin typeface="Times New Roman" charset="0"/>
              </a:rPr>
              <a:t>S</a:t>
            </a:r>
            <a:r>
              <a:rPr lang="en-US" altLang="x-none" sz="2400">
                <a:latin typeface="Times New Roman" charset="0"/>
              </a:rPr>
              <a:t>p = b(u)</a:t>
            </a:r>
            <a:r>
              <a:rPr lang="en-US" altLang="x-none" sz="2400" baseline="30000">
                <a:latin typeface="Times New Roman" charset="0"/>
              </a:rPr>
              <a:t>T</a:t>
            </a:r>
            <a:r>
              <a:rPr lang="en-US" altLang="x-none" sz="2400">
                <a:latin typeface="Times New Roman" charset="0"/>
              </a:rPr>
              <a:t>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x-none" sz="2400">
              <a:latin typeface="Times New Roman" charset="0"/>
            </a:endParaRPr>
          </a:p>
        </p:txBody>
      </p:sp>
      <p:graphicFrame>
        <p:nvGraphicFramePr>
          <p:cNvPr id="430084" name="Object 2"/>
          <p:cNvGraphicFramePr>
            <a:graphicFrameLocks noChangeAspect="1"/>
          </p:cNvGraphicFramePr>
          <p:nvPr/>
        </p:nvGraphicFramePr>
        <p:xfrm>
          <a:off x="990600" y="3200400"/>
          <a:ext cx="3287713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95700" imgH="2044700" progId="Equation.3">
                  <p:embed/>
                </p:oleObj>
              </mc:Choice>
              <mc:Fallback>
                <p:oleObj name="Equation" r:id="rId2" imgW="3695700" imgH="2044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200400"/>
                        <a:ext cx="3287713" cy="181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85" name="Text Box 5"/>
          <p:cNvSpPr txBox="1">
            <a:spLocks noChangeArrowheads="1"/>
          </p:cNvSpPr>
          <p:nvPr/>
        </p:nvSpPr>
        <p:spPr bwMode="auto">
          <a:xfrm>
            <a:off x="212725" y="5527675"/>
            <a:ext cx="8397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Splines require more computation than Bezier curves because each segment only spans 2 points (instead of 4).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3" grpId="0" build="p" autoUpdateAnimBg="0"/>
      <p:bldP spid="43008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Rendering Curves--Method 1</a:t>
            </a:r>
          </a:p>
        </p:txBody>
      </p:sp>
      <p:sp>
        <p:nvSpPr>
          <p:cNvPr id="415747" name="Text Box 3"/>
          <p:cNvSpPr txBox="1">
            <a:spLocks noChangeArrowheads="1"/>
          </p:cNvSpPr>
          <p:nvPr/>
        </p:nvSpPr>
        <p:spPr bwMode="auto">
          <a:xfrm>
            <a:off x="403225" y="1820863"/>
            <a:ext cx="7673975" cy="42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One way to render curves, once p(u) is known, is to evaluate p(u) for several values of u, and draw line segments between these points.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The finer the divisions of the curve (the more values of u), the better the rendering will look.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We can make the computations somewhat more efficient by grouping the terms so that only 3 multiplications are performed:</a:t>
            </a: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p(u) = c</a:t>
            </a:r>
            <a:r>
              <a:rPr lang="en-US" altLang="x-none" sz="2400" baseline="-25000">
                <a:latin typeface="Times New Roman" charset="0"/>
              </a:rPr>
              <a:t>0</a:t>
            </a:r>
            <a:r>
              <a:rPr lang="en-US" altLang="x-none" sz="2400">
                <a:latin typeface="Times New Roman" charset="0"/>
              </a:rPr>
              <a:t> + uc</a:t>
            </a:r>
            <a:r>
              <a:rPr lang="en-US" altLang="x-none" sz="2400" baseline="-25000">
                <a:latin typeface="Times New Roman" charset="0"/>
              </a:rPr>
              <a:t>1</a:t>
            </a:r>
            <a:r>
              <a:rPr lang="en-US" altLang="x-none" sz="2400">
                <a:latin typeface="Times New Roman" charset="0"/>
              </a:rPr>
              <a:t> + u</a:t>
            </a:r>
            <a:r>
              <a:rPr lang="en-US" altLang="x-none" sz="2400" baseline="30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c</a:t>
            </a:r>
            <a:r>
              <a:rPr lang="en-US" altLang="x-none" sz="2400" baseline="-25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 + u</a:t>
            </a:r>
            <a:r>
              <a:rPr lang="en-US" altLang="x-none" sz="2400" baseline="30000">
                <a:latin typeface="Times New Roman" charset="0"/>
              </a:rPr>
              <a:t>3</a:t>
            </a:r>
            <a:r>
              <a:rPr lang="en-US" altLang="x-none" sz="2400">
                <a:latin typeface="Times New Roman" charset="0"/>
              </a:rPr>
              <a:t>c</a:t>
            </a:r>
            <a:r>
              <a:rPr lang="en-US" altLang="x-none" sz="2400" baseline="-25000">
                <a:latin typeface="Times New Roman" charset="0"/>
              </a:rPr>
              <a:t>3</a:t>
            </a:r>
            <a:r>
              <a:rPr lang="en-US" altLang="x-none" sz="2400">
                <a:latin typeface="Times New Roman" charset="0"/>
              </a:rPr>
              <a:t> = c</a:t>
            </a:r>
            <a:r>
              <a:rPr lang="en-US" altLang="x-none" sz="2400" baseline="-25000">
                <a:latin typeface="Times New Roman" charset="0"/>
              </a:rPr>
              <a:t>0</a:t>
            </a:r>
            <a:r>
              <a:rPr lang="en-US" altLang="x-none" sz="2400">
                <a:latin typeface="Times New Roman" charset="0"/>
              </a:rPr>
              <a:t> + u(c</a:t>
            </a:r>
            <a:r>
              <a:rPr lang="en-US" altLang="x-none" sz="2400" baseline="-25000">
                <a:latin typeface="Times New Roman" charset="0"/>
              </a:rPr>
              <a:t>1</a:t>
            </a:r>
            <a:r>
              <a:rPr lang="en-US" altLang="x-none" sz="2400">
                <a:latin typeface="Times New Roman" charset="0"/>
              </a:rPr>
              <a:t> + u(c</a:t>
            </a:r>
            <a:r>
              <a:rPr lang="en-US" altLang="x-none" sz="2400" baseline="-25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 + uc</a:t>
            </a:r>
            <a:r>
              <a:rPr lang="en-US" altLang="x-none" sz="2400" baseline="-25000">
                <a:latin typeface="Times New Roman" charset="0"/>
              </a:rPr>
              <a:t>3</a:t>
            </a:r>
            <a:r>
              <a:rPr lang="en-US" altLang="x-none" sz="2400">
                <a:latin typeface="Times New Roman" charset="0"/>
              </a:rPr>
              <a:t>))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This is still not very computationally efficient.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848600" cy="1143000"/>
          </a:xfrm>
        </p:spPr>
        <p:txBody>
          <a:bodyPr/>
          <a:lstStyle/>
          <a:p>
            <a:r>
              <a:rPr lang="en-US" altLang="x-none"/>
              <a:t>Recursive subdivision of Bezier polynomials</a:t>
            </a:r>
          </a:p>
        </p:txBody>
      </p:sp>
      <p:sp>
        <p:nvSpPr>
          <p:cNvPr id="16386" name="Line 4"/>
          <p:cNvSpPr>
            <a:spLocks noChangeShapeType="1"/>
          </p:cNvSpPr>
          <p:nvPr/>
        </p:nvSpPr>
        <p:spPr bwMode="auto">
          <a:xfrm flipV="1">
            <a:off x="685800" y="1870075"/>
            <a:ext cx="6858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Line 5"/>
          <p:cNvSpPr>
            <a:spLocks noChangeShapeType="1"/>
          </p:cNvSpPr>
          <p:nvPr/>
        </p:nvSpPr>
        <p:spPr bwMode="auto">
          <a:xfrm>
            <a:off x="1371600" y="1870075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Line 6"/>
          <p:cNvSpPr>
            <a:spLocks noChangeShapeType="1"/>
          </p:cNvSpPr>
          <p:nvPr/>
        </p:nvSpPr>
        <p:spPr bwMode="auto">
          <a:xfrm>
            <a:off x="2438400" y="1870075"/>
            <a:ext cx="7620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Oval 7"/>
          <p:cNvSpPr>
            <a:spLocks noChangeArrowheads="1"/>
          </p:cNvSpPr>
          <p:nvPr/>
        </p:nvSpPr>
        <p:spPr bwMode="auto">
          <a:xfrm>
            <a:off x="609600" y="270827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16390" name="Oval 8"/>
          <p:cNvSpPr>
            <a:spLocks noChangeArrowheads="1"/>
          </p:cNvSpPr>
          <p:nvPr/>
        </p:nvSpPr>
        <p:spPr bwMode="auto">
          <a:xfrm>
            <a:off x="1371600" y="187007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16391" name="Oval 9"/>
          <p:cNvSpPr>
            <a:spLocks noChangeArrowheads="1"/>
          </p:cNvSpPr>
          <p:nvPr/>
        </p:nvSpPr>
        <p:spPr bwMode="auto">
          <a:xfrm>
            <a:off x="2438400" y="187007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16392" name="Oval 10"/>
          <p:cNvSpPr>
            <a:spLocks noChangeArrowheads="1"/>
          </p:cNvSpPr>
          <p:nvPr/>
        </p:nvSpPr>
        <p:spPr bwMode="auto">
          <a:xfrm>
            <a:off x="3200400" y="263207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16393" name="Oval 11"/>
          <p:cNvSpPr>
            <a:spLocks noChangeArrowheads="1"/>
          </p:cNvSpPr>
          <p:nvPr/>
        </p:nvSpPr>
        <p:spPr bwMode="auto">
          <a:xfrm>
            <a:off x="990600" y="225107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16394" name="Oval 12"/>
          <p:cNvSpPr>
            <a:spLocks noChangeArrowheads="1"/>
          </p:cNvSpPr>
          <p:nvPr/>
        </p:nvSpPr>
        <p:spPr bwMode="auto">
          <a:xfrm>
            <a:off x="2819400" y="225107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16395" name="Oval 13"/>
          <p:cNvSpPr>
            <a:spLocks noChangeArrowheads="1"/>
          </p:cNvSpPr>
          <p:nvPr/>
        </p:nvSpPr>
        <p:spPr bwMode="auto">
          <a:xfrm>
            <a:off x="1447800" y="202247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16396" name="Oval 14"/>
          <p:cNvSpPr>
            <a:spLocks noChangeArrowheads="1"/>
          </p:cNvSpPr>
          <p:nvPr/>
        </p:nvSpPr>
        <p:spPr bwMode="auto">
          <a:xfrm>
            <a:off x="2286000" y="202247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16397" name="Oval 15"/>
          <p:cNvSpPr>
            <a:spLocks noChangeArrowheads="1"/>
          </p:cNvSpPr>
          <p:nvPr/>
        </p:nvSpPr>
        <p:spPr bwMode="auto">
          <a:xfrm>
            <a:off x="1905000" y="202247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16398" name="Line 16"/>
          <p:cNvSpPr>
            <a:spLocks noChangeShapeType="1"/>
          </p:cNvSpPr>
          <p:nvPr/>
        </p:nvSpPr>
        <p:spPr bwMode="auto">
          <a:xfrm flipV="1">
            <a:off x="1066800" y="2022475"/>
            <a:ext cx="3810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Line 17"/>
          <p:cNvSpPr>
            <a:spLocks noChangeShapeType="1"/>
          </p:cNvSpPr>
          <p:nvPr/>
        </p:nvSpPr>
        <p:spPr bwMode="auto">
          <a:xfrm>
            <a:off x="1447800" y="2022475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Line 18"/>
          <p:cNvSpPr>
            <a:spLocks noChangeShapeType="1"/>
          </p:cNvSpPr>
          <p:nvPr/>
        </p:nvSpPr>
        <p:spPr bwMode="auto">
          <a:xfrm>
            <a:off x="1905000" y="2022475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Line 19"/>
          <p:cNvSpPr>
            <a:spLocks noChangeShapeType="1"/>
          </p:cNvSpPr>
          <p:nvPr/>
        </p:nvSpPr>
        <p:spPr bwMode="auto">
          <a:xfrm>
            <a:off x="2286000" y="2022475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Text Box 20"/>
          <p:cNvSpPr txBox="1">
            <a:spLocks noChangeArrowheads="1"/>
          </p:cNvSpPr>
          <p:nvPr/>
        </p:nvSpPr>
        <p:spPr bwMode="auto">
          <a:xfrm>
            <a:off x="381000" y="26320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p</a:t>
            </a:r>
            <a:r>
              <a:rPr lang="en-US" altLang="x-none" sz="2400" baseline="-25000">
                <a:latin typeface="Times New Roman" charset="0"/>
              </a:rPr>
              <a:t>0</a:t>
            </a:r>
            <a:endParaRPr lang="en-US" altLang="x-none" sz="2400">
              <a:latin typeface="Times New Roman" charset="0"/>
            </a:endParaRPr>
          </a:p>
        </p:txBody>
      </p:sp>
      <p:sp>
        <p:nvSpPr>
          <p:cNvPr id="16403" name="Text Box 21"/>
          <p:cNvSpPr txBox="1">
            <a:spLocks noChangeArrowheads="1"/>
          </p:cNvSpPr>
          <p:nvPr/>
        </p:nvSpPr>
        <p:spPr bwMode="auto">
          <a:xfrm>
            <a:off x="990600" y="14128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p</a:t>
            </a:r>
            <a:r>
              <a:rPr lang="en-US" altLang="x-none" sz="2400" baseline="-25000">
                <a:latin typeface="Times New Roman" charset="0"/>
              </a:rPr>
              <a:t>1</a:t>
            </a:r>
            <a:endParaRPr lang="en-US" altLang="x-none" sz="2400">
              <a:latin typeface="Times New Roman" charset="0"/>
            </a:endParaRPr>
          </a:p>
        </p:txBody>
      </p:sp>
      <p:sp>
        <p:nvSpPr>
          <p:cNvPr id="16404" name="Text Box 22"/>
          <p:cNvSpPr txBox="1">
            <a:spLocks noChangeArrowheads="1"/>
          </p:cNvSpPr>
          <p:nvPr/>
        </p:nvSpPr>
        <p:spPr bwMode="auto">
          <a:xfrm>
            <a:off x="2362200" y="14128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p</a:t>
            </a:r>
            <a:r>
              <a:rPr lang="en-US" altLang="x-none" sz="2400" baseline="-25000">
                <a:latin typeface="Times New Roman" charset="0"/>
              </a:rPr>
              <a:t>2</a:t>
            </a:r>
            <a:endParaRPr lang="en-US" altLang="x-none" sz="2400">
              <a:latin typeface="Times New Roman" charset="0"/>
            </a:endParaRPr>
          </a:p>
        </p:txBody>
      </p:sp>
      <p:sp>
        <p:nvSpPr>
          <p:cNvPr id="16405" name="Text Box 23"/>
          <p:cNvSpPr txBox="1">
            <a:spLocks noChangeArrowheads="1"/>
          </p:cNvSpPr>
          <p:nvPr/>
        </p:nvSpPr>
        <p:spPr bwMode="auto">
          <a:xfrm>
            <a:off x="3200400" y="26320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p</a:t>
            </a:r>
            <a:r>
              <a:rPr lang="en-US" altLang="x-none" sz="2400" baseline="-25000">
                <a:latin typeface="Times New Roman" charset="0"/>
              </a:rPr>
              <a:t>3</a:t>
            </a:r>
            <a:endParaRPr lang="en-US" altLang="x-none" sz="2400">
              <a:latin typeface="Times New Roman" charset="0"/>
            </a:endParaRPr>
          </a:p>
        </p:txBody>
      </p:sp>
      <p:sp>
        <p:nvSpPr>
          <p:cNvPr id="16406" name="Text Box 24"/>
          <p:cNvSpPr txBox="1">
            <a:spLocks noChangeArrowheads="1"/>
          </p:cNvSpPr>
          <p:nvPr/>
        </p:nvSpPr>
        <p:spPr bwMode="auto">
          <a:xfrm>
            <a:off x="762000" y="2555875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l</a:t>
            </a:r>
            <a:r>
              <a:rPr lang="en-US" altLang="x-none" sz="2400" baseline="-25000">
                <a:latin typeface="Times New Roman" charset="0"/>
              </a:rPr>
              <a:t>0</a:t>
            </a:r>
            <a:endParaRPr lang="en-US" altLang="x-none" sz="2400">
              <a:latin typeface="Times New Roman" charset="0"/>
            </a:endParaRPr>
          </a:p>
        </p:txBody>
      </p:sp>
      <p:sp>
        <p:nvSpPr>
          <p:cNvPr id="16407" name="Text Box 25"/>
          <p:cNvSpPr txBox="1">
            <a:spLocks noChangeArrowheads="1"/>
          </p:cNvSpPr>
          <p:nvPr/>
        </p:nvSpPr>
        <p:spPr bwMode="auto">
          <a:xfrm>
            <a:off x="925513" y="2251075"/>
            <a:ext cx="369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l</a:t>
            </a:r>
            <a:r>
              <a:rPr lang="en-US" altLang="x-none" sz="2400" baseline="-25000">
                <a:latin typeface="Times New Roman" charset="0"/>
              </a:rPr>
              <a:t>1</a:t>
            </a:r>
            <a:endParaRPr lang="en-US" altLang="x-none" sz="2400">
              <a:latin typeface="Times New Roman" charset="0"/>
            </a:endParaRPr>
          </a:p>
        </p:txBody>
      </p:sp>
      <p:sp>
        <p:nvSpPr>
          <p:cNvPr id="16408" name="Text Box 26"/>
          <p:cNvSpPr txBox="1">
            <a:spLocks noChangeArrowheads="1"/>
          </p:cNvSpPr>
          <p:nvPr/>
        </p:nvSpPr>
        <p:spPr bwMode="auto">
          <a:xfrm>
            <a:off x="1295400" y="2022475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l</a:t>
            </a:r>
            <a:r>
              <a:rPr lang="en-US" altLang="x-none" sz="2400" baseline="-25000">
                <a:latin typeface="Times New Roman" charset="0"/>
              </a:rPr>
              <a:t>2</a:t>
            </a:r>
            <a:endParaRPr lang="en-US" altLang="x-none" sz="2400">
              <a:latin typeface="Times New Roman" charset="0"/>
            </a:endParaRPr>
          </a:p>
        </p:txBody>
      </p:sp>
      <p:sp>
        <p:nvSpPr>
          <p:cNvPr id="16409" name="Text Box 27"/>
          <p:cNvSpPr txBox="1">
            <a:spLocks noChangeArrowheads="1"/>
          </p:cNvSpPr>
          <p:nvPr/>
        </p:nvSpPr>
        <p:spPr bwMode="auto">
          <a:xfrm>
            <a:off x="1524000" y="2479675"/>
            <a:ext cx="744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l</a:t>
            </a:r>
            <a:r>
              <a:rPr lang="en-US" altLang="x-none" sz="2400" baseline="-25000">
                <a:latin typeface="Times New Roman" charset="0"/>
              </a:rPr>
              <a:t>3</a:t>
            </a:r>
            <a:r>
              <a:rPr lang="en-US" altLang="x-none" sz="2400">
                <a:latin typeface="Times New Roman" charset="0"/>
              </a:rPr>
              <a:t>=r</a:t>
            </a:r>
            <a:r>
              <a:rPr lang="en-US" altLang="x-none" sz="2400" baseline="-25000">
                <a:latin typeface="Times New Roman" charset="0"/>
              </a:rPr>
              <a:t>0</a:t>
            </a:r>
            <a:endParaRPr lang="en-US" altLang="x-none" sz="2400">
              <a:latin typeface="Times New Roman" charset="0"/>
            </a:endParaRPr>
          </a:p>
        </p:txBody>
      </p:sp>
      <p:sp>
        <p:nvSpPr>
          <p:cNvPr id="16410" name="Text Box 28"/>
          <p:cNvSpPr txBox="1">
            <a:spLocks noChangeArrowheads="1"/>
          </p:cNvSpPr>
          <p:nvPr/>
        </p:nvSpPr>
        <p:spPr bwMode="auto">
          <a:xfrm>
            <a:off x="2895600" y="25558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r</a:t>
            </a:r>
            <a:r>
              <a:rPr lang="en-US" altLang="x-none" sz="2400" baseline="-25000">
                <a:latin typeface="Times New Roman" charset="0"/>
              </a:rPr>
              <a:t>3</a:t>
            </a:r>
            <a:endParaRPr lang="en-US" altLang="x-none" sz="2400">
              <a:latin typeface="Times New Roman" charset="0"/>
            </a:endParaRPr>
          </a:p>
        </p:txBody>
      </p:sp>
      <p:sp>
        <p:nvSpPr>
          <p:cNvPr id="16411" name="Text Box 29"/>
          <p:cNvSpPr txBox="1">
            <a:spLocks noChangeArrowheads="1"/>
          </p:cNvSpPr>
          <p:nvPr/>
        </p:nvSpPr>
        <p:spPr bwMode="auto">
          <a:xfrm>
            <a:off x="2590800" y="21748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r</a:t>
            </a:r>
            <a:r>
              <a:rPr lang="en-US" altLang="x-none" sz="2400" baseline="-25000">
                <a:latin typeface="Times New Roman" charset="0"/>
              </a:rPr>
              <a:t>2</a:t>
            </a:r>
            <a:endParaRPr lang="en-US" altLang="x-none" sz="2400">
              <a:latin typeface="Times New Roman" charset="0"/>
            </a:endParaRPr>
          </a:p>
        </p:txBody>
      </p:sp>
      <p:sp>
        <p:nvSpPr>
          <p:cNvPr id="16412" name="Text Box 30"/>
          <p:cNvSpPr txBox="1">
            <a:spLocks noChangeArrowheads="1"/>
          </p:cNvSpPr>
          <p:nvPr/>
        </p:nvSpPr>
        <p:spPr bwMode="auto">
          <a:xfrm>
            <a:off x="2133600" y="19462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r</a:t>
            </a:r>
            <a:r>
              <a:rPr lang="en-US" altLang="x-none" sz="2400" baseline="-25000">
                <a:latin typeface="Times New Roman" charset="0"/>
              </a:rPr>
              <a:t>1</a:t>
            </a:r>
            <a:endParaRPr lang="en-US" altLang="x-none" sz="2400">
              <a:latin typeface="Times New Roman" charset="0"/>
            </a:endParaRPr>
          </a:p>
        </p:txBody>
      </p:sp>
      <p:sp>
        <p:nvSpPr>
          <p:cNvPr id="16413" name="Line 32"/>
          <p:cNvSpPr>
            <a:spLocks noChangeShapeType="1"/>
          </p:cNvSpPr>
          <p:nvPr/>
        </p:nvSpPr>
        <p:spPr bwMode="auto">
          <a:xfrm flipV="1">
            <a:off x="1905000" y="21748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414" name="Object 2"/>
          <p:cNvGraphicFramePr>
            <a:graphicFrameLocks noChangeAspect="1"/>
          </p:cNvGraphicFramePr>
          <p:nvPr/>
        </p:nvGraphicFramePr>
        <p:xfrm>
          <a:off x="6629400" y="1641475"/>
          <a:ext cx="2282825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65400" imgH="2044700" progId="Equation.3">
                  <p:embed/>
                </p:oleObj>
              </mc:Choice>
              <mc:Fallback>
                <p:oleObj name="Equation" r:id="rId2" imgW="2565400" imgH="2044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641475"/>
                        <a:ext cx="2282825" cy="181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15" name="Text Box 34"/>
          <p:cNvSpPr txBox="1">
            <a:spLocks noChangeArrowheads="1"/>
          </p:cNvSpPr>
          <p:nvPr/>
        </p:nvSpPr>
        <p:spPr bwMode="auto">
          <a:xfrm>
            <a:off x="4191000" y="2403475"/>
            <a:ext cx="1952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p(u) = b(u)</a:t>
            </a:r>
            <a:r>
              <a:rPr lang="en-US" altLang="x-none" sz="2400" baseline="30000">
                <a:latin typeface="Times New Roman" charset="0"/>
              </a:rPr>
              <a:t>T</a:t>
            </a:r>
            <a:r>
              <a:rPr lang="en-US" altLang="x-none" sz="2400">
                <a:latin typeface="Times New Roman" charset="0"/>
              </a:rPr>
              <a:t>p, </a:t>
            </a:r>
          </a:p>
        </p:txBody>
      </p:sp>
      <p:sp>
        <p:nvSpPr>
          <p:cNvPr id="416803" name="Text Box 35"/>
          <p:cNvSpPr txBox="1">
            <a:spLocks noChangeArrowheads="1"/>
          </p:cNvSpPr>
          <p:nvPr/>
        </p:nvSpPr>
        <p:spPr bwMode="auto">
          <a:xfrm>
            <a:off x="441325" y="3130550"/>
            <a:ext cx="85502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914400" indent="-4572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Times" charset="0"/>
              <a:buAutoNum type="arabicPeriod"/>
            </a:pPr>
            <a:r>
              <a:rPr lang="en-US" altLang="x-none" sz="2400">
                <a:latin typeface="Times New Roman" charset="0"/>
              </a:rPr>
              <a:t>Divide curve into 2 halves (l and r)</a:t>
            </a:r>
          </a:p>
          <a:p>
            <a:pPr>
              <a:spcBef>
                <a:spcPct val="0"/>
              </a:spcBef>
              <a:buClrTx/>
              <a:buSzTx/>
              <a:buFont typeface="Times" charset="0"/>
              <a:buAutoNum type="arabicPeriod"/>
            </a:pPr>
            <a:r>
              <a:rPr lang="en-US" altLang="x-none" sz="2400">
                <a:latin typeface="Times New Roman" charset="0"/>
              </a:rPr>
              <a:t>Compute new control points for each half curve:</a:t>
            </a:r>
          </a:p>
          <a:p>
            <a:pPr lvl="1">
              <a:spcBef>
                <a:spcPct val="0"/>
              </a:spcBef>
              <a:buClrTx/>
              <a:buSzTx/>
              <a:buFont typeface="Times" charset="0"/>
              <a:buNone/>
            </a:pPr>
            <a:r>
              <a:rPr lang="en-US" altLang="x-none" sz="2400">
                <a:latin typeface="Times New Roman" charset="0"/>
              </a:rPr>
              <a:t>l(0) = l</a:t>
            </a:r>
            <a:r>
              <a:rPr lang="en-US" altLang="x-none" sz="2400" baseline="-25000">
                <a:latin typeface="Times New Roman" charset="0"/>
              </a:rPr>
              <a:t>0</a:t>
            </a:r>
            <a:r>
              <a:rPr lang="en-US" altLang="x-none" sz="2400">
                <a:latin typeface="Times New Roman" charset="0"/>
              </a:rPr>
              <a:t> = p</a:t>
            </a:r>
            <a:r>
              <a:rPr lang="en-US" altLang="x-none" sz="2400" baseline="-25000">
                <a:latin typeface="Times New Roman" charset="0"/>
              </a:rPr>
              <a:t>0</a:t>
            </a:r>
            <a:r>
              <a:rPr lang="en-US" altLang="x-none" sz="2400">
                <a:latin typeface="Times New Roman" charset="0"/>
              </a:rPr>
              <a:t> = p(0)</a:t>
            </a:r>
          </a:p>
          <a:p>
            <a:pPr lvl="1">
              <a:spcBef>
                <a:spcPct val="0"/>
              </a:spcBef>
              <a:buClrTx/>
              <a:buSzTx/>
              <a:buFont typeface="Times" charset="0"/>
              <a:buNone/>
            </a:pPr>
            <a:r>
              <a:rPr lang="en-US" altLang="x-none" sz="2400">
                <a:latin typeface="Times New Roman" charset="0"/>
              </a:rPr>
              <a:t>l(1) = l</a:t>
            </a:r>
            <a:r>
              <a:rPr lang="en-US" altLang="x-none" sz="2400" baseline="-25000">
                <a:latin typeface="Times New Roman" charset="0"/>
              </a:rPr>
              <a:t>3</a:t>
            </a:r>
            <a:r>
              <a:rPr lang="en-US" altLang="x-none" sz="2400">
                <a:latin typeface="Times New Roman" charset="0"/>
              </a:rPr>
              <a:t> = p(1/2) = (1/8)(p</a:t>
            </a:r>
            <a:r>
              <a:rPr lang="en-US" altLang="x-none" sz="2400" baseline="-25000">
                <a:latin typeface="Times New Roman" charset="0"/>
              </a:rPr>
              <a:t>0</a:t>
            </a:r>
            <a:r>
              <a:rPr lang="en-US" altLang="x-none" sz="2400">
                <a:latin typeface="Times New Roman" charset="0"/>
              </a:rPr>
              <a:t> + 3p</a:t>
            </a:r>
            <a:r>
              <a:rPr lang="en-US" altLang="x-none" sz="2400" baseline="-25000">
                <a:latin typeface="Times New Roman" charset="0"/>
              </a:rPr>
              <a:t>1</a:t>
            </a:r>
            <a:r>
              <a:rPr lang="en-US" altLang="x-none" sz="2400">
                <a:latin typeface="Times New Roman" charset="0"/>
              </a:rPr>
              <a:t> + 3p</a:t>
            </a:r>
            <a:r>
              <a:rPr lang="en-US" altLang="x-none" sz="2400" baseline="-25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 + p</a:t>
            </a:r>
            <a:r>
              <a:rPr lang="en-US" altLang="x-none" sz="2400" baseline="-25000">
                <a:latin typeface="Times New Roman" charset="0"/>
              </a:rPr>
              <a:t>3</a:t>
            </a:r>
            <a:r>
              <a:rPr lang="en-US" altLang="x-none" sz="2400">
                <a:latin typeface="Times New Roman" charset="0"/>
              </a:rPr>
              <a:t>)</a:t>
            </a:r>
          </a:p>
          <a:p>
            <a:pPr lvl="1">
              <a:spcBef>
                <a:spcPct val="0"/>
              </a:spcBef>
              <a:buClrTx/>
              <a:buSzTx/>
              <a:buFont typeface="Times" charset="0"/>
              <a:buNone/>
            </a:pPr>
            <a:r>
              <a:rPr lang="en-US" altLang="x-none" sz="2400">
                <a:latin typeface="Times New Roman" charset="0"/>
              </a:rPr>
              <a:t>l'(0) = 6(l</a:t>
            </a:r>
            <a:r>
              <a:rPr lang="en-US" altLang="x-none" sz="2400" baseline="-25000">
                <a:latin typeface="Times New Roman" charset="0"/>
              </a:rPr>
              <a:t>1</a:t>
            </a:r>
            <a:r>
              <a:rPr lang="en-US" altLang="x-none" sz="2400">
                <a:latin typeface="Times New Roman" charset="0"/>
              </a:rPr>
              <a:t> - l</a:t>
            </a:r>
            <a:r>
              <a:rPr lang="en-US" altLang="x-none" sz="2400" baseline="-25000">
                <a:latin typeface="Times New Roman" charset="0"/>
              </a:rPr>
              <a:t>0</a:t>
            </a:r>
            <a:r>
              <a:rPr lang="en-US" altLang="x-none" sz="2400">
                <a:latin typeface="Times New Roman" charset="0"/>
              </a:rPr>
              <a:t>) = p'(0) = 3(p</a:t>
            </a:r>
            <a:r>
              <a:rPr lang="en-US" altLang="x-none" sz="2400" baseline="-25000">
                <a:latin typeface="Times New Roman" charset="0"/>
              </a:rPr>
              <a:t>1</a:t>
            </a:r>
            <a:r>
              <a:rPr lang="en-US" altLang="x-none" sz="2400">
                <a:latin typeface="Times New Roman" charset="0"/>
              </a:rPr>
              <a:t> - p</a:t>
            </a:r>
            <a:r>
              <a:rPr lang="en-US" altLang="x-none" sz="2400" baseline="-25000">
                <a:latin typeface="Times New Roman" charset="0"/>
              </a:rPr>
              <a:t>0</a:t>
            </a:r>
            <a:r>
              <a:rPr lang="en-US" altLang="x-none" sz="2400">
                <a:latin typeface="Times New Roman" charset="0"/>
              </a:rPr>
              <a:t>)</a:t>
            </a:r>
          </a:p>
          <a:p>
            <a:pPr lvl="1">
              <a:spcBef>
                <a:spcPct val="0"/>
              </a:spcBef>
              <a:buClrTx/>
              <a:buSzTx/>
              <a:buFont typeface="Times" charset="0"/>
              <a:buNone/>
            </a:pPr>
            <a:r>
              <a:rPr lang="en-US" altLang="x-none" sz="2400">
                <a:latin typeface="Times New Roman" charset="0"/>
              </a:rPr>
              <a:t>l'(1) = 6(l</a:t>
            </a:r>
            <a:r>
              <a:rPr lang="en-US" altLang="x-none" sz="2400" baseline="-25000">
                <a:latin typeface="Times New Roman" charset="0"/>
              </a:rPr>
              <a:t>3</a:t>
            </a:r>
            <a:r>
              <a:rPr lang="en-US" altLang="x-none" sz="2400">
                <a:latin typeface="Times New Roman" charset="0"/>
              </a:rPr>
              <a:t> - l</a:t>
            </a:r>
            <a:r>
              <a:rPr lang="en-US" altLang="x-none" sz="2400" baseline="-25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) = p'(1/2) = (3/4)(-p</a:t>
            </a:r>
            <a:r>
              <a:rPr lang="en-US" altLang="x-none" sz="2400" baseline="-25000">
                <a:latin typeface="Times New Roman" charset="0"/>
              </a:rPr>
              <a:t>0</a:t>
            </a:r>
            <a:r>
              <a:rPr lang="en-US" altLang="x-none" sz="2400">
                <a:latin typeface="Times New Roman" charset="0"/>
              </a:rPr>
              <a:t> - p</a:t>
            </a:r>
            <a:r>
              <a:rPr lang="en-US" altLang="x-none" sz="2400" baseline="-25000">
                <a:latin typeface="Times New Roman" charset="0"/>
              </a:rPr>
              <a:t>1</a:t>
            </a:r>
            <a:r>
              <a:rPr lang="en-US" altLang="x-none" sz="2400">
                <a:latin typeface="Times New Roman" charset="0"/>
              </a:rPr>
              <a:t> + p</a:t>
            </a:r>
            <a:r>
              <a:rPr lang="en-US" altLang="x-none" sz="2400" baseline="-25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 + p</a:t>
            </a:r>
            <a:r>
              <a:rPr lang="en-US" altLang="x-none" sz="2400" baseline="-25000">
                <a:latin typeface="Times New Roman" charset="0"/>
              </a:rPr>
              <a:t>3</a:t>
            </a:r>
            <a:r>
              <a:rPr lang="en-US" altLang="x-none" sz="2400">
                <a:latin typeface="Times New Roman" charset="0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 typeface="Times" charset="0"/>
              <a:buNone/>
            </a:pPr>
            <a:r>
              <a:rPr lang="en-US" altLang="x-none" sz="2400">
                <a:latin typeface="Times New Roman" charset="0"/>
              </a:rPr>
              <a:t>	Solve algebraically for l</a:t>
            </a:r>
            <a:r>
              <a:rPr lang="en-US" altLang="x-none" sz="2400" baseline="-25000">
                <a:latin typeface="Times New Roman" charset="0"/>
              </a:rPr>
              <a:t>0</a:t>
            </a:r>
            <a:r>
              <a:rPr lang="en-US" altLang="x-none" sz="2400">
                <a:latin typeface="Times New Roman" charset="0"/>
              </a:rPr>
              <a:t>, l</a:t>
            </a:r>
            <a:r>
              <a:rPr lang="en-US" altLang="x-none" sz="2400" baseline="-25000">
                <a:latin typeface="Times New Roman" charset="0"/>
              </a:rPr>
              <a:t>1</a:t>
            </a:r>
            <a:r>
              <a:rPr lang="en-US" altLang="x-none" sz="2400">
                <a:latin typeface="Times New Roman" charset="0"/>
              </a:rPr>
              <a:t>, l</a:t>
            </a:r>
            <a:r>
              <a:rPr lang="en-US" altLang="x-none" sz="2400" baseline="-25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 and l</a:t>
            </a:r>
            <a:r>
              <a:rPr lang="en-US" altLang="x-none" sz="2400" baseline="-25000">
                <a:latin typeface="Times New Roman" charset="0"/>
              </a:rPr>
              <a:t>3</a:t>
            </a:r>
            <a:endParaRPr lang="en-US" altLang="x-none" sz="240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 typeface="Times" charset="0"/>
              <a:buNone/>
            </a:pPr>
            <a:r>
              <a:rPr lang="en-US" altLang="x-none" sz="2400">
                <a:latin typeface="Times New Roman" charset="0"/>
              </a:rPr>
              <a:t>	Similarly solve for r</a:t>
            </a:r>
            <a:r>
              <a:rPr lang="en-US" altLang="x-none" sz="2400" baseline="-25000">
                <a:latin typeface="Times New Roman" charset="0"/>
              </a:rPr>
              <a:t>0</a:t>
            </a:r>
            <a:r>
              <a:rPr lang="en-US" altLang="x-none" sz="2400">
                <a:latin typeface="Times New Roman" charset="0"/>
              </a:rPr>
              <a:t>, r</a:t>
            </a:r>
            <a:r>
              <a:rPr lang="en-US" altLang="x-none" sz="2400" baseline="-25000">
                <a:latin typeface="Times New Roman" charset="0"/>
              </a:rPr>
              <a:t>1</a:t>
            </a:r>
            <a:r>
              <a:rPr lang="en-US" altLang="x-none" sz="2400">
                <a:latin typeface="Times New Roman" charset="0"/>
              </a:rPr>
              <a:t>, r</a:t>
            </a:r>
            <a:r>
              <a:rPr lang="en-US" altLang="x-none" sz="2400" baseline="-25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 and r</a:t>
            </a:r>
            <a:r>
              <a:rPr lang="en-US" altLang="x-none" sz="2400" baseline="-25000">
                <a:latin typeface="Times New Roman" charset="0"/>
              </a:rPr>
              <a:t>3</a:t>
            </a:r>
            <a:endParaRPr lang="en-US" altLang="x-none" sz="240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 typeface="Times" charset="0"/>
              <a:buNone/>
            </a:pPr>
            <a:r>
              <a:rPr lang="en-US" altLang="x-none" sz="2400">
                <a:latin typeface="Times New Roman" charset="0"/>
              </a:rPr>
              <a:t>Keep dividing until reach some criterion, e.g. flatness or number of divisions.</a:t>
            </a:r>
          </a:p>
          <a:p>
            <a:pPr>
              <a:spcBef>
                <a:spcPct val="0"/>
              </a:spcBef>
              <a:buClrTx/>
              <a:buSzTx/>
              <a:buFont typeface="Times" charset="0"/>
              <a:buNone/>
            </a:pPr>
            <a:endParaRPr lang="en-US" altLang="x-none" sz="2400" baseline="-250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803" grpId="0" build="p" bldLvl="3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Ending the recursion</a:t>
            </a:r>
          </a:p>
        </p:txBody>
      </p:sp>
      <p:sp>
        <p:nvSpPr>
          <p:cNvPr id="417795" name="Text Box 3"/>
          <p:cNvSpPr txBox="1">
            <a:spLocks noChangeArrowheads="1"/>
          </p:cNvSpPr>
          <p:nvPr/>
        </p:nvSpPr>
        <p:spPr bwMode="auto">
          <a:xfrm>
            <a:off x="381000" y="1752600"/>
            <a:ext cx="8131175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Keep dividing the curves recursively until reach some criterion.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One criterion: Divide until the curve is close to flat.</a:t>
            </a:r>
          </a:p>
          <a:p>
            <a:pPr lvl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Measure how far l</a:t>
            </a:r>
            <a:r>
              <a:rPr lang="en-US" altLang="x-none" sz="2400" baseline="-25000">
                <a:latin typeface="Times New Roman" charset="0"/>
              </a:rPr>
              <a:t>1</a:t>
            </a:r>
            <a:r>
              <a:rPr lang="en-US" altLang="x-none" sz="2400">
                <a:latin typeface="Times New Roman" charset="0"/>
              </a:rPr>
              <a:t> and l</a:t>
            </a:r>
            <a:r>
              <a:rPr lang="en-US" altLang="x-none" sz="2400" baseline="-25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 are from the line between l</a:t>
            </a:r>
            <a:r>
              <a:rPr lang="en-US" altLang="x-none" sz="2400" baseline="-25000">
                <a:latin typeface="Times New Roman" charset="0"/>
              </a:rPr>
              <a:t>0</a:t>
            </a:r>
            <a:r>
              <a:rPr lang="en-US" altLang="x-none" sz="2400">
                <a:latin typeface="Times New Roman" charset="0"/>
              </a:rPr>
              <a:t> and l</a:t>
            </a:r>
            <a:r>
              <a:rPr lang="en-US" altLang="x-none" sz="2400" baseline="-25000">
                <a:latin typeface="Times New Roman" charset="0"/>
              </a:rPr>
              <a:t>3</a:t>
            </a:r>
            <a:r>
              <a:rPr lang="en-US" altLang="x-none" sz="2400">
                <a:latin typeface="Times New Roman" charset="0"/>
              </a:rPr>
              <a:t>.  When this is small, stop dividing.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Alternative Criterion: Divide curves some predetermined number of times.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5" grpId="0" build="p" bldLvl="3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Geometric method for recursive subdivision</a:t>
            </a:r>
          </a:p>
        </p:txBody>
      </p:sp>
      <p:sp>
        <p:nvSpPr>
          <p:cNvPr id="25602" name="Line 3"/>
          <p:cNvSpPr>
            <a:spLocks noChangeShapeType="1"/>
          </p:cNvSpPr>
          <p:nvPr/>
        </p:nvSpPr>
        <p:spPr bwMode="auto">
          <a:xfrm flipV="1">
            <a:off x="685800" y="2514600"/>
            <a:ext cx="6858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Line 4"/>
          <p:cNvSpPr>
            <a:spLocks noChangeShapeType="1"/>
          </p:cNvSpPr>
          <p:nvPr/>
        </p:nvSpPr>
        <p:spPr bwMode="auto">
          <a:xfrm>
            <a:off x="1371600" y="2514600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Line 5"/>
          <p:cNvSpPr>
            <a:spLocks noChangeShapeType="1"/>
          </p:cNvSpPr>
          <p:nvPr/>
        </p:nvSpPr>
        <p:spPr bwMode="auto">
          <a:xfrm>
            <a:off x="2438400" y="2514600"/>
            <a:ext cx="7620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Oval 6"/>
          <p:cNvSpPr>
            <a:spLocks noChangeArrowheads="1"/>
          </p:cNvSpPr>
          <p:nvPr/>
        </p:nvSpPr>
        <p:spPr bwMode="auto">
          <a:xfrm>
            <a:off x="609600" y="3352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25606" name="Oval 7"/>
          <p:cNvSpPr>
            <a:spLocks noChangeArrowheads="1"/>
          </p:cNvSpPr>
          <p:nvPr/>
        </p:nvSpPr>
        <p:spPr bwMode="auto">
          <a:xfrm>
            <a:off x="1371600" y="2514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25607" name="Oval 8"/>
          <p:cNvSpPr>
            <a:spLocks noChangeArrowheads="1"/>
          </p:cNvSpPr>
          <p:nvPr/>
        </p:nvSpPr>
        <p:spPr bwMode="auto">
          <a:xfrm>
            <a:off x="2438400" y="2514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25608" name="Oval 9"/>
          <p:cNvSpPr>
            <a:spLocks noChangeArrowheads="1"/>
          </p:cNvSpPr>
          <p:nvPr/>
        </p:nvSpPr>
        <p:spPr bwMode="auto">
          <a:xfrm>
            <a:off x="3200400" y="3276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25609" name="Oval 10"/>
          <p:cNvSpPr>
            <a:spLocks noChangeArrowheads="1"/>
          </p:cNvSpPr>
          <p:nvPr/>
        </p:nvSpPr>
        <p:spPr bwMode="auto">
          <a:xfrm>
            <a:off x="990600" y="2895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25610" name="Oval 11"/>
          <p:cNvSpPr>
            <a:spLocks noChangeArrowheads="1"/>
          </p:cNvSpPr>
          <p:nvPr/>
        </p:nvSpPr>
        <p:spPr bwMode="auto">
          <a:xfrm>
            <a:off x="2819400" y="2895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25611" name="Oval 12"/>
          <p:cNvSpPr>
            <a:spLocks noChangeArrowheads="1"/>
          </p:cNvSpPr>
          <p:nvPr/>
        </p:nvSpPr>
        <p:spPr bwMode="auto">
          <a:xfrm>
            <a:off x="14478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25612" name="Oval 13"/>
          <p:cNvSpPr>
            <a:spLocks noChangeArrowheads="1"/>
          </p:cNvSpPr>
          <p:nvPr/>
        </p:nvSpPr>
        <p:spPr bwMode="auto">
          <a:xfrm>
            <a:off x="22860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25613" name="Oval 14"/>
          <p:cNvSpPr>
            <a:spLocks noChangeArrowheads="1"/>
          </p:cNvSpPr>
          <p:nvPr/>
        </p:nvSpPr>
        <p:spPr bwMode="auto">
          <a:xfrm>
            <a:off x="19050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25614" name="Line 15"/>
          <p:cNvSpPr>
            <a:spLocks noChangeShapeType="1"/>
          </p:cNvSpPr>
          <p:nvPr/>
        </p:nvSpPr>
        <p:spPr bwMode="auto">
          <a:xfrm flipV="1">
            <a:off x="1066800" y="25146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Line 16"/>
          <p:cNvSpPr>
            <a:spLocks noChangeShapeType="1"/>
          </p:cNvSpPr>
          <p:nvPr/>
        </p:nvSpPr>
        <p:spPr bwMode="auto">
          <a:xfrm>
            <a:off x="1447800" y="2667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Line 17"/>
          <p:cNvSpPr>
            <a:spLocks noChangeShapeType="1"/>
          </p:cNvSpPr>
          <p:nvPr/>
        </p:nvSpPr>
        <p:spPr bwMode="auto">
          <a:xfrm>
            <a:off x="1905000" y="26670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Line 18"/>
          <p:cNvSpPr>
            <a:spLocks noChangeShapeType="1"/>
          </p:cNvSpPr>
          <p:nvPr/>
        </p:nvSpPr>
        <p:spPr bwMode="auto">
          <a:xfrm>
            <a:off x="1905000" y="2514600"/>
            <a:ext cx="990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Text Box 19"/>
          <p:cNvSpPr txBox="1">
            <a:spLocks noChangeArrowheads="1"/>
          </p:cNvSpPr>
          <p:nvPr/>
        </p:nvSpPr>
        <p:spPr bwMode="auto">
          <a:xfrm>
            <a:off x="381000" y="32766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p</a:t>
            </a:r>
            <a:r>
              <a:rPr lang="en-US" altLang="x-none" sz="2400" baseline="-25000">
                <a:latin typeface="Times New Roman" charset="0"/>
              </a:rPr>
              <a:t>0</a:t>
            </a:r>
            <a:endParaRPr lang="en-US" altLang="x-none" sz="2400">
              <a:latin typeface="Times New Roman" charset="0"/>
            </a:endParaRPr>
          </a:p>
        </p:txBody>
      </p:sp>
      <p:sp>
        <p:nvSpPr>
          <p:cNvPr id="25619" name="Text Box 20"/>
          <p:cNvSpPr txBox="1">
            <a:spLocks noChangeArrowheads="1"/>
          </p:cNvSpPr>
          <p:nvPr/>
        </p:nvSpPr>
        <p:spPr bwMode="auto">
          <a:xfrm>
            <a:off x="990600" y="20574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p</a:t>
            </a:r>
            <a:r>
              <a:rPr lang="en-US" altLang="x-none" sz="2400" baseline="-25000">
                <a:latin typeface="Times New Roman" charset="0"/>
              </a:rPr>
              <a:t>1</a:t>
            </a:r>
            <a:endParaRPr lang="en-US" altLang="x-none" sz="2400">
              <a:latin typeface="Times New Roman" charset="0"/>
            </a:endParaRPr>
          </a:p>
        </p:txBody>
      </p:sp>
      <p:sp>
        <p:nvSpPr>
          <p:cNvPr id="25620" name="Text Box 21"/>
          <p:cNvSpPr txBox="1">
            <a:spLocks noChangeArrowheads="1"/>
          </p:cNvSpPr>
          <p:nvPr/>
        </p:nvSpPr>
        <p:spPr bwMode="auto">
          <a:xfrm>
            <a:off x="2286000" y="19812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p</a:t>
            </a:r>
            <a:r>
              <a:rPr lang="en-US" altLang="x-none" sz="2400" baseline="-25000">
                <a:latin typeface="Times New Roman" charset="0"/>
              </a:rPr>
              <a:t>2</a:t>
            </a:r>
            <a:endParaRPr lang="en-US" altLang="x-none" sz="2400">
              <a:latin typeface="Times New Roman" charset="0"/>
            </a:endParaRPr>
          </a:p>
        </p:txBody>
      </p:sp>
      <p:sp>
        <p:nvSpPr>
          <p:cNvPr id="25621" name="Text Box 22"/>
          <p:cNvSpPr txBox="1">
            <a:spLocks noChangeArrowheads="1"/>
          </p:cNvSpPr>
          <p:nvPr/>
        </p:nvSpPr>
        <p:spPr bwMode="auto">
          <a:xfrm>
            <a:off x="3200400" y="32766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p</a:t>
            </a:r>
            <a:r>
              <a:rPr lang="en-US" altLang="x-none" sz="2400" baseline="-25000">
                <a:latin typeface="Times New Roman" charset="0"/>
              </a:rPr>
              <a:t>3</a:t>
            </a:r>
            <a:endParaRPr lang="en-US" altLang="x-none" sz="2400">
              <a:latin typeface="Times New Roman" charset="0"/>
            </a:endParaRPr>
          </a:p>
        </p:txBody>
      </p:sp>
      <p:sp>
        <p:nvSpPr>
          <p:cNvPr id="25622" name="Text Box 23"/>
          <p:cNvSpPr txBox="1">
            <a:spLocks noChangeArrowheads="1"/>
          </p:cNvSpPr>
          <p:nvPr/>
        </p:nvSpPr>
        <p:spPr bwMode="auto">
          <a:xfrm>
            <a:off x="762000" y="32004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l</a:t>
            </a:r>
            <a:r>
              <a:rPr lang="en-US" altLang="x-none" sz="2400" baseline="-25000">
                <a:latin typeface="Times New Roman" charset="0"/>
              </a:rPr>
              <a:t>0</a:t>
            </a:r>
            <a:endParaRPr lang="en-US" altLang="x-none" sz="2400">
              <a:latin typeface="Times New Roman" charset="0"/>
            </a:endParaRPr>
          </a:p>
        </p:txBody>
      </p:sp>
      <p:sp>
        <p:nvSpPr>
          <p:cNvPr id="25623" name="Text Box 24"/>
          <p:cNvSpPr txBox="1">
            <a:spLocks noChangeArrowheads="1"/>
          </p:cNvSpPr>
          <p:nvPr/>
        </p:nvSpPr>
        <p:spPr bwMode="auto">
          <a:xfrm>
            <a:off x="925513" y="2895600"/>
            <a:ext cx="369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l</a:t>
            </a:r>
            <a:r>
              <a:rPr lang="en-US" altLang="x-none" sz="2400" baseline="-25000">
                <a:latin typeface="Times New Roman" charset="0"/>
              </a:rPr>
              <a:t>1</a:t>
            </a:r>
            <a:endParaRPr lang="en-US" altLang="x-none" sz="2400">
              <a:latin typeface="Times New Roman" charset="0"/>
            </a:endParaRPr>
          </a:p>
        </p:txBody>
      </p:sp>
      <p:sp>
        <p:nvSpPr>
          <p:cNvPr id="25624" name="Text Box 25"/>
          <p:cNvSpPr txBox="1">
            <a:spLocks noChangeArrowheads="1"/>
          </p:cNvSpPr>
          <p:nvPr/>
        </p:nvSpPr>
        <p:spPr bwMode="auto">
          <a:xfrm>
            <a:off x="1295400" y="26670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l</a:t>
            </a:r>
            <a:r>
              <a:rPr lang="en-US" altLang="x-none" sz="2400" baseline="-25000">
                <a:latin typeface="Times New Roman" charset="0"/>
              </a:rPr>
              <a:t>2</a:t>
            </a:r>
            <a:endParaRPr lang="en-US" altLang="x-none" sz="2400">
              <a:latin typeface="Times New Roman" charset="0"/>
            </a:endParaRPr>
          </a:p>
        </p:txBody>
      </p:sp>
      <p:sp>
        <p:nvSpPr>
          <p:cNvPr id="25625" name="Text Box 26"/>
          <p:cNvSpPr txBox="1">
            <a:spLocks noChangeArrowheads="1"/>
          </p:cNvSpPr>
          <p:nvPr/>
        </p:nvSpPr>
        <p:spPr bwMode="auto">
          <a:xfrm>
            <a:off x="1524000" y="3124200"/>
            <a:ext cx="744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l</a:t>
            </a:r>
            <a:r>
              <a:rPr lang="en-US" altLang="x-none" sz="2400" baseline="-25000">
                <a:latin typeface="Times New Roman" charset="0"/>
              </a:rPr>
              <a:t>3</a:t>
            </a:r>
            <a:r>
              <a:rPr lang="en-US" altLang="x-none" sz="2400">
                <a:latin typeface="Times New Roman" charset="0"/>
              </a:rPr>
              <a:t>=r</a:t>
            </a:r>
            <a:r>
              <a:rPr lang="en-US" altLang="x-none" sz="2400" baseline="-25000">
                <a:latin typeface="Times New Roman" charset="0"/>
              </a:rPr>
              <a:t>0</a:t>
            </a:r>
            <a:endParaRPr lang="en-US" altLang="x-none" sz="2400">
              <a:latin typeface="Times New Roman" charset="0"/>
            </a:endParaRPr>
          </a:p>
        </p:txBody>
      </p:sp>
      <p:sp>
        <p:nvSpPr>
          <p:cNvPr id="25626" name="Text Box 27"/>
          <p:cNvSpPr txBox="1">
            <a:spLocks noChangeArrowheads="1"/>
          </p:cNvSpPr>
          <p:nvPr/>
        </p:nvSpPr>
        <p:spPr bwMode="auto">
          <a:xfrm>
            <a:off x="2895600" y="3200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r</a:t>
            </a:r>
            <a:r>
              <a:rPr lang="en-US" altLang="x-none" sz="2400" baseline="-25000">
                <a:latin typeface="Times New Roman" charset="0"/>
              </a:rPr>
              <a:t>3</a:t>
            </a:r>
            <a:endParaRPr lang="en-US" altLang="x-none" sz="2400">
              <a:latin typeface="Times New Roman" charset="0"/>
            </a:endParaRPr>
          </a:p>
        </p:txBody>
      </p:sp>
      <p:sp>
        <p:nvSpPr>
          <p:cNvPr id="25627" name="Text Box 28"/>
          <p:cNvSpPr txBox="1">
            <a:spLocks noChangeArrowheads="1"/>
          </p:cNvSpPr>
          <p:nvPr/>
        </p:nvSpPr>
        <p:spPr bwMode="auto">
          <a:xfrm>
            <a:off x="2590800" y="2819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r</a:t>
            </a:r>
            <a:r>
              <a:rPr lang="en-US" altLang="x-none" sz="2400" baseline="-25000">
                <a:latin typeface="Times New Roman" charset="0"/>
              </a:rPr>
              <a:t>2</a:t>
            </a:r>
            <a:endParaRPr lang="en-US" altLang="x-none" sz="2400">
              <a:latin typeface="Times New Roman" charset="0"/>
            </a:endParaRPr>
          </a:p>
        </p:txBody>
      </p:sp>
      <p:sp>
        <p:nvSpPr>
          <p:cNvPr id="25628" name="Text Box 29"/>
          <p:cNvSpPr txBox="1">
            <a:spLocks noChangeArrowheads="1"/>
          </p:cNvSpPr>
          <p:nvPr/>
        </p:nvSpPr>
        <p:spPr bwMode="auto">
          <a:xfrm>
            <a:off x="2133600" y="25908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r</a:t>
            </a:r>
            <a:r>
              <a:rPr lang="en-US" altLang="x-none" sz="2400" baseline="-25000">
                <a:latin typeface="Times New Roman" charset="0"/>
              </a:rPr>
              <a:t>1</a:t>
            </a:r>
            <a:endParaRPr lang="en-US" altLang="x-none" sz="2400">
              <a:latin typeface="Times New Roman" charset="0"/>
            </a:endParaRPr>
          </a:p>
        </p:txBody>
      </p:sp>
      <p:sp>
        <p:nvSpPr>
          <p:cNvPr id="25629" name="Line 30"/>
          <p:cNvSpPr>
            <a:spLocks noChangeShapeType="1"/>
          </p:cNvSpPr>
          <p:nvPr/>
        </p:nvSpPr>
        <p:spPr bwMode="auto">
          <a:xfrm flipV="1">
            <a:off x="1905000" y="2819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0" name="Text Box 31"/>
          <p:cNvSpPr txBox="1">
            <a:spLocks noChangeArrowheads="1"/>
          </p:cNvSpPr>
          <p:nvPr/>
        </p:nvSpPr>
        <p:spPr bwMode="auto">
          <a:xfrm>
            <a:off x="1143000" y="1600200"/>
            <a:ext cx="1455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(p</a:t>
            </a:r>
            <a:r>
              <a:rPr lang="en-US" altLang="x-none" sz="2400" baseline="-25000">
                <a:latin typeface="Times New Roman" charset="0"/>
              </a:rPr>
              <a:t>1</a:t>
            </a:r>
            <a:r>
              <a:rPr lang="en-US" altLang="x-none" sz="2400">
                <a:latin typeface="Times New Roman" charset="0"/>
              </a:rPr>
              <a:t> + p</a:t>
            </a:r>
            <a:r>
              <a:rPr lang="en-US" altLang="x-none" sz="2400" baseline="-25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)/2</a:t>
            </a:r>
          </a:p>
        </p:txBody>
      </p:sp>
      <p:sp>
        <p:nvSpPr>
          <p:cNvPr id="25631" name="Line 32"/>
          <p:cNvSpPr>
            <a:spLocks noChangeShapeType="1"/>
          </p:cNvSpPr>
          <p:nvPr/>
        </p:nvSpPr>
        <p:spPr bwMode="auto">
          <a:xfrm>
            <a:off x="1752600" y="2057400"/>
            <a:ext cx="152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49" name="Text Box 33"/>
          <p:cNvSpPr txBox="1">
            <a:spLocks noChangeArrowheads="1"/>
          </p:cNvSpPr>
          <p:nvPr/>
        </p:nvSpPr>
        <p:spPr bwMode="auto">
          <a:xfrm>
            <a:off x="4800600" y="2057400"/>
            <a:ext cx="33051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l</a:t>
            </a:r>
            <a:r>
              <a:rPr lang="en-US" altLang="x-none" sz="2400" baseline="-25000">
                <a:latin typeface="Times New Roman" charset="0"/>
              </a:rPr>
              <a:t>1</a:t>
            </a:r>
            <a:r>
              <a:rPr lang="en-US" altLang="x-none" sz="2400">
                <a:latin typeface="Times New Roman" charset="0"/>
              </a:rPr>
              <a:t> = (1/2)(p</a:t>
            </a:r>
            <a:r>
              <a:rPr lang="en-US" altLang="x-none" sz="2400" baseline="-25000">
                <a:latin typeface="Times New Roman" charset="0"/>
              </a:rPr>
              <a:t>0</a:t>
            </a:r>
            <a:r>
              <a:rPr lang="en-US" altLang="x-none" sz="2400">
                <a:latin typeface="Times New Roman" charset="0"/>
              </a:rPr>
              <a:t> + p</a:t>
            </a:r>
            <a:r>
              <a:rPr lang="en-US" altLang="x-none" sz="2400" baseline="-25000">
                <a:latin typeface="Times New Roman" charset="0"/>
              </a:rPr>
              <a:t>1</a:t>
            </a:r>
            <a:r>
              <a:rPr lang="en-US" altLang="x-none" sz="2400">
                <a:latin typeface="Times New Roman" charset="0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r</a:t>
            </a:r>
            <a:r>
              <a:rPr lang="en-US" altLang="x-none" sz="2400" baseline="-25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 = (1/2)(p</a:t>
            </a:r>
            <a:r>
              <a:rPr lang="en-US" altLang="x-none" sz="2400" baseline="-25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 + p</a:t>
            </a:r>
            <a:r>
              <a:rPr lang="en-US" altLang="x-none" sz="2400" baseline="-25000">
                <a:latin typeface="Times New Roman" charset="0"/>
              </a:rPr>
              <a:t>3</a:t>
            </a:r>
            <a:r>
              <a:rPr lang="en-US" altLang="x-none" sz="2400">
                <a:latin typeface="Times New Roman" charset="0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l</a:t>
            </a:r>
            <a:r>
              <a:rPr lang="en-US" altLang="x-none" sz="2400" baseline="-25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 = (1/2)(l</a:t>
            </a:r>
            <a:r>
              <a:rPr lang="en-US" altLang="x-none" sz="2400" baseline="-25000">
                <a:latin typeface="Times New Roman" charset="0"/>
              </a:rPr>
              <a:t>1</a:t>
            </a:r>
            <a:r>
              <a:rPr lang="en-US" altLang="x-none" sz="2400">
                <a:latin typeface="Times New Roman" charset="0"/>
              </a:rPr>
              <a:t> + (p</a:t>
            </a:r>
            <a:r>
              <a:rPr lang="en-US" altLang="x-none" sz="2400" baseline="-25000">
                <a:latin typeface="Times New Roman" charset="0"/>
              </a:rPr>
              <a:t>1</a:t>
            </a:r>
            <a:r>
              <a:rPr lang="en-US" altLang="x-none" sz="2400">
                <a:latin typeface="Times New Roman" charset="0"/>
              </a:rPr>
              <a:t> + p</a:t>
            </a:r>
            <a:r>
              <a:rPr lang="en-US" altLang="x-none" sz="2400" baseline="-25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)/2)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r</a:t>
            </a:r>
            <a:r>
              <a:rPr lang="en-US" altLang="x-none" sz="2400" baseline="-25000">
                <a:latin typeface="Times New Roman" charset="0"/>
              </a:rPr>
              <a:t>1</a:t>
            </a:r>
            <a:r>
              <a:rPr lang="en-US" altLang="x-none" sz="2400">
                <a:latin typeface="Times New Roman" charset="0"/>
              </a:rPr>
              <a:t> = (1/2)(r</a:t>
            </a:r>
            <a:r>
              <a:rPr lang="en-US" altLang="x-none" sz="2400" baseline="-25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 + (p</a:t>
            </a:r>
            <a:r>
              <a:rPr lang="en-US" altLang="x-none" sz="2400" baseline="-25000">
                <a:latin typeface="Times New Roman" charset="0"/>
              </a:rPr>
              <a:t>1</a:t>
            </a:r>
            <a:r>
              <a:rPr lang="en-US" altLang="x-none" sz="2400">
                <a:latin typeface="Times New Roman" charset="0"/>
              </a:rPr>
              <a:t> + p</a:t>
            </a:r>
            <a:r>
              <a:rPr lang="en-US" altLang="x-none" sz="2400" baseline="-25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)/2)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l</a:t>
            </a:r>
            <a:r>
              <a:rPr lang="en-US" altLang="x-none" sz="2400" baseline="-25000">
                <a:latin typeface="Times New Roman" charset="0"/>
              </a:rPr>
              <a:t>3</a:t>
            </a:r>
            <a:r>
              <a:rPr lang="en-US" altLang="x-none" sz="2400">
                <a:latin typeface="Times New Roman" charset="0"/>
              </a:rPr>
              <a:t> = r</a:t>
            </a:r>
            <a:r>
              <a:rPr lang="en-US" altLang="x-none" sz="2400" baseline="-25000">
                <a:latin typeface="Times New Roman" charset="0"/>
              </a:rPr>
              <a:t>0</a:t>
            </a:r>
            <a:r>
              <a:rPr lang="en-US" altLang="x-none" sz="2400">
                <a:latin typeface="Times New Roman" charset="0"/>
              </a:rPr>
              <a:t> = (1/2)(l</a:t>
            </a:r>
            <a:r>
              <a:rPr lang="en-US" altLang="x-none" sz="2400" baseline="-25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 + r</a:t>
            </a:r>
            <a:r>
              <a:rPr lang="en-US" altLang="x-none" sz="2400" baseline="-25000">
                <a:latin typeface="Times New Roman" charset="0"/>
              </a:rPr>
              <a:t>1</a:t>
            </a:r>
            <a:r>
              <a:rPr lang="en-US" altLang="x-none" sz="2400">
                <a:latin typeface="Times New Roman" charset="0"/>
              </a:rPr>
              <a:t>)</a:t>
            </a:r>
          </a:p>
        </p:txBody>
      </p:sp>
      <p:sp>
        <p:nvSpPr>
          <p:cNvPr id="418850" name="Text Box 34"/>
          <p:cNvSpPr txBox="1">
            <a:spLocks noChangeArrowheads="1"/>
          </p:cNvSpPr>
          <p:nvPr/>
        </p:nvSpPr>
        <p:spPr bwMode="auto">
          <a:xfrm>
            <a:off x="365125" y="4384675"/>
            <a:ext cx="83978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This method is computationally more efficient.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x-none" sz="240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Once the subdivisions have been calculated, use gl.LINE_STRIP to connect the control points.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49" grpId="0" build="p" autoUpdateAnimBg="0"/>
      <p:bldP spid="418850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Bezier Curves</a:t>
            </a:r>
          </a:p>
        </p:txBody>
      </p:sp>
      <p:sp>
        <p:nvSpPr>
          <p:cNvPr id="400387" name="Text Box 3"/>
          <p:cNvSpPr txBox="1">
            <a:spLocks noChangeArrowheads="1"/>
          </p:cNvSpPr>
          <p:nvPr/>
        </p:nvSpPr>
        <p:spPr bwMode="auto">
          <a:xfrm>
            <a:off x="381000" y="1752600"/>
            <a:ext cx="847407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Problem with Hermite Curves: We may not know the derivative of the optimal curve.  We may only have a set of data points.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x-none" sz="240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Bezier curves use data from a set of 4 data points, and approximate the derivatives using the difference between adjacent points.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x-none" sz="240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Bezier curves do not require the curve to pass through the middle pair of points.  Instead they use these points to estimate the derivatives at the end points.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Example</a:t>
            </a:r>
          </a:p>
        </p:txBody>
      </p:sp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479425" y="1820863"/>
            <a:ext cx="83597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Given the following 4 points, compute the new sets of control points l</a:t>
            </a:r>
            <a:r>
              <a:rPr lang="en-US" altLang="x-none" sz="2400" baseline="-25000">
                <a:latin typeface="Times New Roman" charset="0"/>
              </a:rPr>
              <a:t>0</a:t>
            </a:r>
            <a:r>
              <a:rPr lang="en-US" altLang="x-none" sz="2400">
                <a:latin typeface="Times New Roman" charset="0"/>
              </a:rPr>
              <a:t>, l</a:t>
            </a:r>
            <a:r>
              <a:rPr lang="en-US" altLang="x-none" sz="2400" baseline="-25000">
                <a:latin typeface="Times New Roman" charset="0"/>
              </a:rPr>
              <a:t>1</a:t>
            </a:r>
            <a:r>
              <a:rPr lang="en-US" altLang="x-none" sz="2400">
                <a:latin typeface="Times New Roman" charset="0"/>
              </a:rPr>
              <a:t>, l</a:t>
            </a:r>
            <a:r>
              <a:rPr lang="en-US" altLang="x-none" sz="2400" baseline="-25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, l</a:t>
            </a:r>
            <a:r>
              <a:rPr lang="en-US" altLang="x-none" sz="2400" baseline="-25000">
                <a:latin typeface="Times New Roman" charset="0"/>
              </a:rPr>
              <a:t>3</a:t>
            </a:r>
            <a:r>
              <a:rPr lang="en-US" altLang="x-none" sz="2400">
                <a:latin typeface="Times New Roman" charset="0"/>
              </a:rPr>
              <a:t> and r</a:t>
            </a:r>
            <a:r>
              <a:rPr lang="en-US" altLang="x-none" sz="2400" baseline="-25000">
                <a:latin typeface="Times New Roman" charset="0"/>
              </a:rPr>
              <a:t>0</a:t>
            </a:r>
            <a:r>
              <a:rPr lang="en-US" altLang="x-none" sz="2400">
                <a:latin typeface="Times New Roman" charset="0"/>
              </a:rPr>
              <a:t>, r</a:t>
            </a:r>
            <a:r>
              <a:rPr lang="en-US" altLang="x-none" sz="2400" baseline="-25000">
                <a:latin typeface="Times New Roman" charset="0"/>
              </a:rPr>
              <a:t>1</a:t>
            </a:r>
            <a:r>
              <a:rPr lang="en-US" altLang="x-none" sz="2400">
                <a:latin typeface="Times New Roman" charset="0"/>
              </a:rPr>
              <a:t>, r</a:t>
            </a:r>
            <a:r>
              <a:rPr lang="en-US" altLang="x-none" sz="2400" baseline="-25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 and r</a:t>
            </a:r>
            <a:r>
              <a:rPr lang="en-US" altLang="x-none" sz="2400" baseline="-25000">
                <a:latin typeface="Times New Roman" charset="0"/>
              </a:rPr>
              <a:t>3</a:t>
            </a:r>
            <a:r>
              <a:rPr lang="en-US" altLang="x-none" sz="2400">
                <a:latin typeface="Times New Roman" charset="0"/>
              </a:rPr>
              <a:t> for the geometric method of subdividing a bezier curve.</a:t>
            </a:r>
          </a:p>
        </p:txBody>
      </p:sp>
      <p:graphicFrame>
        <p:nvGraphicFramePr>
          <p:cNvPr id="26627" name="Object 2"/>
          <p:cNvGraphicFramePr>
            <a:graphicFrameLocks noChangeAspect="1"/>
          </p:cNvGraphicFramePr>
          <p:nvPr/>
        </p:nvGraphicFramePr>
        <p:xfrm>
          <a:off x="1611313" y="3276600"/>
          <a:ext cx="98425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66800" imgH="1485900" progId="Equation.3">
                  <p:embed/>
                </p:oleObj>
              </mc:Choice>
              <mc:Fallback>
                <p:oleObj name="Equation" r:id="rId2" imgW="1066800" imgH="1485900" progId="Equation.3">
                  <p:embed/>
                  <p:pic>
                    <p:nvPicPr>
                      <p:cNvPr id="2662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313" y="3276600"/>
                        <a:ext cx="98425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3"/>
          <p:cNvGraphicFramePr>
            <a:graphicFrameLocks noChangeAspect="1"/>
          </p:cNvGraphicFramePr>
          <p:nvPr/>
        </p:nvGraphicFramePr>
        <p:xfrm>
          <a:off x="2989263" y="3276600"/>
          <a:ext cx="97155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4100" imgH="1485900" progId="Equation.3">
                  <p:embed/>
                </p:oleObj>
              </mc:Choice>
              <mc:Fallback>
                <p:oleObj name="Equation" r:id="rId4" imgW="1054100" imgH="1485900" progId="Equation.3">
                  <p:embed/>
                  <p:pic>
                    <p:nvPicPr>
                      <p:cNvPr id="2662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9263" y="3276600"/>
                        <a:ext cx="97155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4"/>
          <p:cNvGraphicFramePr>
            <a:graphicFrameLocks noChangeAspect="1"/>
          </p:cNvGraphicFramePr>
          <p:nvPr/>
        </p:nvGraphicFramePr>
        <p:xfrm>
          <a:off x="4343400" y="3276600"/>
          <a:ext cx="1008063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92200" imgH="1485900" progId="Equation.3">
                  <p:embed/>
                </p:oleObj>
              </mc:Choice>
              <mc:Fallback>
                <p:oleObj name="Equation" r:id="rId6" imgW="1092200" imgH="1485900" progId="Equation.3">
                  <p:embed/>
                  <p:pic>
                    <p:nvPicPr>
                      <p:cNvPr id="2662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276600"/>
                        <a:ext cx="1008063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5"/>
          <p:cNvGraphicFramePr>
            <a:graphicFrameLocks noChangeAspect="1"/>
          </p:cNvGraphicFramePr>
          <p:nvPr/>
        </p:nvGraphicFramePr>
        <p:xfrm>
          <a:off x="5954713" y="3276600"/>
          <a:ext cx="100806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92200" imgH="1485900" progId="Equation.3">
                  <p:embed/>
                </p:oleObj>
              </mc:Choice>
              <mc:Fallback>
                <p:oleObj name="Equation" r:id="rId8" imgW="1092200" imgH="1485900" progId="Equation.3">
                  <p:embed/>
                  <p:pic>
                    <p:nvPicPr>
                      <p:cNvPr id="2663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4713" y="3276600"/>
                        <a:ext cx="1008062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Setting up the equations</a:t>
            </a:r>
          </a:p>
        </p:txBody>
      </p:sp>
      <p:sp>
        <p:nvSpPr>
          <p:cNvPr id="13314" name="Freeform 3"/>
          <p:cNvSpPr>
            <a:spLocks/>
          </p:cNvSpPr>
          <p:nvPr/>
        </p:nvSpPr>
        <p:spPr bwMode="auto">
          <a:xfrm>
            <a:off x="1371600" y="2209800"/>
            <a:ext cx="1143000" cy="609600"/>
          </a:xfrm>
          <a:custGeom>
            <a:avLst/>
            <a:gdLst>
              <a:gd name="T0" fmla="*/ 0 w 720"/>
              <a:gd name="T1" fmla="*/ 2147483646 h 384"/>
              <a:gd name="T2" fmla="*/ 2147483646 w 720"/>
              <a:gd name="T3" fmla="*/ 2147483646 h 384"/>
              <a:gd name="T4" fmla="*/ 2147483646 w 720"/>
              <a:gd name="T5" fmla="*/ 2147483646 h 384"/>
              <a:gd name="T6" fmla="*/ 2147483646 w 720"/>
              <a:gd name="T7" fmla="*/ 2147483646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720"/>
              <a:gd name="T13" fmla="*/ 0 h 384"/>
              <a:gd name="T14" fmla="*/ 720 w 720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" h="384">
                <a:moveTo>
                  <a:pt x="0" y="384"/>
                </a:moveTo>
                <a:cubicBezTo>
                  <a:pt x="56" y="268"/>
                  <a:pt x="112" y="152"/>
                  <a:pt x="192" y="96"/>
                </a:cubicBezTo>
                <a:cubicBezTo>
                  <a:pt x="272" y="40"/>
                  <a:pt x="392" y="0"/>
                  <a:pt x="480" y="48"/>
                </a:cubicBezTo>
                <a:cubicBezTo>
                  <a:pt x="568" y="96"/>
                  <a:pt x="680" y="328"/>
                  <a:pt x="720" y="384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Line 4"/>
          <p:cNvSpPr>
            <a:spLocks noChangeShapeType="1"/>
          </p:cNvSpPr>
          <p:nvPr/>
        </p:nvSpPr>
        <p:spPr bwMode="auto">
          <a:xfrm flipV="1">
            <a:off x="1371600" y="2057400"/>
            <a:ext cx="2286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Line 5"/>
          <p:cNvSpPr>
            <a:spLocks noChangeShapeType="1"/>
          </p:cNvSpPr>
          <p:nvPr/>
        </p:nvSpPr>
        <p:spPr bwMode="auto">
          <a:xfrm flipH="1" flipV="1">
            <a:off x="2286000" y="2057400"/>
            <a:ext cx="2286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066800" y="27432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p</a:t>
            </a:r>
            <a:r>
              <a:rPr lang="en-US" altLang="x-none" sz="2400" baseline="-25000">
                <a:latin typeface="Times New Roman" charset="0"/>
              </a:rPr>
              <a:t>0</a:t>
            </a:r>
            <a:endParaRPr lang="en-US" altLang="x-none" sz="2400">
              <a:latin typeface="Times New Roman" charset="0"/>
            </a:endParaRP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2305050" y="17526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p</a:t>
            </a:r>
            <a:r>
              <a:rPr lang="en-US" altLang="x-none" sz="2400" baseline="-25000">
                <a:latin typeface="Times New Roman" charset="0"/>
              </a:rPr>
              <a:t>2</a:t>
            </a:r>
            <a:endParaRPr lang="en-US" altLang="x-none" sz="2400">
              <a:latin typeface="Times New Roman" charset="0"/>
            </a:endParaRPr>
          </a:p>
        </p:txBody>
      </p:sp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2457450" y="27432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p</a:t>
            </a:r>
            <a:r>
              <a:rPr lang="en-US" altLang="x-none" sz="2400" baseline="-25000">
                <a:latin typeface="Times New Roman" charset="0"/>
              </a:rPr>
              <a:t>3</a:t>
            </a:r>
          </a:p>
        </p:txBody>
      </p:sp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1219200" y="16764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p</a:t>
            </a:r>
            <a:r>
              <a:rPr lang="en-US" altLang="x-none" sz="2400" baseline="-25000">
                <a:latin typeface="Times New Roman" charset="0"/>
              </a:rPr>
              <a:t>1</a:t>
            </a:r>
            <a:endParaRPr lang="en-US" altLang="x-none" sz="2400">
              <a:latin typeface="Times New Roman" charset="0"/>
            </a:endParaRPr>
          </a:p>
        </p:txBody>
      </p:sp>
      <p:sp>
        <p:nvSpPr>
          <p:cNvPr id="13321" name="Oval 11"/>
          <p:cNvSpPr>
            <a:spLocks noChangeArrowheads="1"/>
          </p:cNvSpPr>
          <p:nvPr/>
        </p:nvSpPr>
        <p:spPr bwMode="auto">
          <a:xfrm>
            <a:off x="1295400" y="2819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13322" name="Oval 12"/>
          <p:cNvSpPr>
            <a:spLocks noChangeArrowheads="1"/>
          </p:cNvSpPr>
          <p:nvPr/>
        </p:nvSpPr>
        <p:spPr bwMode="auto">
          <a:xfrm>
            <a:off x="1600200" y="1981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13323" name="Oval 13"/>
          <p:cNvSpPr>
            <a:spLocks noChangeArrowheads="1"/>
          </p:cNvSpPr>
          <p:nvPr/>
        </p:nvSpPr>
        <p:spPr bwMode="auto">
          <a:xfrm>
            <a:off x="2209800" y="1981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13324" name="Oval 14"/>
          <p:cNvSpPr>
            <a:spLocks noChangeArrowheads="1"/>
          </p:cNvSpPr>
          <p:nvPr/>
        </p:nvSpPr>
        <p:spPr bwMode="auto">
          <a:xfrm>
            <a:off x="2514600" y="2819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401423" name="Text Box 15"/>
          <p:cNvSpPr txBox="1">
            <a:spLocks noChangeArrowheads="1"/>
          </p:cNvSpPr>
          <p:nvPr/>
        </p:nvSpPr>
        <p:spPr bwMode="auto">
          <a:xfrm>
            <a:off x="3581400" y="1905000"/>
            <a:ext cx="41560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p'(0) = (p</a:t>
            </a:r>
            <a:r>
              <a:rPr lang="en-US" altLang="x-none" sz="2400" baseline="-25000">
                <a:latin typeface="Times New Roman" charset="0"/>
              </a:rPr>
              <a:t>1</a:t>
            </a:r>
            <a:r>
              <a:rPr lang="en-US" altLang="x-none" sz="2400">
                <a:latin typeface="Times New Roman" charset="0"/>
              </a:rPr>
              <a:t> - p</a:t>
            </a:r>
            <a:r>
              <a:rPr lang="en-US" altLang="x-none" sz="2400" baseline="-25000">
                <a:latin typeface="Times New Roman" charset="0"/>
              </a:rPr>
              <a:t>0</a:t>
            </a:r>
            <a:r>
              <a:rPr lang="en-US" altLang="x-none" sz="2400">
                <a:latin typeface="Times New Roman" charset="0"/>
              </a:rPr>
              <a:t>)/(1/3) = 3(p</a:t>
            </a:r>
            <a:r>
              <a:rPr lang="en-US" altLang="x-none" sz="2400" baseline="-25000">
                <a:latin typeface="Times New Roman" charset="0"/>
              </a:rPr>
              <a:t>1</a:t>
            </a:r>
            <a:r>
              <a:rPr lang="en-US" altLang="x-none" sz="2400">
                <a:latin typeface="Times New Roman" charset="0"/>
              </a:rPr>
              <a:t> - p</a:t>
            </a:r>
            <a:r>
              <a:rPr lang="en-US" altLang="x-none" sz="2400" baseline="-25000">
                <a:latin typeface="Times New Roman" charset="0"/>
              </a:rPr>
              <a:t>0</a:t>
            </a:r>
            <a:r>
              <a:rPr lang="en-US" altLang="x-none" sz="2400">
                <a:latin typeface="Times New Roman" charset="0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p'(1) = (p</a:t>
            </a:r>
            <a:r>
              <a:rPr lang="en-US" altLang="x-none" sz="2400" baseline="-25000">
                <a:latin typeface="Times New Roman" charset="0"/>
              </a:rPr>
              <a:t>3</a:t>
            </a:r>
            <a:r>
              <a:rPr lang="en-US" altLang="x-none" sz="2400">
                <a:latin typeface="Times New Roman" charset="0"/>
              </a:rPr>
              <a:t> - p</a:t>
            </a:r>
            <a:r>
              <a:rPr lang="en-US" altLang="x-none" sz="2400" baseline="-25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)/(1/3) = 3(p</a:t>
            </a:r>
            <a:r>
              <a:rPr lang="en-US" altLang="x-none" sz="2400" baseline="-25000">
                <a:latin typeface="Times New Roman" charset="0"/>
              </a:rPr>
              <a:t>3</a:t>
            </a:r>
            <a:r>
              <a:rPr lang="en-US" altLang="x-none" sz="2400">
                <a:latin typeface="Times New Roman" charset="0"/>
              </a:rPr>
              <a:t> - p</a:t>
            </a:r>
            <a:r>
              <a:rPr lang="en-US" altLang="x-none" sz="2400" baseline="-25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x-none" sz="2400">
              <a:latin typeface="Times New Roman" charset="0"/>
            </a:endParaRPr>
          </a:p>
        </p:txBody>
      </p:sp>
      <p:sp>
        <p:nvSpPr>
          <p:cNvPr id="401424" name="Text Box 16"/>
          <p:cNvSpPr txBox="1">
            <a:spLocks noChangeArrowheads="1"/>
          </p:cNvSpPr>
          <p:nvPr/>
        </p:nvSpPr>
        <p:spPr bwMode="auto">
          <a:xfrm>
            <a:off x="228600" y="3505200"/>
            <a:ext cx="86868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Times" charset="0"/>
              <a:buNone/>
            </a:pPr>
            <a:r>
              <a:rPr lang="en-US" altLang="x-none" sz="2400">
                <a:latin typeface="Times New Roman" charset="0"/>
              </a:rPr>
              <a:t>p(u) = c</a:t>
            </a:r>
            <a:r>
              <a:rPr lang="en-US" altLang="x-none" sz="2400" baseline="-25000">
                <a:latin typeface="Times New Roman" charset="0"/>
              </a:rPr>
              <a:t>0</a:t>
            </a:r>
            <a:r>
              <a:rPr lang="en-US" altLang="x-none" sz="2400">
                <a:latin typeface="Times New Roman" charset="0"/>
              </a:rPr>
              <a:t> + c</a:t>
            </a:r>
            <a:r>
              <a:rPr lang="en-US" altLang="x-none" sz="2400" baseline="-25000">
                <a:latin typeface="Times New Roman" charset="0"/>
              </a:rPr>
              <a:t>1</a:t>
            </a:r>
            <a:r>
              <a:rPr lang="en-US" altLang="x-none" sz="2400">
                <a:latin typeface="Times New Roman" charset="0"/>
              </a:rPr>
              <a:t>u + c</a:t>
            </a:r>
            <a:r>
              <a:rPr lang="en-US" altLang="x-none" sz="2400" baseline="-25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u</a:t>
            </a:r>
            <a:r>
              <a:rPr lang="en-US" altLang="x-none" sz="2400" baseline="30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 + c</a:t>
            </a:r>
            <a:r>
              <a:rPr lang="en-US" altLang="x-none" sz="2400" baseline="-25000">
                <a:latin typeface="Times New Roman" charset="0"/>
              </a:rPr>
              <a:t>3</a:t>
            </a:r>
            <a:r>
              <a:rPr lang="en-US" altLang="x-none" sz="2400">
                <a:latin typeface="Times New Roman" charset="0"/>
              </a:rPr>
              <a:t>u</a:t>
            </a:r>
            <a:r>
              <a:rPr lang="en-US" altLang="x-none" sz="2400" baseline="30000">
                <a:latin typeface="Times New Roman" charset="0"/>
              </a:rPr>
              <a:t>3</a:t>
            </a:r>
            <a:endParaRPr lang="en-US" altLang="x-none" sz="240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 typeface="Times" charset="0"/>
              <a:buNone/>
            </a:pPr>
            <a:r>
              <a:rPr lang="en-US" altLang="x-none" sz="2400">
                <a:latin typeface="Times New Roman" charset="0"/>
              </a:rPr>
              <a:t>p'(u) = c</a:t>
            </a:r>
            <a:r>
              <a:rPr lang="en-US" altLang="x-none" sz="2400" baseline="-25000">
                <a:latin typeface="Times New Roman" charset="0"/>
              </a:rPr>
              <a:t>1</a:t>
            </a:r>
            <a:r>
              <a:rPr lang="en-US" altLang="x-none" sz="2400">
                <a:latin typeface="Times New Roman" charset="0"/>
              </a:rPr>
              <a:t> + 2c</a:t>
            </a:r>
            <a:r>
              <a:rPr lang="en-US" altLang="x-none" sz="2400" baseline="-25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u + 3c</a:t>
            </a:r>
            <a:r>
              <a:rPr lang="en-US" altLang="x-none" sz="2400" baseline="-25000">
                <a:latin typeface="Times New Roman" charset="0"/>
              </a:rPr>
              <a:t>3</a:t>
            </a:r>
            <a:r>
              <a:rPr lang="en-US" altLang="x-none" sz="2400">
                <a:latin typeface="Times New Roman" charset="0"/>
              </a:rPr>
              <a:t>u</a:t>
            </a:r>
            <a:r>
              <a:rPr lang="en-US" altLang="x-none" sz="2400" baseline="30000">
                <a:latin typeface="Times New Roman" charset="0"/>
              </a:rPr>
              <a:t>2</a:t>
            </a:r>
            <a:endParaRPr lang="en-US" altLang="x-none" sz="240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 typeface="Times" charset="0"/>
              <a:buNone/>
            </a:pPr>
            <a:endParaRPr lang="en-US" altLang="x-none" sz="240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 typeface="Times" charset="0"/>
              <a:buNone/>
            </a:pPr>
            <a:r>
              <a:rPr lang="en-US" altLang="x-none" sz="2400">
                <a:latin typeface="Times New Roman" charset="0"/>
              </a:rPr>
              <a:t>p(0) = p</a:t>
            </a:r>
            <a:r>
              <a:rPr lang="en-US" altLang="x-none" sz="2400" baseline="-25000">
                <a:latin typeface="Times New Roman" charset="0"/>
              </a:rPr>
              <a:t>0</a:t>
            </a:r>
            <a:r>
              <a:rPr lang="en-US" altLang="x-none" sz="2400">
                <a:latin typeface="Times New Roman" charset="0"/>
              </a:rPr>
              <a:t> = c</a:t>
            </a:r>
            <a:r>
              <a:rPr lang="en-US" altLang="x-none" sz="2400" baseline="-25000">
                <a:latin typeface="Times New Roman" charset="0"/>
              </a:rPr>
              <a:t>0</a:t>
            </a:r>
            <a:r>
              <a:rPr lang="en-US" altLang="x-none" sz="2400">
                <a:latin typeface="Times New Roman" charset="0"/>
              </a:rPr>
              <a:t>			p(1) = p</a:t>
            </a:r>
            <a:r>
              <a:rPr lang="en-US" altLang="x-none" sz="2400" baseline="-25000">
                <a:latin typeface="Times New Roman" charset="0"/>
              </a:rPr>
              <a:t>3</a:t>
            </a:r>
            <a:r>
              <a:rPr lang="en-US" altLang="x-none" sz="2400">
                <a:latin typeface="Times New Roman" charset="0"/>
              </a:rPr>
              <a:t> = c</a:t>
            </a:r>
            <a:r>
              <a:rPr lang="en-US" altLang="x-none" sz="2400" baseline="-25000">
                <a:latin typeface="Times New Roman" charset="0"/>
              </a:rPr>
              <a:t>0</a:t>
            </a:r>
            <a:r>
              <a:rPr lang="en-US" altLang="x-none" sz="2400">
                <a:latin typeface="Times New Roman" charset="0"/>
              </a:rPr>
              <a:t> + c</a:t>
            </a:r>
            <a:r>
              <a:rPr lang="en-US" altLang="x-none" sz="2400" baseline="-25000">
                <a:latin typeface="Times New Roman" charset="0"/>
              </a:rPr>
              <a:t>1</a:t>
            </a:r>
            <a:r>
              <a:rPr lang="en-US" altLang="x-none" sz="2400">
                <a:latin typeface="Times New Roman" charset="0"/>
              </a:rPr>
              <a:t> + c</a:t>
            </a:r>
            <a:r>
              <a:rPr lang="en-US" altLang="x-none" sz="2400" baseline="-25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 + c</a:t>
            </a:r>
            <a:r>
              <a:rPr lang="en-US" altLang="x-none" sz="2400" baseline="-25000">
                <a:latin typeface="Times New Roman" charset="0"/>
              </a:rPr>
              <a:t>3</a:t>
            </a:r>
            <a:r>
              <a:rPr lang="en-US" altLang="x-none" sz="2400">
                <a:latin typeface="Times New Roman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 typeface="Times" charset="0"/>
              <a:buNone/>
            </a:pPr>
            <a:r>
              <a:rPr lang="en-US" altLang="x-none" sz="2400">
                <a:latin typeface="Times New Roman" charset="0"/>
              </a:rPr>
              <a:t>p'(0) = 3(p</a:t>
            </a:r>
            <a:r>
              <a:rPr lang="en-US" altLang="x-none" sz="2400" baseline="-25000">
                <a:latin typeface="Times New Roman" charset="0"/>
              </a:rPr>
              <a:t>1</a:t>
            </a:r>
            <a:r>
              <a:rPr lang="en-US" altLang="x-none" sz="2400">
                <a:latin typeface="Times New Roman" charset="0"/>
              </a:rPr>
              <a:t> - p</a:t>
            </a:r>
            <a:r>
              <a:rPr lang="en-US" altLang="x-none" sz="2400" baseline="-25000">
                <a:latin typeface="Times New Roman" charset="0"/>
              </a:rPr>
              <a:t>0</a:t>
            </a:r>
            <a:r>
              <a:rPr lang="en-US" altLang="x-none" sz="2400">
                <a:latin typeface="Times New Roman" charset="0"/>
              </a:rPr>
              <a:t>) = c</a:t>
            </a:r>
            <a:r>
              <a:rPr lang="en-US" altLang="x-none" sz="2400" baseline="-25000">
                <a:latin typeface="Times New Roman" charset="0"/>
              </a:rPr>
              <a:t>1</a:t>
            </a:r>
            <a:r>
              <a:rPr lang="en-US" altLang="x-none" sz="2400">
                <a:latin typeface="Times New Roman" charset="0"/>
              </a:rPr>
              <a:t>		p'(1) = 3(p</a:t>
            </a:r>
            <a:r>
              <a:rPr lang="en-US" altLang="x-none" sz="2400" baseline="-25000">
                <a:latin typeface="Times New Roman" charset="0"/>
              </a:rPr>
              <a:t>3</a:t>
            </a:r>
            <a:r>
              <a:rPr lang="en-US" altLang="x-none" sz="2400">
                <a:latin typeface="Times New Roman" charset="0"/>
              </a:rPr>
              <a:t> - p</a:t>
            </a:r>
            <a:r>
              <a:rPr lang="en-US" altLang="x-none" sz="2400" baseline="-25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) = c</a:t>
            </a:r>
            <a:r>
              <a:rPr lang="en-US" altLang="x-none" sz="2400" baseline="-25000">
                <a:latin typeface="Times New Roman" charset="0"/>
              </a:rPr>
              <a:t>1</a:t>
            </a:r>
            <a:r>
              <a:rPr lang="en-US" altLang="x-none" sz="2400">
                <a:latin typeface="Times New Roman" charset="0"/>
              </a:rPr>
              <a:t> + 2c</a:t>
            </a:r>
            <a:r>
              <a:rPr lang="en-US" altLang="x-none" sz="2400" baseline="-25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 + 3c</a:t>
            </a:r>
            <a:r>
              <a:rPr lang="en-US" altLang="x-none" sz="2400" baseline="-25000">
                <a:latin typeface="Times New Roman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23" grpId="0" build="p" autoUpdateAnimBg="0"/>
      <p:bldP spid="401424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The Matrix Equations</a:t>
            </a:r>
          </a:p>
        </p:txBody>
      </p:sp>
      <p:sp>
        <p:nvSpPr>
          <p:cNvPr id="402435" name="Text Box 3"/>
          <p:cNvSpPr txBox="1">
            <a:spLocks noChangeArrowheads="1"/>
          </p:cNvSpPr>
          <p:nvPr/>
        </p:nvSpPr>
        <p:spPr bwMode="auto">
          <a:xfrm>
            <a:off x="228600" y="1752600"/>
            <a:ext cx="63055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Times" charset="0"/>
              <a:buNone/>
            </a:pPr>
            <a:r>
              <a:rPr lang="en-US" altLang="x-none" sz="2400">
                <a:latin typeface="Times New Roman" charset="0"/>
              </a:rPr>
              <a:t>From the previous equations, we can solve for p's:</a:t>
            </a:r>
          </a:p>
          <a:p>
            <a:pPr lvl="1">
              <a:spcBef>
                <a:spcPct val="0"/>
              </a:spcBef>
              <a:buClrTx/>
              <a:buSzTx/>
              <a:buFont typeface="Times" charset="0"/>
              <a:buNone/>
            </a:pPr>
            <a:r>
              <a:rPr lang="en-US" altLang="x-none" sz="2400">
                <a:latin typeface="Times New Roman" charset="0"/>
              </a:rPr>
              <a:t>p</a:t>
            </a:r>
            <a:r>
              <a:rPr lang="en-US" altLang="x-none" sz="2400" baseline="-25000">
                <a:latin typeface="Times New Roman" charset="0"/>
              </a:rPr>
              <a:t>0</a:t>
            </a:r>
            <a:r>
              <a:rPr lang="en-US" altLang="x-none" sz="2400">
                <a:latin typeface="Times New Roman" charset="0"/>
              </a:rPr>
              <a:t> = c</a:t>
            </a:r>
            <a:r>
              <a:rPr lang="en-US" altLang="x-none" sz="2400" baseline="-25000">
                <a:latin typeface="Times New Roman" charset="0"/>
              </a:rPr>
              <a:t>0</a:t>
            </a:r>
            <a:r>
              <a:rPr lang="en-US" altLang="x-none" sz="2400">
                <a:latin typeface="Times New Roman" charset="0"/>
              </a:rPr>
              <a:t>				</a:t>
            </a:r>
          </a:p>
          <a:p>
            <a:pPr lvl="1">
              <a:spcBef>
                <a:spcPct val="0"/>
              </a:spcBef>
              <a:buClrTx/>
              <a:buSzTx/>
              <a:buFont typeface="Times" charset="0"/>
              <a:buNone/>
            </a:pPr>
            <a:r>
              <a:rPr lang="en-US" altLang="x-none" sz="2400">
                <a:latin typeface="Times New Roman" charset="0"/>
              </a:rPr>
              <a:t>p</a:t>
            </a:r>
            <a:r>
              <a:rPr lang="en-US" altLang="x-none" sz="2400" baseline="-25000">
                <a:latin typeface="Times New Roman" charset="0"/>
              </a:rPr>
              <a:t>1</a:t>
            </a:r>
            <a:r>
              <a:rPr lang="en-US" altLang="x-none" sz="2400">
                <a:latin typeface="Times New Roman" charset="0"/>
              </a:rPr>
              <a:t> = c</a:t>
            </a:r>
            <a:r>
              <a:rPr lang="en-US" altLang="x-none" sz="2400" baseline="-25000">
                <a:latin typeface="Times New Roman" charset="0"/>
              </a:rPr>
              <a:t>0</a:t>
            </a:r>
            <a:r>
              <a:rPr lang="en-US" altLang="x-none" sz="2400">
                <a:latin typeface="Times New Roman" charset="0"/>
              </a:rPr>
              <a:t> + (1/3)c</a:t>
            </a:r>
            <a:r>
              <a:rPr lang="en-US" altLang="x-none" sz="2400" baseline="-25000">
                <a:latin typeface="Times New Roman" charset="0"/>
              </a:rPr>
              <a:t>1 </a:t>
            </a:r>
            <a:r>
              <a:rPr lang="en-US" altLang="x-none" sz="2400">
                <a:latin typeface="Times New Roman" charset="0"/>
              </a:rPr>
              <a:t> 		</a:t>
            </a:r>
          </a:p>
          <a:p>
            <a:pPr lvl="1">
              <a:spcBef>
                <a:spcPct val="0"/>
              </a:spcBef>
              <a:buClrTx/>
              <a:buSzTx/>
              <a:buFont typeface="Times" charset="0"/>
              <a:buNone/>
            </a:pPr>
            <a:r>
              <a:rPr lang="en-US" altLang="x-none" sz="2400">
                <a:latin typeface="Times New Roman" charset="0"/>
              </a:rPr>
              <a:t>p</a:t>
            </a:r>
            <a:r>
              <a:rPr lang="en-US" altLang="x-none" sz="2400" baseline="-25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 = c</a:t>
            </a:r>
            <a:r>
              <a:rPr lang="en-US" altLang="x-none" sz="2400" baseline="-25000">
                <a:latin typeface="Times New Roman" charset="0"/>
              </a:rPr>
              <a:t>0</a:t>
            </a:r>
            <a:r>
              <a:rPr lang="en-US" altLang="x-none" sz="2400">
                <a:latin typeface="Times New Roman" charset="0"/>
              </a:rPr>
              <a:t> + (2/3)c</a:t>
            </a:r>
            <a:r>
              <a:rPr lang="en-US" altLang="x-none" sz="2400" baseline="-25000">
                <a:latin typeface="Times New Roman" charset="0"/>
              </a:rPr>
              <a:t>1</a:t>
            </a:r>
            <a:r>
              <a:rPr lang="en-US" altLang="x-none" sz="2400">
                <a:latin typeface="Times New Roman" charset="0"/>
              </a:rPr>
              <a:t> + (1/3)c</a:t>
            </a:r>
            <a:r>
              <a:rPr lang="en-US" altLang="x-none" sz="2400" baseline="-25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  </a:t>
            </a:r>
          </a:p>
          <a:p>
            <a:pPr lvl="1">
              <a:spcBef>
                <a:spcPct val="0"/>
              </a:spcBef>
              <a:buClrTx/>
              <a:buSzTx/>
              <a:buFont typeface="Times" charset="0"/>
              <a:buNone/>
            </a:pPr>
            <a:r>
              <a:rPr lang="en-US" altLang="x-none" sz="2400">
                <a:latin typeface="Times New Roman" charset="0"/>
              </a:rPr>
              <a:t>p</a:t>
            </a:r>
            <a:r>
              <a:rPr lang="en-US" altLang="x-none" sz="2400" baseline="-25000">
                <a:latin typeface="Times New Roman" charset="0"/>
              </a:rPr>
              <a:t>3</a:t>
            </a:r>
            <a:r>
              <a:rPr lang="en-US" altLang="x-none" sz="2400">
                <a:latin typeface="Times New Roman" charset="0"/>
              </a:rPr>
              <a:t> = c</a:t>
            </a:r>
            <a:r>
              <a:rPr lang="en-US" altLang="x-none" sz="2400" baseline="-25000">
                <a:latin typeface="Times New Roman" charset="0"/>
              </a:rPr>
              <a:t>0</a:t>
            </a:r>
            <a:r>
              <a:rPr lang="en-US" altLang="x-none" sz="2400">
                <a:latin typeface="Times New Roman" charset="0"/>
              </a:rPr>
              <a:t> + c</a:t>
            </a:r>
            <a:r>
              <a:rPr lang="en-US" altLang="x-none" sz="2400" baseline="-25000">
                <a:latin typeface="Times New Roman" charset="0"/>
              </a:rPr>
              <a:t>1</a:t>
            </a:r>
            <a:r>
              <a:rPr lang="en-US" altLang="x-none" sz="2400">
                <a:latin typeface="Times New Roman" charset="0"/>
              </a:rPr>
              <a:t> + c</a:t>
            </a:r>
            <a:r>
              <a:rPr lang="en-US" altLang="x-none" sz="2400" baseline="-25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 + c</a:t>
            </a:r>
            <a:r>
              <a:rPr lang="en-US" altLang="x-none" sz="2400" baseline="-25000">
                <a:latin typeface="Times New Roman" charset="0"/>
              </a:rPr>
              <a:t>3</a:t>
            </a:r>
            <a:r>
              <a:rPr lang="en-US" altLang="x-none" sz="2400">
                <a:latin typeface="Times New Roman" charset="0"/>
              </a:rPr>
              <a:t> </a:t>
            </a:r>
          </a:p>
          <a:p>
            <a:pPr lvl="1">
              <a:spcBef>
                <a:spcPct val="0"/>
              </a:spcBef>
              <a:buClrTx/>
              <a:buSzTx/>
              <a:buFont typeface="Times" charset="0"/>
              <a:buNone/>
            </a:pPr>
            <a:endParaRPr lang="en-US" altLang="x-none" sz="240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 typeface="Times" charset="0"/>
              <a:buNone/>
            </a:pPr>
            <a:r>
              <a:rPr lang="en-US" altLang="x-none" sz="2400">
                <a:latin typeface="Times New Roman" charset="0"/>
              </a:rPr>
              <a:t>Therefore,</a:t>
            </a:r>
          </a:p>
          <a:p>
            <a:pPr>
              <a:spcBef>
                <a:spcPct val="0"/>
              </a:spcBef>
              <a:buClrTx/>
              <a:buSzTx/>
              <a:buFont typeface="Times" charset="0"/>
              <a:buNone/>
            </a:pPr>
            <a:r>
              <a:rPr lang="en-US" altLang="x-none" sz="2400">
                <a:latin typeface="Times New Roman" charset="0"/>
              </a:rPr>
              <a:t>	p = Ac</a:t>
            </a:r>
          </a:p>
          <a:p>
            <a:pPr>
              <a:spcBef>
                <a:spcPct val="0"/>
              </a:spcBef>
              <a:buClrTx/>
              <a:buSzTx/>
              <a:buFont typeface="Times" charset="0"/>
              <a:buNone/>
            </a:pPr>
            <a:r>
              <a:rPr lang="en-US" altLang="x-none" sz="2400">
                <a:latin typeface="Times New Roman" charset="0"/>
              </a:rPr>
              <a:t>	A = ?</a:t>
            </a:r>
          </a:p>
          <a:p>
            <a:pPr>
              <a:spcBef>
                <a:spcPct val="0"/>
              </a:spcBef>
              <a:buClrTx/>
              <a:buSzTx/>
              <a:buFont typeface="Times" charset="0"/>
              <a:buNone/>
            </a:pPr>
            <a:r>
              <a:rPr lang="en-US" altLang="x-none" sz="2400">
                <a:latin typeface="Times New Roman" charset="0"/>
              </a:rPr>
              <a:t>	c = M</a:t>
            </a:r>
            <a:r>
              <a:rPr lang="en-US" altLang="x-none" sz="2400" baseline="-25000">
                <a:latin typeface="Times New Roman" charset="0"/>
              </a:rPr>
              <a:t>B</a:t>
            </a:r>
            <a:r>
              <a:rPr lang="en-US" altLang="x-none" sz="2400">
                <a:latin typeface="Times New Roman" charset="0"/>
              </a:rPr>
              <a:t>p</a:t>
            </a:r>
            <a:endParaRPr lang="en-US" altLang="x-none" sz="2400" baseline="-25000">
              <a:latin typeface="Times New Roman" charset="0"/>
            </a:endParaRPr>
          </a:p>
        </p:txBody>
      </p:sp>
      <p:graphicFrame>
        <p:nvGraphicFramePr>
          <p:cNvPr id="402436" name="Object 2"/>
          <p:cNvGraphicFramePr>
            <a:graphicFrameLocks noChangeAspect="1"/>
          </p:cNvGraphicFramePr>
          <p:nvPr/>
        </p:nvGraphicFramePr>
        <p:xfrm>
          <a:off x="4724400" y="4495800"/>
          <a:ext cx="3260725" cy="157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78300" imgH="2019300" progId="Equation.3">
                  <p:embed/>
                </p:oleObj>
              </mc:Choice>
              <mc:Fallback>
                <p:oleObj name="Equation" r:id="rId2" imgW="4178300" imgH="2019300" progId="Equation.3">
                  <p:embed/>
                  <p:pic>
                    <p:nvPicPr>
                      <p:cNvPr id="40243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495800"/>
                        <a:ext cx="3260725" cy="157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5" grpId="0" build="p" bldLvl="4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The Bezier Blending Functions</a:t>
            </a:r>
          </a:p>
        </p:txBody>
      </p:sp>
      <p:sp>
        <p:nvSpPr>
          <p:cNvPr id="403459" name="Text Box 3"/>
          <p:cNvSpPr txBox="1">
            <a:spLocks noChangeArrowheads="1"/>
          </p:cNvSpPr>
          <p:nvPr/>
        </p:nvSpPr>
        <p:spPr bwMode="auto">
          <a:xfrm>
            <a:off x="441325" y="1565275"/>
            <a:ext cx="81692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As before, we can write the equation for our curve in terms of blending functions: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	p(u) = u</a:t>
            </a:r>
            <a:r>
              <a:rPr lang="en-US" altLang="x-none" sz="2400" baseline="30000">
                <a:latin typeface="Times New Roman" charset="0"/>
              </a:rPr>
              <a:t>T</a:t>
            </a:r>
            <a:r>
              <a:rPr lang="en-US" altLang="x-none" sz="2400">
                <a:latin typeface="Times New Roman" charset="0"/>
              </a:rPr>
              <a:t>M</a:t>
            </a:r>
            <a:r>
              <a:rPr lang="en-US" altLang="x-none" sz="2400" baseline="-25000">
                <a:latin typeface="Times New Roman" charset="0"/>
              </a:rPr>
              <a:t>B</a:t>
            </a:r>
            <a:r>
              <a:rPr lang="en-US" altLang="x-none" sz="2400">
                <a:latin typeface="Times New Roman" charset="0"/>
              </a:rPr>
              <a:t>p = b(u)</a:t>
            </a:r>
            <a:r>
              <a:rPr lang="en-US" altLang="x-none" sz="2400" baseline="30000">
                <a:latin typeface="Times New Roman" charset="0"/>
              </a:rPr>
              <a:t>T</a:t>
            </a:r>
            <a:r>
              <a:rPr lang="en-US" altLang="x-none" sz="2400">
                <a:latin typeface="Times New Roman" charset="0"/>
              </a:rPr>
              <a:t>p</a:t>
            </a:r>
          </a:p>
        </p:txBody>
      </p:sp>
      <p:graphicFrame>
        <p:nvGraphicFramePr>
          <p:cNvPr id="403460" name="Object 2"/>
          <p:cNvGraphicFramePr>
            <a:graphicFrameLocks noChangeAspect="1"/>
          </p:cNvGraphicFramePr>
          <p:nvPr/>
        </p:nvGraphicFramePr>
        <p:xfrm>
          <a:off x="838200" y="2971800"/>
          <a:ext cx="2282825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65400" imgH="2044700" progId="Equation.3">
                  <p:embed/>
                </p:oleObj>
              </mc:Choice>
              <mc:Fallback>
                <p:oleObj name="Equation" r:id="rId2" imgW="2565400" imgH="2044700" progId="Equation.3">
                  <p:embed/>
                  <p:pic>
                    <p:nvPicPr>
                      <p:cNvPr id="40346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971800"/>
                        <a:ext cx="2282825" cy="181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3461" name="Text Box 5"/>
          <p:cNvSpPr txBox="1">
            <a:spLocks noChangeArrowheads="1"/>
          </p:cNvSpPr>
          <p:nvPr/>
        </p:nvSpPr>
        <p:spPr bwMode="auto">
          <a:xfrm>
            <a:off x="3962400" y="2971800"/>
            <a:ext cx="3967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b(u) are Bernstein polynomials</a:t>
            </a:r>
          </a:p>
        </p:txBody>
      </p:sp>
      <p:graphicFrame>
        <p:nvGraphicFramePr>
          <p:cNvPr id="403462" name="Object 3"/>
          <p:cNvGraphicFramePr>
            <a:graphicFrameLocks noChangeAspect="1"/>
          </p:cNvGraphicFramePr>
          <p:nvPr/>
        </p:nvGraphicFramePr>
        <p:xfrm>
          <a:off x="4343400" y="3581400"/>
          <a:ext cx="323215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08100" imgH="393700" progId="Equation.3">
                  <p:embed/>
                </p:oleObj>
              </mc:Choice>
              <mc:Fallback>
                <p:oleObj name="Equation" r:id="rId4" imgW="1308100" imgH="393700" progId="Equation.3">
                  <p:embed/>
                  <p:pic>
                    <p:nvPicPr>
                      <p:cNvPr id="40346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581400"/>
                        <a:ext cx="3232150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3463" name="Text Box 7"/>
          <p:cNvSpPr txBox="1">
            <a:spLocks noChangeArrowheads="1"/>
          </p:cNvSpPr>
          <p:nvPr/>
        </p:nvSpPr>
        <p:spPr bwMode="auto">
          <a:xfrm>
            <a:off x="304800" y="4876800"/>
            <a:ext cx="8686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Bernstein polynomials have zeros only at u=0 and u=1.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The sum of all the polynomials equals 1.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Therefore p(u) is inside the convex hull formed by the control points.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Bezier blending functions are smoother than interpolation functions.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59" grpId="0" build="p" autoUpdateAnimBg="0"/>
      <p:bldP spid="403461" grpId="0" build="p" autoUpdateAnimBg="0"/>
      <p:bldP spid="40346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Graphs of Bezier Blending Functions</a:t>
            </a:r>
          </a:p>
        </p:txBody>
      </p:sp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5727700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Approximating derivatives for the Surface patch</a:t>
            </a:r>
          </a:p>
        </p:txBody>
      </p:sp>
      <p:sp>
        <p:nvSpPr>
          <p:cNvPr id="6146" name="AutoShape 34"/>
          <p:cNvSpPr>
            <a:spLocks noChangeArrowheads="1"/>
          </p:cNvSpPr>
          <p:nvPr/>
        </p:nvSpPr>
        <p:spPr bwMode="auto">
          <a:xfrm>
            <a:off x="1143000" y="2286000"/>
            <a:ext cx="1143000" cy="914400"/>
          </a:xfrm>
          <a:prstGeom prst="flowChartOnlineStorage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6147" name="Freeform 35"/>
          <p:cNvSpPr>
            <a:spLocks/>
          </p:cNvSpPr>
          <p:nvPr/>
        </p:nvSpPr>
        <p:spPr bwMode="auto">
          <a:xfrm>
            <a:off x="1206500" y="2209800"/>
            <a:ext cx="241300" cy="990600"/>
          </a:xfrm>
          <a:custGeom>
            <a:avLst/>
            <a:gdLst>
              <a:gd name="T0" fmla="*/ 2147483646 w 200"/>
              <a:gd name="T1" fmla="*/ 2147483646 h 576"/>
              <a:gd name="T2" fmla="*/ 2147483646 w 200"/>
              <a:gd name="T3" fmla="*/ 2147483646 h 576"/>
              <a:gd name="T4" fmla="*/ 2147483646 w 200"/>
              <a:gd name="T5" fmla="*/ 2147483646 h 576"/>
              <a:gd name="T6" fmla="*/ 2147483646 w 200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200"/>
              <a:gd name="T13" fmla="*/ 0 h 576"/>
              <a:gd name="T14" fmla="*/ 200 w 200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0" h="576">
                <a:moveTo>
                  <a:pt x="104" y="576"/>
                </a:moveTo>
                <a:cubicBezTo>
                  <a:pt x="60" y="520"/>
                  <a:pt x="16" y="464"/>
                  <a:pt x="8" y="384"/>
                </a:cubicBezTo>
                <a:cubicBezTo>
                  <a:pt x="0" y="304"/>
                  <a:pt x="24" y="160"/>
                  <a:pt x="56" y="96"/>
                </a:cubicBezTo>
                <a:cubicBezTo>
                  <a:pt x="88" y="32"/>
                  <a:pt x="176" y="16"/>
                  <a:pt x="200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Freeform 36"/>
          <p:cNvSpPr>
            <a:spLocks/>
          </p:cNvSpPr>
          <p:nvPr/>
        </p:nvSpPr>
        <p:spPr bwMode="auto">
          <a:xfrm>
            <a:off x="1447800" y="2057400"/>
            <a:ext cx="381000" cy="990600"/>
          </a:xfrm>
          <a:custGeom>
            <a:avLst/>
            <a:gdLst>
              <a:gd name="T0" fmla="*/ 2147483646 w 200"/>
              <a:gd name="T1" fmla="*/ 2147483646 h 576"/>
              <a:gd name="T2" fmla="*/ 2147483646 w 200"/>
              <a:gd name="T3" fmla="*/ 2147483646 h 576"/>
              <a:gd name="T4" fmla="*/ 2147483646 w 200"/>
              <a:gd name="T5" fmla="*/ 2147483646 h 576"/>
              <a:gd name="T6" fmla="*/ 2147483646 w 200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200"/>
              <a:gd name="T13" fmla="*/ 0 h 576"/>
              <a:gd name="T14" fmla="*/ 200 w 200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0" h="576">
                <a:moveTo>
                  <a:pt x="104" y="576"/>
                </a:moveTo>
                <a:cubicBezTo>
                  <a:pt x="60" y="520"/>
                  <a:pt x="16" y="464"/>
                  <a:pt x="8" y="384"/>
                </a:cubicBezTo>
                <a:cubicBezTo>
                  <a:pt x="0" y="304"/>
                  <a:pt x="24" y="160"/>
                  <a:pt x="56" y="96"/>
                </a:cubicBezTo>
                <a:cubicBezTo>
                  <a:pt x="88" y="32"/>
                  <a:pt x="176" y="16"/>
                  <a:pt x="200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Freeform 37"/>
          <p:cNvSpPr>
            <a:spLocks/>
          </p:cNvSpPr>
          <p:nvPr/>
        </p:nvSpPr>
        <p:spPr bwMode="auto">
          <a:xfrm>
            <a:off x="1828800" y="2133600"/>
            <a:ext cx="304800" cy="990600"/>
          </a:xfrm>
          <a:custGeom>
            <a:avLst/>
            <a:gdLst>
              <a:gd name="T0" fmla="*/ 2147483646 w 200"/>
              <a:gd name="T1" fmla="*/ 2147483646 h 576"/>
              <a:gd name="T2" fmla="*/ 2147483646 w 200"/>
              <a:gd name="T3" fmla="*/ 2147483646 h 576"/>
              <a:gd name="T4" fmla="*/ 2147483646 w 200"/>
              <a:gd name="T5" fmla="*/ 2147483646 h 576"/>
              <a:gd name="T6" fmla="*/ 2147483646 w 200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200"/>
              <a:gd name="T13" fmla="*/ 0 h 576"/>
              <a:gd name="T14" fmla="*/ 200 w 200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0" h="576">
                <a:moveTo>
                  <a:pt x="104" y="576"/>
                </a:moveTo>
                <a:cubicBezTo>
                  <a:pt x="60" y="520"/>
                  <a:pt x="16" y="464"/>
                  <a:pt x="8" y="384"/>
                </a:cubicBezTo>
                <a:cubicBezTo>
                  <a:pt x="0" y="304"/>
                  <a:pt x="24" y="160"/>
                  <a:pt x="56" y="96"/>
                </a:cubicBezTo>
                <a:cubicBezTo>
                  <a:pt x="88" y="32"/>
                  <a:pt x="176" y="16"/>
                  <a:pt x="200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Freeform 38"/>
          <p:cNvSpPr>
            <a:spLocks/>
          </p:cNvSpPr>
          <p:nvPr/>
        </p:nvSpPr>
        <p:spPr bwMode="auto">
          <a:xfrm>
            <a:off x="2120900" y="2286000"/>
            <a:ext cx="165100" cy="990600"/>
          </a:xfrm>
          <a:custGeom>
            <a:avLst/>
            <a:gdLst>
              <a:gd name="T0" fmla="*/ 2147483646 w 200"/>
              <a:gd name="T1" fmla="*/ 2147483646 h 576"/>
              <a:gd name="T2" fmla="*/ 2147483646 w 200"/>
              <a:gd name="T3" fmla="*/ 2147483646 h 576"/>
              <a:gd name="T4" fmla="*/ 2147483646 w 200"/>
              <a:gd name="T5" fmla="*/ 2147483646 h 576"/>
              <a:gd name="T6" fmla="*/ 2147483646 w 200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200"/>
              <a:gd name="T13" fmla="*/ 0 h 576"/>
              <a:gd name="T14" fmla="*/ 200 w 200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0" h="576">
                <a:moveTo>
                  <a:pt x="104" y="576"/>
                </a:moveTo>
                <a:cubicBezTo>
                  <a:pt x="60" y="520"/>
                  <a:pt x="16" y="464"/>
                  <a:pt x="8" y="384"/>
                </a:cubicBezTo>
                <a:cubicBezTo>
                  <a:pt x="0" y="304"/>
                  <a:pt x="24" y="160"/>
                  <a:pt x="56" y="96"/>
                </a:cubicBezTo>
                <a:cubicBezTo>
                  <a:pt x="88" y="32"/>
                  <a:pt x="176" y="16"/>
                  <a:pt x="200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Freeform 39"/>
          <p:cNvSpPr>
            <a:spLocks/>
          </p:cNvSpPr>
          <p:nvPr/>
        </p:nvSpPr>
        <p:spPr bwMode="auto">
          <a:xfrm>
            <a:off x="1371600" y="3022600"/>
            <a:ext cx="914400" cy="254000"/>
          </a:xfrm>
          <a:custGeom>
            <a:avLst/>
            <a:gdLst>
              <a:gd name="T0" fmla="*/ 0 w 576"/>
              <a:gd name="T1" fmla="*/ 2147483646 h 112"/>
              <a:gd name="T2" fmla="*/ 2147483646 w 576"/>
              <a:gd name="T3" fmla="*/ 2147483646 h 112"/>
              <a:gd name="T4" fmla="*/ 2147483646 w 576"/>
              <a:gd name="T5" fmla="*/ 2147483646 h 112"/>
              <a:gd name="T6" fmla="*/ 2147483646 w 576"/>
              <a:gd name="T7" fmla="*/ 2147483646 h 112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112"/>
              <a:gd name="T14" fmla="*/ 576 w 576"/>
              <a:gd name="T15" fmla="*/ 112 h 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112">
                <a:moveTo>
                  <a:pt x="0" y="64"/>
                </a:moveTo>
                <a:cubicBezTo>
                  <a:pt x="48" y="44"/>
                  <a:pt x="96" y="24"/>
                  <a:pt x="144" y="16"/>
                </a:cubicBezTo>
                <a:cubicBezTo>
                  <a:pt x="192" y="8"/>
                  <a:pt x="216" y="0"/>
                  <a:pt x="288" y="16"/>
                </a:cubicBezTo>
                <a:cubicBezTo>
                  <a:pt x="360" y="32"/>
                  <a:pt x="468" y="72"/>
                  <a:pt x="576" y="11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Freeform 40"/>
          <p:cNvSpPr>
            <a:spLocks/>
          </p:cNvSpPr>
          <p:nvPr/>
        </p:nvSpPr>
        <p:spPr bwMode="auto">
          <a:xfrm>
            <a:off x="1219200" y="2819400"/>
            <a:ext cx="914400" cy="254000"/>
          </a:xfrm>
          <a:custGeom>
            <a:avLst/>
            <a:gdLst>
              <a:gd name="T0" fmla="*/ 0 w 576"/>
              <a:gd name="T1" fmla="*/ 2147483646 h 112"/>
              <a:gd name="T2" fmla="*/ 2147483646 w 576"/>
              <a:gd name="T3" fmla="*/ 2147483646 h 112"/>
              <a:gd name="T4" fmla="*/ 2147483646 w 576"/>
              <a:gd name="T5" fmla="*/ 2147483646 h 112"/>
              <a:gd name="T6" fmla="*/ 2147483646 w 576"/>
              <a:gd name="T7" fmla="*/ 2147483646 h 112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112"/>
              <a:gd name="T14" fmla="*/ 576 w 576"/>
              <a:gd name="T15" fmla="*/ 112 h 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112">
                <a:moveTo>
                  <a:pt x="0" y="64"/>
                </a:moveTo>
                <a:cubicBezTo>
                  <a:pt x="48" y="44"/>
                  <a:pt x="96" y="24"/>
                  <a:pt x="144" y="16"/>
                </a:cubicBezTo>
                <a:cubicBezTo>
                  <a:pt x="192" y="8"/>
                  <a:pt x="216" y="0"/>
                  <a:pt x="288" y="16"/>
                </a:cubicBezTo>
                <a:cubicBezTo>
                  <a:pt x="360" y="32"/>
                  <a:pt x="468" y="72"/>
                  <a:pt x="576" y="11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Freeform 41"/>
          <p:cNvSpPr>
            <a:spLocks/>
          </p:cNvSpPr>
          <p:nvPr/>
        </p:nvSpPr>
        <p:spPr bwMode="auto">
          <a:xfrm>
            <a:off x="1219200" y="2438400"/>
            <a:ext cx="914400" cy="254000"/>
          </a:xfrm>
          <a:custGeom>
            <a:avLst/>
            <a:gdLst>
              <a:gd name="T0" fmla="*/ 0 w 576"/>
              <a:gd name="T1" fmla="*/ 2147483646 h 112"/>
              <a:gd name="T2" fmla="*/ 2147483646 w 576"/>
              <a:gd name="T3" fmla="*/ 2147483646 h 112"/>
              <a:gd name="T4" fmla="*/ 2147483646 w 576"/>
              <a:gd name="T5" fmla="*/ 2147483646 h 112"/>
              <a:gd name="T6" fmla="*/ 2147483646 w 576"/>
              <a:gd name="T7" fmla="*/ 2147483646 h 112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112"/>
              <a:gd name="T14" fmla="*/ 576 w 576"/>
              <a:gd name="T15" fmla="*/ 112 h 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112">
                <a:moveTo>
                  <a:pt x="0" y="64"/>
                </a:moveTo>
                <a:cubicBezTo>
                  <a:pt x="48" y="44"/>
                  <a:pt x="96" y="24"/>
                  <a:pt x="144" y="16"/>
                </a:cubicBezTo>
                <a:cubicBezTo>
                  <a:pt x="192" y="8"/>
                  <a:pt x="216" y="0"/>
                  <a:pt x="288" y="16"/>
                </a:cubicBezTo>
                <a:cubicBezTo>
                  <a:pt x="360" y="32"/>
                  <a:pt x="468" y="72"/>
                  <a:pt x="576" y="11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Freeform 42"/>
          <p:cNvSpPr>
            <a:spLocks/>
          </p:cNvSpPr>
          <p:nvPr/>
        </p:nvSpPr>
        <p:spPr bwMode="auto">
          <a:xfrm>
            <a:off x="1447800" y="2057400"/>
            <a:ext cx="838200" cy="228600"/>
          </a:xfrm>
          <a:custGeom>
            <a:avLst/>
            <a:gdLst>
              <a:gd name="T0" fmla="*/ 0 w 576"/>
              <a:gd name="T1" fmla="*/ 2147483646 h 112"/>
              <a:gd name="T2" fmla="*/ 2147483646 w 576"/>
              <a:gd name="T3" fmla="*/ 2147483646 h 112"/>
              <a:gd name="T4" fmla="*/ 2147483646 w 576"/>
              <a:gd name="T5" fmla="*/ 2147483646 h 112"/>
              <a:gd name="T6" fmla="*/ 2147483646 w 576"/>
              <a:gd name="T7" fmla="*/ 2147483646 h 112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112"/>
              <a:gd name="T14" fmla="*/ 576 w 576"/>
              <a:gd name="T15" fmla="*/ 112 h 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112">
                <a:moveTo>
                  <a:pt x="0" y="64"/>
                </a:moveTo>
                <a:cubicBezTo>
                  <a:pt x="48" y="44"/>
                  <a:pt x="96" y="24"/>
                  <a:pt x="144" y="16"/>
                </a:cubicBezTo>
                <a:cubicBezTo>
                  <a:pt x="192" y="8"/>
                  <a:pt x="216" y="0"/>
                  <a:pt x="288" y="16"/>
                </a:cubicBezTo>
                <a:cubicBezTo>
                  <a:pt x="360" y="32"/>
                  <a:pt x="468" y="72"/>
                  <a:pt x="576" y="11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Text Box 43"/>
          <p:cNvSpPr txBox="1">
            <a:spLocks noChangeArrowheads="1"/>
          </p:cNvSpPr>
          <p:nvPr/>
        </p:nvSpPr>
        <p:spPr bwMode="auto">
          <a:xfrm>
            <a:off x="990600" y="3048000"/>
            <a:ext cx="476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000">
                <a:latin typeface="Times New Roman" charset="0"/>
              </a:rPr>
              <a:t>p</a:t>
            </a:r>
            <a:r>
              <a:rPr lang="en-US" altLang="x-none" sz="2000" baseline="-25000">
                <a:latin typeface="Times New Roman" charset="0"/>
              </a:rPr>
              <a:t>00</a:t>
            </a:r>
            <a:endParaRPr lang="en-US" altLang="x-none" sz="2000">
              <a:latin typeface="Times New Roman" charset="0"/>
            </a:endParaRPr>
          </a:p>
        </p:txBody>
      </p:sp>
      <p:sp>
        <p:nvSpPr>
          <p:cNvPr id="6156" name="Text Box 44"/>
          <p:cNvSpPr txBox="1">
            <a:spLocks noChangeArrowheads="1"/>
          </p:cNvSpPr>
          <p:nvPr/>
        </p:nvSpPr>
        <p:spPr bwMode="auto">
          <a:xfrm>
            <a:off x="2362200" y="1981200"/>
            <a:ext cx="476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000">
                <a:latin typeface="Times New Roman" charset="0"/>
              </a:rPr>
              <a:t>p</a:t>
            </a:r>
            <a:r>
              <a:rPr lang="en-US" altLang="x-none" sz="2000" baseline="-25000">
                <a:latin typeface="Times New Roman" charset="0"/>
              </a:rPr>
              <a:t>33</a:t>
            </a:r>
            <a:endParaRPr lang="en-US" altLang="x-none" sz="2000">
              <a:latin typeface="Times New Roman" charset="0"/>
            </a:endParaRPr>
          </a:p>
        </p:txBody>
      </p:sp>
      <p:sp>
        <p:nvSpPr>
          <p:cNvPr id="6157" name="Oval 45"/>
          <p:cNvSpPr>
            <a:spLocks noChangeArrowheads="1"/>
          </p:cNvSpPr>
          <p:nvPr/>
        </p:nvSpPr>
        <p:spPr bwMode="auto">
          <a:xfrm>
            <a:off x="1295400" y="3200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6158" name="Oval 46"/>
          <p:cNvSpPr>
            <a:spLocks noChangeArrowheads="1"/>
          </p:cNvSpPr>
          <p:nvPr/>
        </p:nvSpPr>
        <p:spPr bwMode="auto">
          <a:xfrm>
            <a:off x="1600200" y="3048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6159" name="Oval 47"/>
          <p:cNvSpPr>
            <a:spLocks noChangeArrowheads="1"/>
          </p:cNvSpPr>
          <p:nvPr/>
        </p:nvSpPr>
        <p:spPr bwMode="auto">
          <a:xfrm>
            <a:off x="1905000" y="3048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6160" name="Oval 48"/>
          <p:cNvSpPr>
            <a:spLocks noChangeArrowheads="1"/>
          </p:cNvSpPr>
          <p:nvPr/>
        </p:nvSpPr>
        <p:spPr bwMode="auto">
          <a:xfrm>
            <a:off x="2209800" y="3200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6161" name="Oval 49"/>
          <p:cNvSpPr>
            <a:spLocks noChangeArrowheads="1"/>
          </p:cNvSpPr>
          <p:nvPr/>
        </p:nvSpPr>
        <p:spPr bwMode="auto">
          <a:xfrm>
            <a:off x="2133600" y="3048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6162" name="Oval 50"/>
          <p:cNvSpPr>
            <a:spLocks noChangeArrowheads="1"/>
          </p:cNvSpPr>
          <p:nvPr/>
        </p:nvSpPr>
        <p:spPr bwMode="auto">
          <a:xfrm>
            <a:off x="1828800" y="2895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6163" name="Oval 51"/>
          <p:cNvSpPr>
            <a:spLocks noChangeArrowheads="1"/>
          </p:cNvSpPr>
          <p:nvPr/>
        </p:nvSpPr>
        <p:spPr bwMode="auto">
          <a:xfrm>
            <a:off x="1447800" y="2819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6164" name="Oval 52"/>
          <p:cNvSpPr>
            <a:spLocks noChangeArrowheads="1"/>
          </p:cNvSpPr>
          <p:nvPr/>
        </p:nvSpPr>
        <p:spPr bwMode="auto">
          <a:xfrm>
            <a:off x="1219200" y="2895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6165" name="Oval 53"/>
          <p:cNvSpPr>
            <a:spLocks noChangeArrowheads="1"/>
          </p:cNvSpPr>
          <p:nvPr/>
        </p:nvSpPr>
        <p:spPr bwMode="auto">
          <a:xfrm>
            <a:off x="1219200" y="2514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6166" name="Oval 54"/>
          <p:cNvSpPr>
            <a:spLocks noChangeArrowheads="1"/>
          </p:cNvSpPr>
          <p:nvPr/>
        </p:nvSpPr>
        <p:spPr bwMode="auto">
          <a:xfrm>
            <a:off x="1371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6167" name="Oval 55"/>
          <p:cNvSpPr>
            <a:spLocks noChangeArrowheads="1"/>
          </p:cNvSpPr>
          <p:nvPr/>
        </p:nvSpPr>
        <p:spPr bwMode="auto">
          <a:xfrm>
            <a:off x="1447800" y="2438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6168" name="Oval 56"/>
          <p:cNvSpPr>
            <a:spLocks noChangeArrowheads="1"/>
          </p:cNvSpPr>
          <p:nvPr/>
        </p:nvSpPr>
        <p:spPr bwMode="auto">
          <a:xfrm>
            <a:off x="1828800" y="2514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6169" name="Oval 57"/>
          <p:cNvSpPr>
            <a:spLocks noChangeArrowheads="1"/>
          </p:cNvSpPr>
          <p:nvPr/>
        </p:nvSpPr>
        <p:spPr bwMode="auto">
          <a:xfrm>
            <a:off x="21336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6170" name="Oval 58"/>
          <p:cNvSpPr>
            <a:spLocks noChangeArrowheads="1"/>
          </p:cNvSpPr>
          <p:nvPr/>
        </p:nvSpPr>
        <p:spPr bwMode="auto">
          <a:xfrm>
            <a:off x="2209800" y="2286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6171" name="Oval 59"/>
          <p:cNvSpPr>
            <a:spLocks noChangeArrowheads="1"/>
          </p:cNvSpPr>
          <p:nvPr/>
        </p:nvSpPr>
        <p:spPr bwMode="auto">
          <a:xfrm>
            <a:off x="2057400" y="2133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6172" name="Oval 60"/>
          <p:cNvSpPr>
            <a:spLocks noChangeArrowheads="1"/>
          </p:cNvSpPr>
          <p:nvPr/>
        </p:nvSpPr>
        <p:spPr bwMode="auto">
          <a:xfrm>
            <a:off x="1752600" y="2057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6173" name="Text Box 61"/>
          <p:cNvSpPr txBox="1">
            <a:spLocks noChangeArrowheads="1"/>
          </p:cNvSpPr>
          <p:nvPr/>
        </p:nvSpPr>
        <p:spPr bwMode="auto">
          <a:xfrm>
            <a:off x="762000" y="2667000"/>
            <a:ext cx="476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000">
                <a:latin typeface="Times New Roman" charset="0"/>
              </a:rPr>
              <a:t>p</a:t>
            </a:r>
            <a:r>
              <a:rPr lang="en-US" altLang="x-none" sz="2000" baseline="-25000">
                <a:latin typeface="Times New Roman" charset="0"/>
              </a:rPr>
              <a:t>10</a:t>
            </a:r>
            <a:endParaRPr lang="en-US" altLang="x-none" sz="2000">
              <a:latin typeface="Times New Roman" charset="0"/>
            </a:endParaRPr>
          </a:p>
        </p:txBody>
      </p:sp>
      <p:sp>
        <p:nvSpPr>
          <p:cNvPr id="6174" name="Text Box 62"/>
          <p:cNvSpPr txBox="1">
            <a:spLocks noChangeArrowheads="1"/>
          </p:cNvSpPr>
          <p:nvPr/>
        </p:nvSpPr>
        <p:spPr bwMode="auto">
          <a:xfrm>
            <a:off x="819150" y="2286000"/>
            <a:ext cx="476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000">
                <a:latin typeface="Times New Roman" charset="0"/>
              </a:rPr>
              <a:t>p</a:t>
            </a:r>
            <a:r>
              <a:rPr lang="en-US" altLang="x-none" sz="2000" baseline="-25000">
                <a:latin typeface="Times New Roman" charset="0"/>
              </a:rPr>
              <a:t>20</a:t>
            </a:r>
            <a:endParaRPr lang="en-US" altLang="x-none" sz="2000">
              <a:latin typeface="Times New Roman" charset="0"/>
            </a:endParaRPr>
          </a:p>
        </p:txBody>
      </p:sp>
      <p:sp>
        <p:nvSpPr>
          <p:cNvPr id="6175" name="Text Box 63"/>
          <p:cNvSpPr txBox="1">
            <a:spLocks noChangeArrowheads="1"/>
          </p:cNvSpPr>
          <p:nvPr/>
        </p:nvSpPr>
        <p:spPr bwMode="auto">
          <a:xfrm>
            <a:off x="971550" y="1905000"/>
            <a:ext cx="476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000">
                <a:latin typeface="Times New Roman" charset="0"/>
              </a:rPr>
              <a:t>p</a:t>
            </a:r>
            <a:r>
              <a:rPr lang="en-US" altLang="x-none" sz="2000" baseline="-25000">
                <a:latin typeface="Times New Roman" charset="0"/>
              </a:rPr>
              <a:t>30</a:t>
            </a:r>
            <a:endParaRPr lang="en-US" altLang="x-none" sz="2000">
              <a:latin typeface="Times New Roman" charset="0"/>
            </a:endParaRPr>
          </a:p>
        </p:txBody>
      </p:sp>
      <p:sp>
        <p:nvSpPr>
          <p:cNvPr id="6176" name="Line 64"/>
          <p:cNvSpPr>
            <a:spLocks noChangeShapeType="1"/>
          </p:cNvSpPr>
          <p:nvPr/>
        </p:nvSpPr>
        <p:spPr bwMode="auto">
          <a:xfrm flipV="1">
            <a:off x="2286000" y="2286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93" name="Text Box 65"/>
          <p:cNvSpPr txBox="1">
            <a:spLocks noChangeArrowheads="1"/>
          </p:cNvSpPr>
          <p:nvPr/>
        </p:nvSpPr>
        <p:spPr bwMode="auto">
          <a:xfrm>
            <a:off x="3276600" y="1676400"/>
            <a:ext cx="5486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Times" charset="0"/>
              <a:buChar char="•"/>
            </a:pPr>
            <a:r>
              <a:rPr lang="en-US" altLang="x-none" sz="2400">
                <a:latin typeface="Times New Roman" charset="0"/>
              </a:rPr>
              <a:t>The Bezier surface patch interpolates between P</a:t>
            </a:r>
            <a:r>
              <a:rPr lang="en-US" altLang="x-none" sz="2400" baseline="-25000">
                <a:latin typeface="Times New Roman" charset="0"/>
              </a:rPr>
              <a:t>00</a:t>
            </a:r>
            <a:r>
              <a:rPr lang="en-US" altLang="x-none" sz="2400">
                <a:latin typeface="Times New Roman" charset="0"/>
              </a:rPr>
              <a:t>, P</a:t>
            </a:r>
            <a:r>
              <a:rPr lang="en-US" altLang="x-none" sz="2400" baseline="-25000">
                <a:latin typeface="Times New Roman" charset="0"/>
              </a:rPr>
              <a:t>03</a:t>
            </a:r>
            <a:r>
              <a:rPr lang="en-US" altLang="x-none" sz="2400">
                <a:latin typeface="Times New Roman" charset="0"/>
              </a:rPr>
              <a:t>, P</a:t>
            </a:r>
            <a:r>
              <a:rPr lang="en-US" altLang="x-none" sz="2400" baseline="-25000">
                <a:latin typeface="Times New Roman" charset="0"/>
              </a:rPr>
              <a:t>30</a:t>
            </a:r>
            <a:r>
              <a:rPr lang="en-US" altLang="x-none" sz="2400">
                <a:latin typeface="Times New Roman" charset="0"/>
              </a:rPr>
              <a:t>, P</a:t>
            </a:r>
            <a:r>
              <a:rPr lang="en-US" altLang="x-none" sz="2400" baseline="-25000">
                <a:latin typeface="Times New Roman" charset="0"/>
              </a:rPr>
              <a:t>33</a:t>
            </a:r>
            <a:endParaRPr lang="en-US" altLang="x-none" sz="240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 typeface="Times" charset="0"/>
              <a:buChar char="•"/>
            </a:pPr>
            <a:r>
              <a:rPr lang="en-US" altLang="x-none" sz="2400">
                <a:latin typeface="Times New Roman" charset="0"/>
              </a:rPr>
              <a:t>This provides 4 of the 16 equations needed.  The other 12 are provided by approximations of the derivatives using the 12 other data points</a:t>
            </a:r>
          </a:p>
        </p:txBody>
      </p:sp>
      <p:graphicFrame>
        <p:nvGraphicFramePr>
          <p:cNvPr id="406594" name="Object 2"/>
          <p:cNvGraphicFramePr>
            <a:graphicFrameLocks noChangeAspect="1"/>
          </p:cNvGraphicFramePr>
          <p:nvPr/>
        </p:nvGraphicFramePr>
        <p:xfrm>
          <a:off x="762000" y="3962400"/>
          <a:ext cx="1638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38300" imgH="381000" progId="Equation.3">
                  <p:embed/>
                </p:oleObj>
              </mc:Choice>
              <mc:Fallback>
                <p:oleObj name="Equation" r:id="rId2" imgW="1638300" imgH="381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962400"/>
                        <a:ext cx="1638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95" name="Object 3"/>
          <p:cNvGraphicFramePr>
            <a:graphicFrameLocks noChangeAspect="1"/>
          </p:cNvGraphicFramePr>
          <p:nvPr/>
        </p:nvGraphicFramePr>
        <p:xfrm>
          <a:off x="762000" y="4648200"/>
          <a:ext cx="3022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22600" imgH="787400" progId="Equation.3">
                  <p:embed/>
                </p:oleObj>
              </mc:Choice>
              <mc:Fallback>
                <p:oleObj name="Equation" r:id="rId4" imgW="3022600" imgH="787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648200"/>
                        <a:ext cx="30226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96" name="Object 4"/>
          <p:cNvGraphicFramePr>
            <a:graphicFrameLocks noChangeAspect="1"/>
          </p:cNvGraphicFramePr>
          <p:nvPr/>
        </p:nvGraphicFramePr>
        <p:xfrm>
          <a:off x="4641850" y="4572000"/>
          <a:ext cx="3035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35300" imgH="787400" progId="Equation.3">
                  <p:embed/>
                </p:oleObj>
              </mc:Choice>
              <mc:Fallback>
                <p:oleObj name="Equation" r:id="rId6" imgW="3035300" imgH="787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1850" y="4572000"/>
                        <a:ext cx="30353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97" name="Object 5"/>
          <p:cNvGraphicFramePr>
            <a:graphicFrameLocks noChangeAspect="1"/>
          </p:cNvGraphicFramePr>
          <p:nvPr/>
        </p:nvGraphicFramePr>
        <p:xfrm>
          <a:off x="762000" y="5715000"/>
          <a:ext cx="47117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711700" imgH="812800" progId="Equation.3">
                  <p:embed/>
                </p:oleObj>
              </mc:Choice>
              <mc:Fallback>
                <p:oleObj name="Equation" r:id="rId8" imgW="4711700" imgH="812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715000"/>
                        <a:ext cx="47117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82" name="Text Box 70"/>
          <p:cNvSpPr txBox="1">
            <a:spLocks noChangeArrowheads="1"/>
          </p:cNvSpPr>
          <p:nvPr/>
        </p:nvSpPr>
        <p:spPr bwMode="auto">
          <a:xfrm>
            <a:off x="2362200" y="3048000"/>
            <a:ext cx="476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000">
                <a:latin typeface="Times New Roman" charset="0"/>
              </a:rPr>
              <a:t>p</a:t>
            </a:r>
            <a:r>
              <a:rPr lang="en-US" altLang="x-none" sz="2000" baseline="-25000">
                <a:latin typeface="Times New Roman" charset="0"/>
              </a:rPr>
              <a:t>03</a:t>
            </a:r>
            <a:endParaRPr lang="en-US" altLang="x-none" sz="20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9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Bezier Surface Patch equations</a:t>
            </a:r>
          </a:p>
        </p:txBody>
      </p:sp>
      <p:sp>
        <p:nvSpPr>
          <p:cNvPr id="407555" name="Text Box 3"/>
          <p:cNvSpPr txBox="1">
            <a:spLocks noChangeArrowheads="1"/>
          </p:cNvSpPr>
          <p:nvPr/>
        </p:nvSpPr>
        <p:spPr bwMode="auto">
          <a:xfrm>
            <a:off x="365125" y="1641475"/>
            <a:ext cx="816927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As with interpolation, we can create Bezier surface patches using a 4 x 4 array of control points.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x-none" sz="240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P = [p</a:t>
            </a:r>
            <a:r>
              <a:rPr lang="en-US" altLang="x-none" sz="2400" baseline="-25000">
                <a:latin typeface="Times New Roman" charset="0"/>
              </a:rPr>
              <a:t>ij</a:t>
            </a:r>
            <a:r>
              <a:rPr lang="en-US" altLang="x-none" sz="2400">
                <a:latin typeface="Times New Roman" charset="0"/>
              </a:rPr>
              <a:t>], where 0 &lt;= i, j &lt;= 3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x-none" sz="240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The Bezier patch is given by: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		p(u, v) = u</a:t>
            </a:r>
            <a:r>
              <a:rPr lang="en-US" altLang="x-none" sz="2400" baseline="30000">
                <a:latin typeface="Times New Roman" charset="0"/>
              </a:rPr>
              <a:t>T</a:t>
            </a:r>
            <a:r>
              <a:rPr lang="en-US" altLang="x-none" sz="2400">
                <a:latin typeface="Times New Roman" charset="0"/>
              </a:rPr>
              <a:t>Cv = u</a:t>
            </a:r>
            <a:r>
              <a:rPr lang="en-US" altLang="x-none" sz="2400" baseline="30000">
                <a:latin typeface="Times New Roman" charset="0"/>
              </a:rPr>
              <a:t>T</a:t>
            </a:r>
            <a:r>
              <a:rPr lang="en-US" altLang="x-none" sz="2400">
                <a:latin typeface="Times New Roman" charset="0"/>
              </a:rPr>
              <a:t>M</a:t>
            </a:r>
            <a:r>
              <a:rPr lang="en-US" altLang="x-none" sz="2400" baseline="-25000">
                <a:latin typeface="Times New Roman" charset="0"/>
              </a:rPr>
              <a:t>B</a:t>
            </a:r>
            <a:r>
              <a:rPr lang="en-US" altLang="x-none" sz="2400">
                <a:latin typeface="Times New Roman" charset="0"/>
              </a:rPr>
              <a:t>PM</a:t>
            </a:r>
            <a:r>
              <a:rPr lang="en-US" altLang="x-none" sz="2400" baseline="-25000">
                <a:latin typeface="Times New Roman" charset="0"/>
              </a:rPr>
              <a:t>B</a:t>
            </a:r>
            <a:r>
              <a:rPr lang="en-US" altLang="x-none" sz="2400" baseline="30000">
                <a:latin typeface="Times New Roman" charset="0"/>
              </a:rPr>
              <a:t>T</a:t>
            </a:r>
            <a:r>
              <a:rPr lang="en-US" altLang="x-none" sz="2400">
                <a:latin typeface="Times New Roman" charset="0"/>
              </a:rPr>
              <a:t>v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x-none" sz="240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Or in terms of blending functions:</a:t>
            </a:r>
          </a:p>
        </p:txBody>
      </p:sp>
      <p:graphicFrame>
        <p:nvGraphicFramePr>
          <p:cNvPr id="407556" name="Object 2"/>
          <p:cNvGraphicFramePr>
            <a:graphicFrameLocks noChangeAspect="1"/>
          </p:cNvGraphicFramePr>
          <p:nvPr/>
        </p:nvGraphicFramePr>
        <p:xfrm>
          <a:off x="2057400" y="5029200"/>
          <a:ext cx="3632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32200" imgH="762000" progId="Equation.3">
                  <p:embed/>
                </p:oleObj>
              </mc:Choice>
              <mc:Fallback>
                <p:oleObj name="Equation" r:id="rId2" imgW="3632200" imgH="762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029200"/>
                        <a:ext cx="36322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7557" name="Text Box 5"/>
          <p:cNvSpPr txBox="1">
            <a:spLocks noChangeArrowheads="1"/>
          </p:cNvSpPr>
          <p:nvPr/>
        </p:nvSpPr>
        <p:spPr bwMode="auto">
          <a:xfrm>
            <a:off x="304800" y="5867400"/>
            <a:ext cx="8555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The Bezier surface lies within a convex hull of the 16 control points.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5" grpId="0" build="p" autoUpdateAnimBg="0"/>
      <p:bldP spid="40755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Levels of Continuity</a:t>
            </a:r>
          </a:p>
        </p:txBody>
      </p:sp>
      <p:sp>
        <p:nvSpPr>
          <p:cNvPr id="408579" name="Text Box 3"/>
          <p:cNvSpPr txBox="1">
            <a:spLocks noChangeArrowheads="1"/>
          </p:cNvSpPr>
          <p:nvPr/>
        </p:nvSpPr>
        <p:spPr bwMode="auto">
          <a:xfrm>
            <a:off x="228600" y="1676400"/>
            <a:ext cx="87630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Char char="_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4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9000"/>
              <a:buChar char="_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Times New Roman" charset="0"/>
              </a:rPr>
              <a:t>When joining two curve segments, we can have different levels of continuity.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 b="1">
                <a:latin typeface="Times New Roman" charset="0"/>
              </a:rPr>
              <a:t>Parametric continuity:</a:t>
            </a:r>
            <a:endParaRPr lang="en-US" altLang="x-none" sz="2400">
              <a:latin typeface="Times New Roman" charset="0"/>
            </a:endParaRPr>
          </a:p>
          <a:p>
            <a:pPr lvl="1">
              <a:spcBef>
                <a:spcPct val="0"/>
              </a:spcBef>
              <a:buClrTx/>
              <a:buSzTx/>
              <a:buFont typeface="Times" charset="0"/>
              <a:buChar char="•"/>
            </a:pPr>
            <a:r>
              <a:rPr lang="en-US" altLang="x-none" sz="2400">
                <a:latin typeface="Times New Roman" charset="0"/>
              </a:rPr>
              <a:t>C</a:t>
            </a:r>
            <a:r>
              <a:rPr lang="en-US" altLang="x-none" sz="2400" baseline="30000">
                <a:latin typeface="Times New Roman" charset="0"/>
              </a:rPr>
              <a:t>0</a:t>
            </a:r>
            <a:r>
              <a:rPr lang="en-US" altLang="x-none" sz="2400">
                <a:latin typeface="Times New Roman" charset="0"/>
              </a:rPr>
              <a:t> continuity: The resulting curve is continuous at the join point (but not necessarily smooth).</a:t>
            </a:r>
          </a:p>
          <a:p>
            <a:pPr lvl="1">
              <a:spcBef>
                <a:spcPct val="0"/>
              </a:spcBef>
              <a:buClrTx/>
              <a:buSzTx/>
              <a:buFont typeface="Times" charset="0"/>
              <a:buChar char="•"/>
            </a:pPr>
            <a:r>
              <a:rPr lang="en-US" altLang="x-none" sz="2400">
                <a:latin typeface="Times New Roman" charset="0"/>
              </a:rPr>
              <a:t>C</a:t>
            </a:r>
            <a:r>
              <a:rPr lang="en-US" altLang="x-none" sz="2400" baseline="30000">
                <a:latin typeface="Times New Roman" charset="0"/>
              </a:rPr>
              <a:t>1</a:t>
            </a:r>
            <a:r>
              <a:rPr lang="en-US" altLang="x-none" sz="2400">
                <a:latin typeface="Times New Roman" charset="0"/>
              </a:rPr>
              <a:t> continuity: The resulting curve is continuous and the derivatives of the two segments match at the join point.</a:t>
            </a:r>
          </a:p>
          <a:p>
            <a:pPr lvl="1">
              <a:spcBef>
                <a:spcPct val="0"/>
              </a:spcBef>
              <a:buClrTx/>
              <a:buSzTx/>
              <a:buFont typeface="Times" charset="0"/>
              <a:buChar char="•"/>
            </a:pPr>
            <a:r>
              <a:rPr lang="en-US" altLang="x-none" sz="2400">
                <a:latin typeface="Times New Roman" charset="0"/>
              </a:rPr>
              <a:t>C</a:t>
            </a:r>
            <a:r>
              <a:rPr lang="en-US" altLang="x-none" sz="2400" baseline="30000">
                <a:latin typeface="Times New Roman" charset="0"/>
              </a:rPr>
              <a:t>2</a:t>
            </a:r>
            <a:r>
              <a:rPr lang="en-US" altLang="x-none" sz="2400">
                <a:latin typeface="Times New Roman" charset="0"/>
              </a:rPr>
              <a:t> continuity: The curve is continuous, the derivatives and the 2nd derivatives match at the join point.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 b="1">
                <a:latin typeface="Times New Roman" charset="0"/>
              </a:rPr>
              <a:t>Geometric continuity:</a:t>
            </a:r>
          </a:p>
          <a:p>
            <a:pPr lvl="1">
              <a:spcBef>
                <a:spcPct val="0"/>
              </a:spcBef>
              <a:buClrTx/>
              <a:buSzTx/>
              <a:buFont typeface="Times" charset="0"/>
              <a:buChar char="•"/>
            </a:pPr>
            <a:r>
              <a:rPr lang="en-US" altLang="x-none" sz="2400">
                <a:latin typeface="Times New Roman" charset="0"/>
              </a:rPr>
              <a:t>G</a:t>
            </a:r>
            <a:r>
              <a:rPr lang="en-US" altLang="x-none" sz="2400" baseline="30000">
                <a:latin typeface="Times New Roman" charset="0"/>
              </a:rPr>
              <a:t>0</a:t>
            </a:r>
            <a:r>
              <a:rPr lang="en-US" altLang="x-none" sz="2400">
                <a:latin typeface="Times New Roman" charset="0"/>
              </a:rPr>
              <a:t>: The same as C</a:t>
            </a:r>
            <a:r>
              <a:rPr lang="en-US" altLang="x-none" sz="2400" baseline="30000">
                <a:latin typeface="Times New Roman" charset="0"/>
              </a:rPr>
              <a:t>0</a:t>
            </a:r>
            <a:endParaRPr lang="en-US" altLang="x-none" sz="2400">
              <a:latin typeface="Times New Roman" charset="0"/>
            </a:endParaRPr>
          </a:p>
          <a:p>
            <a:pPr lvl="1">
              <a:spcBef>
                <a:spcPct val="0"/>
              </a:spcBef>
              <a:buClrTx/>
              <a:buSzTx/>
              <a:buFont typeface="Times" charset="0"/>
              <a:buChar char="•"/>
            </a:pPr>
            <a:r>
              <a:rPr lang="en-US" altLang="x-none" sz="2400">
                <a:latin typeface="Times New Roman" charset="0"/>
              </a:rPr>
              <a:t>G</a:t>
            </a:r>
            <a:r>
              <a:rPr lang="en-US" altLang="x-none" sz="2400" baseline="30000">
                <a:latin typeface="Times New Roman" charset="0"/>
              </a:rPr>
              <a:t>1</a:t>
            </a:r>
            <a:r>
              <a:rPr lang="en-US" altLang="x-none" sz="2400">
                <a:latin typeface="Times New Roman" charset="0"/>
              </a:rPr>
              <a:t>: The curve is continuous.  The derivatives have the same direction, but may have different magnitudes.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79" grpId="0" build="p" bldLvl="4" autoUpdateAnimBg="0"/>
    </p:bldLst>
  </p:timing>
</p:sld>
</file>

<file path=ppt/theme/theme1.xml><?xml version="1.0" encoding="utf-8"?>
<a:theme xmlns:a="http://schemas.openxmlformats.org/drawingml/2006/main" name="Microsoft Office 98">
  <a:themeElements>
    <a:clrScheme name="">
      <a:dk1>
        <a:srgbClr val="000000"/>
      </a:dk1>
      <a:lt1>
        <a:srgbClr val="CCECFF"/>
      </a:lt1>
      <a:dk2>
        <a:srgbClr val="006666"/>
      </a:dk2>
      <a:lt2>
        <a:srgbClr val="FFFFCC"/>
      </a:lt2>
      <a:accent1>
        <a:srgbClr val="FFCC00"/>
      </a:accent1>
      <a:accent2>
        <a:srgbClr val="CC3399"/>
      </a:accent2>
      <a:accent3>
        <a:srgbClr val="E2F4FF"/>
      </a:accent3>
      <a:accent4>
        <a:srgbClr val="000000"/>
      </a:accent4>
      <a:accent5>
        <a:srgbClr val="FFE2AA"/>
      </a:accent5>
      <a:accent6>
        <a:srgbClr val="B92D8A"/>
      </a:accent6>
      <a:hlink>
        <a:srgbClr val="FFCC00"/>
      </a:hlink>
      <a:folHlink>
        <a:srgbClr val="006699"/>
      </a:folHlink>
    </a:clrScheme>
    <a:fontScheme name="Microsoft Office 98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3884</TotalTime>
  <Pages>35</Pages>
  <Words>1695</Words>
  <Application>Microsoft Macintosh PowerPoint</Application>
  <PresentationFormat>On-screen Show (4:3)</PresentationFormat>
  <Paragraphs>185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Palatino</vt:lpstr>
      <vt:lpstr>Times</vt:lpstr>
      <vt:lpstr>Times New Roman</vt:lpstr>
      <vt:lpstr>Microsoft Office 98</vt:lpstr>
      <vt:lpstr>Equation</vt:lpstr>
      <vt:lpstr>Graphics   CSCI 343, Fall 2023 Lecture 23 Curves and Surfaces II</vt:lpstr>
      <vt:lpstr>Bezier Curves</vt:lpstr>
      <vt:lpstr>Setting up the equations</vt:lpstr>
      <vt:lpstr>The Matrix Equations</vt:lpstr>
      <vt:lpstr>The Bezier Blending Functions</vt:lpstr>
      <vt:lpstr>Graphs of Bezier Blending Functions</vt:lpstr>
      <vt:lpstr>Approximating derivatives for the Surface patch</vt:lpstr>
      <vt:lpstr>Bezier Surface Patch equations</vt:lpstr>
      <vt:lpstr>Levels of Continuity</vt:lpstr>
      <vt:lpstr>Continuity of Interpolation, Hermite and Bezier curves</vt:lpstr>
      <vt:lpstr>Splines</vt:lpstr>
      <vt:lpstr>Joining the segments</vt:lpstr>
      <vt:lpstr>Generating the spline equations</vt:lpstr>
      <vt:lpstr>The B-spline Geometry Matrix</vt:lpstr>
      <vt:lpstr>Spline Blending Functions</vt:lpstr>
      <vt:lpstr>Rendering Curves--Method 1</vt:lpstr>
      <vt:lpstr>Recursive subdivision of Bezier polynomials</vt:lpstr>
      <vt:lpstr>Ending the recursion</vt:lpstr>
      <vt:lpstr>Geometric method for recursive subdivision</vt:lpstr>
      <vt:lpstr>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Structures   CSCI 262, Spring 2002 Lecture 2 Classes and Abstract Data Types</dc:title>
  <dc:subject/>
  <dc:creator/>
  <cp:keywords/>
  <dc:description/>
  <cp:lastModifiedBy>Constance S. Royden</cp:lastModifiedBy>
  <cp:revision>597</cp:revision>
  <cp:lastPrinted>2013-11-18T01:56:41Z</cp:lastPrinted>
  <dcterms:created xsi:type="dcterms:W3CDTF">2011-11-20T02:57:12Z</dcterms:created>
  <dcterms:modified xsi:type="dcterms:W3CDTF">2023-11-21T03:00:42Z</dcterms:modified>
</cp:coreProperties>
</file>