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81" r:id="rId21"/>
    <p:sldId id="282" r:id="rId22"/>
    <p:sldId id="277" r:id="rId23"/>
    <p:sldId id="278" r:id="rId24"/>
    <p:sldId id="279" r:id="rId2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00CC"/>
    <a:srgbClr val="990099"/>
    <a:srgbClr val="990066"/>
    <a:srgbClr val="006666"/>
    <a:srgbClr val="990000"/>
    <a:srgbClr val="1F0000"/>
    <a:srgbClr val="353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627"/>
  </p:normalViewPr>
  <p:slideViewPr>
    <p:cSldViewPr snapToGrid="0"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000" i="1">
                <a:latin typeface="Arial" charset="0"/>
              </a:rPr>
              <a:t>1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02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1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7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63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61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4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6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1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0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26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428750"/>
            <a:ext cx="9142413" cy="152400"/>
            <a:chOff x="0" y="900"/>
            <a:chExt cx="5759" cy="96"/>
          </a:xfrm>
        </p:grpSpPr>
        <p:sp>
          <p:nvSpPr>
            <p:cNvPr id="1030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66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1031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66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382000" y="62484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93061B3C-7708-454E-A0F0-414185D406CE}" type="slidenum">
              <a:rPr lang="en-US" altLang="x-none" sz="14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x-none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_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4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ChangeArrowheads="1"/>
          </p:cNvSpPr>
          <p:nvPr/>
        </p:nvSpPr>
        <p:spPr bwMode="auto">
          <a:xfrm>
            <a:off x="6019800" y="6248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7848600" cy="3429000"/>
          </a:xfrm>
          <a:noFill/>
        </p:spPr>
        <p:txBody>
          <a:bodyPr/>
          <a:lstStyle/>
          <a:p>
            <a:r>
              <a:rPr lang="en-US" altLang="x-none" b="0" dirty="0">
                <a:latin typeface="Palatino" charset="0"/>
              </a:rPr>
              <a:t>Graphics</a:t>
            </a:r>
            <a:br>
              <a:rPr lang="en-US" altLang="x-none" b="0" dirty="0">
                <a:latin typeface="Palatino" charset="0"/>
              </a:rPr>
            </a:br>
            <a:br>
              <a:rPr lang="en-US" altLang="x-none" b="0" dirty="0">
                <a:latin typeface="Palatino" charset="0"/>
              </a:rPr>
            </a:br>
            <a:r>
              <a:rPr lang="en-US" altLang="x-none" b="0" dirty="0">
                <a:latin typeface="Palatino" charset="0"/>
              </a:rPr>
              <a:t> </a:t>
            </a:r>
            <a:r>
              <a:rPr lang="en-US" altLang="x-none" sz="3200" b="0" dirty="0">
                <a:solidFill>
                  <a:srgbClr val="CC0000"/>
                </a:solidFill>
                <a:latin typeface="Arial" charset="0"/>
              </a:rPr>
              <a:t>CSCI 343, Fall 2023</a:t>
            </a:r>
            <a:br>
              <a:rPr lang="en-US" altLang="x-none" sz="3200" b="0" dirty="0">
                <a:solidFill>
                  <a:srgbClr val="CC0000"/>
                </a:solidFill>
                <a:latin typeface="Arial" charset="0"/>
              </a:rPr>
            </a:br>
            <a:r>
              <a:rPr lang="en-US" altLang="x-none" sz="3200" b="0" dirty="0">
                <a:solidFill>
                  <a:srgbClr val="CC0000"/>
                </a:solidFill>
                <a:latin typeface="Arial" charset="0"/>
              </a:rPr>
              <a:t>Lecture 22</a:t>
            </a:r>
            <a:br>
              <a:rPr lang="en-US" altLang="x-none" sz="3200" dirty="0">
                <a:solidFill>
                  <a:srgbClr val="CC0000"/>
                </a:solidFill>
                <a:latin typeface="Arial" charset="0"/>
              </a:rPr>
            </a:br>
            <a:r>
              <a:rPr lang="en-US" altLang="x-none" sz="2400" i="1" dirty="0">
                <a:solidFill>
                  <a:schemeClr val="tx1"/>
                </a:solidFill>
                <a:latin typeface="Arial" charset="0"/>
              </a:rPr>
              <a:t>Curves and Surfaces I</a:t>
            </a:r>
            <a:endParaRPr lang="en-US" altLang="x-none" sz="3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Matrix Equation for Cubic representation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533400" y="3352800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495300" y="1752600"/>
            <a:ext cx="408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x(u) = c</a:t>
            </a:r>
            <a:r>
              <a:rPr lang="en-US" altLang="x-none" sz="2400" baseline="-25000">
                <a:latin typeface="Times New Roman" charset="0"/>
              </a:rPr>
              <a:t>x0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x1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x2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x3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495300" y="2133600"/>
            <a:ext cx="408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y(u) = c</a:t>
            </a:r>
            <a:r>
              <a:rPr lang="en-US" altLang="x-none" sz="2400" baseline="-25000">
                <a:latin typeface="Times New Roman" charset="0"/>
              </a:rPr>
              <a:t>y0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y1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y2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y3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533400" y="2514600"/>
            <a:ext cx="402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z(u) = c</a:t>
            </a:r>
            <a:r>
              <a:rPr lang="en-US" altLang="x-none" sz="2400" baseline="-25000">
                <a:latin typeface="Times New Roman" charset="0"/>
              </a:rPr>
              <a:t>z0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z1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z2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z3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  <p:sp>
        <p:nvSpPr>
          <p:cNvPr id="381961" name="Text Box 9"/>
          <p:cNvSpPr txBox="1">
            <a:spLocks noChangeArrowheads="1"/>
          </p:cNvSpPr>
          <p:nvPr/>
        </p:nvSpPr>
        <p:spPr bwMode="auto">
          <a:xfrm>
            <a:off x="5105400" y="1752600"/>
            <a:ext cx="3810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Find values for c's that create the desired curve segment.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1 point gives 3 equations and 12 unknowns. </a:t>
            </a:r>
          </a:p>
        </p:txBody>
      </p:sp>
      <p:graphicFrame>
        <p:nvGraphicFramePr>
          <p:cNvPr id="381962" name="Object 2"/>
          <p:cNvGraphicFramePr>
            <a:graphicFrameLocks noChangeAspect="1"/>
          </p:cNvGraphicFramePr>
          <p:nvPr/>
        </p:nvGraphicFramePr>
        <p:xfrm>
          <a:off x="533400" y="4191000"/>
          <a:ext cx="10033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2019300" progId="Equation.3">
                  <p:embed/>
                </p:oleObj>
              </mc:Choice>
              <mc:Fallback>
                <p:oleObj name="Equation" r:id="rId2" imgW="10033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0033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3"/>
          <p:cNvGraphicFramePr>
            <a:graphicFrameLocks noChangeAspect="1"/>
          </p:cNvGraphicFramePr>
          <p:nvPr/>
        </p:nvGraphicFramePr>
        <p:xfrm>
          <a:off x="2209800" y="4191000"/>
          <a:ext cx="11049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019300" progId="Equation.3">
                  <p:embed/>
                </p:oleObj>
              </mc:Choice>
              <mc:Fallback>
                <p:oleObj name="Equation" r:id="rId4" imgW="1104900" imgH="2019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1000"/>
                        <a:ext cx="11049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4" name="Object 4"/>
          <p:cNvGraphicFramePr>
            <a:graphicFrameLocks noChangeAspect="1"/>
          </p:cNvGraphicFramePr>
          <p:nvPr/>
        </p:nvGraphicFramePr>
        <p:xfrm>
          <a:off x="3962400" y="4114800"/>
          <a:ext cx="4572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2019300" progId="Equation.3">
                  <p:embed/>
                </p:oleObj>
              </mc:Choice>
              <mc:Fallback>
                <p:oleObj name="Equation" r:id="rId6" imgW="4572000" imgH="201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14800"/>
                        <a:ext cx="4572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  <p:bldP spid="381956" grpId="0" build="p" autoUpdateAnimBg="0"/>
      <p:bldP spid="381959" grpId="0" build="p" autoUpdateAnimBg="0"/>
      <p:bldP spid="381960" grpId="0" build="p" autoUpdateAnimBg="0"/>
      <p:bldP spid="38196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Interpolation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65125" y="1641475"/>
            <a:ext cx="8321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If one point provides 3 equations and 12 unknowns, then 4 points provide 12 equations with 12 unknowns.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choose any value of u to correspond to the 4 points, so we will choose to divide the interval 0 to 1 evenly (0, 1/3, 2/3, 1).</a:t>
            </a:r>
          </a:p>
        </p:txBody>
      </p:sp>
      <p:graphicFrame>
        <p:nvGraphicFramePr>
          <p:cNvPr id="382980" name="Object 2"/>
          <p:cNvGraphicFramePr>
            <a:graphicFrameLocks noChangeAspect="1"/>
          </p:cNvGraphicFramePr>
          <p:nvPr/>
        </p:nvGraphicFramePr>
        <p:xfrm>
          <a:off x="457200" y="3276600"/>
          <a:ext cx="3378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1485900" progId="Equation.3">
                  <p:embed/>
                </p:oleObj>
              </mc:Choice>
              <mc:Fallback>
                <p:oleObj name="Equation" r:id="rId2" imgW="3378200" imgH="148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3782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3"/>
          <p:cNvGraphicFramePr>
            <a:graphicFrameLocks noChangeAspect="1"/>
          </p:cNvGraphicFramePr>
          <p:nvPr/>
        </p:nvGraphicFramePr>
        <p:xfrm>
          <a:off x="4800600" y="3276600"/>
          <a:ext cx="3886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1485900" progId="Equation.3">
                  <p:embed/>
                </p:oleObj>
              </mc:Choice>
              <mc:Fallback>
                <p:oleObj name="Equation" r:id="rId4" imgW="3886200" imgH="148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38862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4"/>
          <p:cNvGraphicFramePr>
            <a:graphicFrameLocks noChangeAspect="1"/>
          </p:cNvGraphicFramePr>
          <p:nvPr/>
        </p:nvGraphicFramePr>
        <p:xfrm>
          <a:off x="292100" y="5029200"/>
          <a:ext cx="40640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0" imgH="1485900" progId="Equation.3">
                  <p:embed/>
                </p:oleObj>
              </mc:Choice>
              <mc:Fallback>
                <p:oleObj name="Equation" r:id="rId6" imgW="4064000" imgH="148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029200"/>
                        <a:ext cx="40640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5"/>
          <p:cNvGraphicFramePr>
            <a:graphicFrameLocks noChangeAspect="1"/>
          </p:cNvGraphicFramePr>
          <p:nvPr/>
        </p:nvGraphicFramePr>
        <p:xfrm>
          <a:off x="4889500" y="4953000"/>
          <a:ext cx="32766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600" imgH="1485900" progId="Equation.3">
                  <p:embed/>
                </p:oleObj>
              </mc:Choice>
              <mc:Fallback>
                <p:oleObj name="Equation" r:id="rId8" imgW="3276600" imgH="148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4953000"/>
                        <a:ext cx="32766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Writing the Matrix equations</a:t>
            </a:r>
          </a:p>
        </p:txBody>
      </p:sp>
      <p:graphicFrame>
        <p:nvGraphicFramePr>
          <p:cNvPr id="384003" name="Object 2"/>
          <p:cNvGraphicFramePr>
            <a:graphicFrameLocks noChangeAspect="1"/>
          </p:cNvGraphicFramePr>
          <p:nvPr/>
        </p:nvGraphicFramePr>
        <p:xfrm>
          <a:off x="660400" y="1752600"/>
          <a:ext cx="773588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34300" imgH="1562100" progId="Equation.3">
                  <p:embed/>
                </p:oleObj>
              </mc:Choice>
              <mc:Fallback>
                <p:oleObj name="Equation" r:id="rId2" imgW="7734300" imgH="1562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52600"/>
                        <a:ext cx="773588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3"/>
          <p:cNvGraphicFramePr>
            <a:graphicFrameLocks noChangeAspect="1"/>
          </p:cNvGraphicFramePr>
          <p:nvPr/>
        </p:nvGraphicFramePr>
        <p:xfrm>
          <a:off x="990600" y="3581400"/>
          <a:ext cx="74437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42200" imgH="1485900" progId="Equation.3">
                  <p:embed/>
                </p:oleObj>
              </mc:Choice>
              <mc:Fallback>
                <p:oleObj name="Equation" r:id="rId4" imgW="7442200" imgH="148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74437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09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Note that the equation: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actually embodies 3 independent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Matrix Equations (continued)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365125" y="1717675"/>
            <a:ext cx="624401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Equations for 4 points: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p</a:t>
            </a:r>
            <a:r>
              <a:rPr lang="en-US" altLang="x-none" sz="2400" baseline="-25000" dirty="0">
                <a:latin typeface="Times New Roman" charset="0"/>
              </a:rPr>
              <a:t>0</a:t>
            </a:r>
            <a:r>
              <a:rPr lang="en-US" altLang="x-none" sz="2400" dirty="0">
                <a:latin typeface="Times New Roman" charset="0"/>
              </a:rPr>
              <a:t> = p(0) = c</a:t>
            </a:r>
            <a:r>
              <a:rPr lang="en-US" altLang="x-none" sz="2400" baseline="-25000" dirty="0">
                <a:latin typeface="Times New Roman" charset="0"/>
              </a:rPr>
              <a:t>0</a:t>
            </a:r>
            <a:endParaRPr lang="en-US" altLang="x-none" sz="2400" dirty="0">
              <a:latin typeface="Times New Roman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p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 = p(1/3) = c</a:t>
            </a:r>
            <a:r>
              <a:rPr lang="en-US" altLang="x-none" sz="2400" baseline="-25000" dirty="0">
                <a:latin typeface="Times New Roman" charset="0"/>
              </a:rPr>
              <a:t>0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(1/3) + c</a:t>
            </a:r>
            <a:r>
              <a:rPr lang="en-US" altLang="x-none" sz="2400" baseline="-25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(1/3)</a:t>
            </a:r>
            <a:r>
              <a:rPr lang="en-US" altLang="x-none" sz="2400" baseline="30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3</a:t>
            </a:r>
            <a:r>
              <a:rPr lang="en-US" altLang="x-none" sz="2400" dirty="0">
                <a:latin typeface="Times New Roman" charset="0"/>
              </a:rPr>
              <a:t>(1/3)</a:t>
            </a:r>
            <a:r>
              <a:rPr lang="en-US" altLang="x-none" sz="2400" baseline="30000" dirty="0">
                <a:latin typeface="Times New Roman" charset="0"/>
              </a:rPr>
              <a:t>3</a:t>
            </a:r>
            <a:endParaRPr lang="en-US" altLang="x-none" sz="2400" dirty="0">
              <a:latin typeface="Times New Roman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p</a:t>
            </a:r>
            <a:r>
              <a:rPr lang="en-US" altLang="x-none" sz="2400" baseline="-25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 = p(2/3) = c</a:t>
            </a:r>
            <a:r>
              <a:rPr lang="en-US" altLang="x-none" sz="2400" baseline="-25000" dirty="0">
                <a:latin typeface="Times New Roman" charset="0"/>
              </a:rPr>
              <a:t>0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(2/3) + c</a:t>
            </a:r>
            <a:r>
              <a:rPr lang="en-US" altLang="x-none" sz="2400" baseline="-25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(2/3)</a:t>
            </a:r>
            <a:r>
              <a:rPr lang="en-US" altLang="x-none" sz="2400" baseline="30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3</a:t>
            </a:r>
            <a:r>
              <a:rPr lang="en-US" altLang="x-none" sz="2400" dirty="0">
                <a:latin typeface="Times New Roman" charset="0"/>
              </a:rPr>
              <a:t>(2/3)</a:t>
            </a:r>
            <a:r>
              <a:rPr lang="en-US" altLang="x-none" sz="2400" baseline="30000" dirty="0">
                <a:latin typeface="Times New Roman" charset="0"/>
              </a:rPr>
              <a:t>3</a:t>
            </a:r>
            <a:endParaRPr lang="en-US" altLang="x-none" sz="2400" dirty="0">
              <a:latin typeface="Times New Roman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p</a:t>
            </a:r>
            <a:r>
              <a:rPr lang="en-US" altLang="x-none" sz="2400" baseline="-25000" dirty="0">
                <a:latin typeface="Times New Roman" charset="0"/>
              </a:rPr>
              <a:t>3</a:t>
            </a:r>
            <a:r>
              <a:rPr lang="en-US" altLang="x-none" sz="2400" dirty="0">
                <a:latin typeface="Times New Roman" charset="0"/>
              </a:rPr>
              <a:t> = p(1) = c</a:t>
            </a:r>
            <a:r>
              <a:rPr lang="en-US" altLang="x-none" sz="2400" baseline="-25000" dirty="0">
                <a:latin typeface="Times New Roman" charset="0"/>
              </a:rPr>
              <a:t>0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2</a:t>
            </a:r>
            <a:r>
              <a:rPr lang="en-US" altLang="x-none" sz="2400" dirty="0">
                <a:latin typeface="Times New Roman" charset="0"/>
              </a:rPr>
              <a:t> + c</a:t>
            </a:r>
            <a:r>
              <a:rPr lang="en-US" altLang="x-none" sz="2400" baseline="-25000" dirty="0">
                <a:latin typeface="Times New Roman" charset="0"/>
              </a:rPr>
              <a:t>3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baseline="-25000" dirty="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We can write this 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	p = Ac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where: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dirty="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			A= ?</a:t>
            </a:r>
          </a:p>
        </p:txBody>
      </p:sp>
      <p:graphicFrame>
        <p:nvGraphicFramePr>
          <p:cNvPr id="385028" name="Object 2"/>
          <p:cNvGraphicFramePr>
            <a:graphicFrameLocks noChangeAspect="1"/>
          </p:cNvGraphicFramePr>
          <p:nvPr/>
        </p:nvGraphicFramePr>
        <p:xfrm>
          <a:off x="1371600" y="4724400"/>
          <a:ext cx="11303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19300" progId="Equation.3">
                  <p:embed/>
                </p:oleObj>
              </mc:Choice>
              <mc:Fallback>
                <p:oleObj name="Equation" r:id="rId2" imgW="11303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1303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3"/>
          <p:cNvGraphicFramePr>
            <a:graphicFrameLocks noChangeAspect="1"/>
          </p:cNvGraphicFramePr>
          <p:nvPr/>
        </p:nvGraphicFramePr>
        <p:xfrm>
          <a:off x="6921500" y="4648200"/>
          <a:ext cx="10033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3300" imgH="2019300" progId="Equation.3">
                  <p:embed/>
                </p:oleObj>
              </mc:Choice>
              <mc:Fallback>
                <p:oleObj name="Equation" r:id="rId4" imgW="1003300" imgH="2019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4648200"/>
                        <a:ext cx="10033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Solving for c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48045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p = Ac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dirty="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c =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dirty="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dirty="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Times New Roman" charset="0"/>
              </a:rPr>
              <a:t>The </a:t>
            </a:r>
            <a:r>
              <a:rPr lang="en-US" altLang="x-none" sz="2400" b="1" dirty="0">
                <a:latin typeface="Times New Roman" charset="0"/>
              </a:rPr>
              <a:t>interpolating geometry matrix</a:t>
            </a:r>
            <a:r>
              <a:rPr lang="en-US" altLang="x-none" sz="2400" dirty="0">
                <a:latin typeface="Times New Roman" charset="0"/>
              </a:rPr>
              <a:t>:</a:t>
            </a:r>
          </a:p>
        </p:txBody>
      </p:sp>
      <p:graphicFrame>
        <p:nvGraphicFramePr>
          <p:cNvPr id="386052" name="Object 2"/>
          <p:cNvGraphicFramePr>
            <a:graphicFrameLocks noChangeAspect="1"/>
          </p:cNvGraphicFramePr>
          <p:nvPr/>
        </p:nvGraphicFramePr>
        <p:xfrm>
          <a:off x="1371600" y="3810000"/>
          <a:ext cx="56530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51500" imgH="2019300" progId="Equation.3">
                  <p:embed/>
                </p:oleObj>
              </mc:Choice>
              <mc:Fallback>
                <p:oleObj name="Equation" r:id="rId2" imgW="56515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5653088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33400" y="6019800"/>
            <a:ext cx="767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Once we know c, we know the equations for x(u), y(u), z(u).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  <p:bldP spid="38605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 of Interpolation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41325" y="1717675"/>
            <a:ext cx="847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Given the following 4 data points, compute the functions, x(u), y(u) and z(u) for the cubic curve that interpolates between the points.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914400" y="2743200"/>
          <a:ext cx="984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1485900" progId="Equation.3">
                  <p:embed/>
                </p:oleObj>
              </mc:Choice>
              <mc:Fallback>
                <p:oleObj name="Equation" r:id="rId2" imgW="1066800" imgH="1485900" progId="Equation.3">
                  <p:embed/>
                  <p:pic>
                    <p:nvPicPr>
                      <p:cNvPr id="8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9842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292350" y="2743200"/>
          <a:ext cx="971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1485900" progId="Equation.3">
                  <p:embed/>
                </p:oleObj>
              </mc:Choice>
              <mc:Fallback>
                <p:oleObj name="Equation" r:id="rId4" imgW="1054100" imgH="1485900" progId="Equation.3">
                  <p:embed/>
                  <p:pic>
                    <p:nvPicPr>
                      <p:cNvPr id="81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2743200"/>
                        <a:ext cx="9715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3733800" y="2690813"/>
          <a:ext cx="1119188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774700" progId="Equation.3">
                  <p:embed/>
                </p:oleObj>
              </mc:Choice>
              <mc:Fallback>
                <p:oleObj name="Equation" r:id="rId6" imgW="609600" imgH="774700" progId="Equation.3">
                  <p:embed/>
                  <p:pic>
                    <p:nvPicPr>
                      <p:cNvPr id="8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90813"/>
                        <a:ext cx="1119188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5257800" y="2743200"/>
          <a:ext cx="10080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2200" imgH="1485900" progId="Equation.3">
                  <p:embed/>
                </p:oleObj>
              </mc:Choice>
              <mc:Fallback>
                <p:oleObj name="Equation" r:id="rId8" imgW="1092200" imgH="1485900" progId="Equation.3">
                  <p:embed/>
                  <p:pic>
                    <p:nvPicPr>
                      <p:cNvPr id="81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43200"/>
                        <a:ext cx="10080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Working with more than 4 points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365125" y="1717675"/>
            <a:ext cx="8245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When working with more than 4 points, we find curves for each group of 4.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1st curve: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2nd curve: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4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5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6</a:t>
            </a:r>
          </a:p>
        </p:txBody>
      </p:sp>
      <p:sp>
        <p:nvSpPr>
          <p:cNvPr id="19459" name="Freeform 4"/>
          <p:cNvSpPr>
            <a:spLocks/>
          </p:cNvSpPr>
          <p:nvPr/>
        </p:nvSpPr>
        <p:spPr bwMode="auto">
          <a:xfrm>
            <a:off x="1981200" y="4724400"/>
            <a:ext cx="1828800" cy="457200"/>
          </a:xfrm>
          <a:custGeom>
            <a:avLst/>
            <a:gdLst>
              <a:gd name="T0" fmla="*/ 0 w 1152"/>
              <a:gd name="T1" fmla="*/ 2147483646 h 288"/>
              <a:gd name="T2" fmla="*/ 2147483646 w 1152"/>
              <a:gd name="T3" fmla="*/ 2147483646 h 288"/>
              <a:gd name="T4" fmla="*/ 2147483646 w 1152"/>
              <a:gd name="T5" fmla="*/ 2147483646 h 288"/>
              <a:gd name="T6" fmla="*/ 2147483646 w 1152"/>
              <a:gd name="T7" fmla="*/ 2147483646 h 288"/>
              <a:gd name="T8" fmla="*/ 2147483646 w 1152"/>
              <a:gd name="T9" fmla="*/ 2147483646 h 288"/>
              <a:gd name="T10" fmla="*/ 2147483646 w 1152"/>
              <a:gd name="T11" fmla="*/ 2147483646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288"/>
              <a:gd name="T20" fmla="*/ 1152 w 1152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288">
                <a:moveTo>
                  <a:pt x="0" y="176"/>
                </a:moveTo>
                <a:cubicBezTo>
                  <a:pt x="100" y="116"/>
                  <a:pt x="200" y="56"/>
                  <a:pt x="288" y="32"/>
                </a:cubicBezTo>
                <a:cubicBezTo>
                  <a:pt x="376" y="8"/>
                  <a:pt x="464" y="0"/>
                  <a:pt x="528" y="32"/>
                </a:cubicBezTo>
                <a:cubicBezTo>
                  <a:pt x="592" y="64"/>
                  <a:pt x="608" y="184"/>
                  <a:pt x="672" y="224"/>
                </a:cubicBezTo>
                <a:cubicBezTo>
                  <a:pt x="736" y="264"/>
                  <a:pt x="832" y="288"/>
                  <a:pt x="912" y="272"/>
                </a:cubicBezTo>
                <a:cubicBezTo>
                  <a:pt x="992" y="256"/>
                  <a:pt x="1072" y="192"/>
                  <a:pt x="1152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3505200" y="5080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1" name="Freeform 6"/>
          <p:cNvSpPr>
            <a:spLocks/>
          </p:cNvSpPr>
          <p:nvPr/>
        </p:nvSpPr>
        <p:spPr bwMode="auto">
          <a:xfrm>
            <a:off x="3810000" y="4648200"/>
            <a:ext cx="1828800" cy="457200"/>
          </a:xfrm>
          <a:custGeom>
            <a:avLst/>
            <a:gdLst>
              <a:gd name="T0" fmla="*/ 0 w 1152"/>
              <a:gd name="T1" fmla="*/ 2147483646 h 288"/>
              <a:gd name="T2" fmla="*/ 2147483646 w 1152"/>
              <a:gd name="T3" fmla="*/ 2147483646 h 288"/>
              <a:gd name="T4" fmla="*/ 2147483646 w 1152"/>
              <a:gd name="T5" fmla="*/ 2147483646 h 288"/>
              <a:gd name="T6" fmla="*/ 2147483646 w 1152"/>
              <a:gd name="T7" fmla="*/ 2147483646 h 288"/>
              <a:gd name="T8" fmla="*/ 2147483646 w 1152"/>
              <a:gd name="T9" fmla="*/ 2147483646 h 288"/>
              <a:gd name="T10" fmla="*/ 2147483646 w 1152"/>
              <a:gd name="T11" fmla="*/ 2147483646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288"/>
              <a:gd name="T20" fmla="*/ 1152 w 1152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288">
                <a:moveTo>
                  <a:pt x="0" y="176"/>
                </a:moveTo>
                <a:cubicBezTo>
                  <a:pt x="100" y="116"/>
                  <a:pt x="200" y="56"/>
                  <a:pt x="288" y="32"/>
                </a:cubicBezTo>
                <a:cubicBezTo>
                  <a:pt x="376" y="8"/>
                  <a:pt x="464" y="0"/>
                  <a:pt x="528" y="32"/>
                </a:cubicBezTo>
                <a:cubicBezTo>
                  <a:pt x="592" y="64"/>
                  <a:pt x="608" y="184"/>
                  <a:pt x="672" y="224"/>
                </a:cubicBezTo>
                <a:cubicBezTo>
                  <a:pt x="736" y="264"/>
                  <a:pt x="832" y="288"/>
                  <a:pt x="912" y="272"/>
                </a:cubicBezTo>
                <a:cubicBezTo>
                  <a:pt x="992" y="256"/>
                  <a:pt x="1072" y="192"/>
                  <a:pt x="1152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5334000" y="500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2819400" y="4800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3962400" y="4800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5638800" y="4800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1600200" y="4572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28194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3276600" y="4648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38100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514850" y="426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4</a:t>
            </a: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5029200" y="4572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5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5638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6</a:t>
            </a:r>
          </a:p>
        </p:txBody>
      </p:sp>
      <p:sp>
        <p:nvSpPr>
          <p:cNvPr id="387092" name="Text Box 20"/>
          <p:cNvSpPr txBox="1">
            <a:spLocks noChangeArrowheads="1"/>
          </p:cNvSpPr>
          <p:nvPr/>
        </p:nvSpPr>
        <p:spPr bwMode="auto">
          <a:xfrm>
            <a:off x="517525" y="5527675"/>
            <a:ext cx="589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Note that the join won't necessarily be smooth.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  <p:bldP spid="38709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Blending Functions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212725" y="1641475"/>
            <a:ext cx="8702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express the desired curve in terms of a set of functions, known as blending functions.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(M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p) = (u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)p = b(u)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where:</a:t>
            </a:r>
          </a:p>
        </p:txBody>
      </p:sp>
      <p:graphicFrame>
        <p:nvGraphicFramePr>
          <p:cNvPr id="388100" name="Object 2"/>
          <p:cNvGraphicFramePr>
            <a:graphicFrameLocks noChangeAspect="1"/>
          </p:cNvGraphicFramePr>
          <p:nvPr/>
        </p:nvGraphicFramePr>
        <p:xfrm>
          <a:off x="1295400" y="3352800"/>
          <a:ext cx="61864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84900" imgH="2019300" progId="Equation.3">
                  <p:embed/>
                </p:oleObj>
              </mc:Choice>
              <mc:Fallback>
                <p:oleObj name="Equation" r:id="rId2" imgW="61849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6186488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288925" y="5451475"/>
            <a:ext cx="643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Therefore, we can express the curve as: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p(u) = b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(u)p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b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(u)p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b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(u)p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b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(u)p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  <p:bldP spid="38810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Finding the Blending functions</a:t>
            </a:r>
          </a:p>
        </p:txBody>
      </p:sp>
      <p:graphicFrame>
        <p:nvGraphicFramePr>
          <p:cNvPr id="389123" name="Object 2"/>
          <p:cNvGraphicFramePr>
            <a:graphicFrameLocks noChangeAspect="1"/>
          </p:cNvGraphicFramePr>
          <p:nvPr/>
        </p:nvGraphicFramePr>
        <p:xfrm>
          <a:off x="1143000" y="1905000"/>
          <a:ext cx="65674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65900" imgH="2019300" progId="Equation.3">
                  <p:embed/>
                </p:oleObj>
              </mc:Choice>
              <mc:Fallback>
                <p:oleObj name="Equation" r:id="rId2" imgW="65659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567488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5175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Multiplying it out gives: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b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(u) = 1 - 5.5u + 9u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- 4.5u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, etc.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Factoring gives: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b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(u) = -(9/2)(u-1/3)(u-2/3)(u-1)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b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(u) = (27/2)u(u-2/3)(u-1)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b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(u) = -(27/2)u(u-1/3)(u-1)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b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(u) = (9/2)u(u-1/3)(u - 2/3)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interpolation blending functions</a:t>
            </a: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Curves and Surfaces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8245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Until now, we have constructed curves and surfaces by rendering many line segments or polygons.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Sometimes it is easier to create and manipulate curves or surfaces directly, and divide them into lines or polygons just before rendering.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will consider techniques for generating 2D curves that fit a series of data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These techniques can be extended to 3D surfaces.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Interpolation for a Surface Patch</a:t>
            </a:r>
          </a:p>
        </p:txBody>
      </p:sp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88925" y="1641475"/>
            <a:ext cx="685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Interpolation can be extended to cover a surface patch:</a:t>
            </a:r>
          </a:p>
        </p:txBody>
      </p:sp>
      <p:graphicFrame>
        <p:nvGraphicFramePr>
          <p:cNvPr id="393220" name="Object 2"/>
          <p:cNvGraphicFramePr>
            <a:graphicFrameLocks noChangeAspect="1"/>
          </p:cNvGraphicFramePr>
          <p:nvPr/>
        </p:nvGraphicFramePr>
        <p:xfrm>
          <a:off x="2286000" y="2209800"/>
          <a:ext cx="276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762000" progId="Equation.3">
                  <p:embed/>
                </p:oleObj>
              </mc:Choice>
              <mc:Fallback>
                <p:oleObj name="Equation" r:id="rId2" imgW="2768600" imgH="762000" progId="Equation.3">
                  <p:embed/>
                  <p:pic>
                    <p:nvPicPr>
                      <p:cNvPr id="393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0"/>
                        <a:ext cx="2768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517525" y="3013075"/>
            <a:ext cx="82454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-25000">
                <a:latin typeface="Times New Roman" charset="0"/>
              </a:rPr>
              <a:t>ij</a:t>
            </a:r>
            <a:r>
              <a:rPr lang="en-US" altLang="x-none" sz="2400">
                <a:latin typeface="Times New Roman" charset="0"/>
              </a:rPr>
              <a:t> is the 3 element matrix of x, y and z coefficients of the ij</a:t>
            </a:r>
            <a:r>
              <a:rPr lang="en-US" altLang="x-none" sz="2400" baseline="30000">
                <a:latin typeface="Times New Roman" charset="0"/>
              </a:rPr>
              <a:t>th</a:t>
            </a:r>
            <a:r>
              <a:rPr lang="en-US" altLang="x-none" sz="2400">
                <a:latin typeface="Times New Roman" charset="0"/>
              </a:rPr>
              <a:t> term in the polynomial.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Define C = [c</a:t>
            </a:r>
            <a:r>
              <a:rPr lang="en-US" altLang="x-none" sz="2400" baseline="-25000">
                <a:latin typeface="Times New Roman" charset="0"/>
              </a:rPr>
              <a:t>ij</a:t>
            </a:r>
            <a:r>
              <a:rPr lang="en-US" altLang="x-none" sz="2400">
                <a:latin typeface="Times New Roman" charset="0"/>
              </a:rPr>
              <a:t>] as a 4x4 matrix containing the coefficients, c</a:t>
            </a:r>
            <a:r>
              <a:rPr lang="en-US" altLang="x-none" sz="2400" baseline="-25000">
                <a:latin typeface="Times New Roman" charset="0"/>
              </a:rPr>
              <a:t>ij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p(u, v)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Cv</a:t>
            </a:r>
          </a:p>
        </p:txBody>
      </p:sp>
      <p:graphicFrame>
        <p:nvGraphicFramePr>
          <p:cNvPr id="393222" name="Object 3"/>
          <p:cNvGraphicFramePr>
            <a:graphicFrameLocks noChangeAspect="1"/>
          </p:cNvGraphicFramePr>
          <p:nvPr/>
        </p:nvGraphicFramePr>
        <p:xfrm>
          <a:off x="3390900" y="4648200"/>
          <a:ext cx="11049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019300" progId="Equation.3">
                  <p:embed/>
                </p:oleObj>
              </mc:Choice>
              <mc:Fallback>
                <p:oleObj name="Equation" r:id="rId4" imgW="1104900" imgH="2019300" progId="Equation.3">
                  <p:embed/>
                  <p:pic>
                    <p:nvPicPr>
                      <p:cNvPr id="3932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648200"/>
                        <a:ext cx="11049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3" name="Object 4"/>
          <p:cNvGraphicFramePr>
            <a:graphicFrameLocks noChangeAspect="1"/>
          </p:cNvGraphicFramePr>
          <p:nvPr/>
        </p:nvGraphicFramePr>
        <p:xfrm>
          <a:off x="5105400" y="4648200"/>
          <a:ext cx="10287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2019300" progId="Equation.3">
                  <p:embed/>
                </p:oleObj>
              </mc:Choice>
              <mc:Fallback>
                <p:oleObj name="Equation" r:id="rId6" imgW="1028700" imgH="2019300" progId="Equation.3">
                  <p:embed/>
                  <p:pic>
                    <p:nvPicPr>
                      <p:cNvPr id="3932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10287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How many Points do we need?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p(u, v)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patch is defined by the coefficients, c</a:t>
            </a:r>
            <a:r>
              <a:rPr lang="en-US" altLang="x-none" sz="2400" baseline="-25000">
                <a:latin typeface="Times New Roman" charset="0"/>
              </a:rPr>
              <a:t>ij</a:t>
            </a:r>
            <a:r>
              <a:rPr lang="en-US" altLang="x-none" sz="2400">
                <a:latin typeface="Times New Roman" charset="0"/>
              </a:rPr>
              <a:t>, in C.  There are 16 of these coefficients, each with an x, y and z component for a total of 48 unknowns.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Each point, p, provides 3 equations (for x, y and z).  Therefore, we need 16 points p</a:t>
            </a:r>
            <a:r>
              <a:rPr lang="en-US" altLang="x-none" sz="2400" baseline="-25000">
                <a:latin typeface="Times New Roman" charset="0"/>
              </a:rPr>
              <a:t>ij</a:t>
            </a:r>
            <a:r>
              <a:rPr lang="en-US" altLang="x-none" sz="2400">
                <a:latin typeface="Times New Roman" charset="0"/>
              </a:rPr>
              <a:t> to define the interpolating patch. 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435100" y="4876800"/>
            <a:ext cx="2413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676400" y="4724400"/>
            <a:ext cx="3810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2057400" y="4800600"/>
            <a:ext cx="3048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2349500" y="5029200"/>
            <a:ext cx="317500" cy="9144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600200" y="56896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1447800" y="54864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1447800" y="51054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1676400" y="4724400"/>
            <a:ext cx="990600" cy="3048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219200" y="5715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00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667000" y="48006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33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1524000" y="586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06" name="Oval 15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07" name="Oval 16"/>
          <p:cNvSpPr>
            <a:spLocks noChangeArrowheads="1"/>
          </p:cNvSpPr>
          <p:nvPr/>
        </p:nvSpPr>
        <p:spPr bwMode="auto">
          <a:xfrm>
            <a:off x="2133600" y="571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08" name="Oval 17"/>
          <p:cNvSpPr>
            <a:spLocks noChangeArrowheads="1"/>
          </p:cNvSpPr>
          <p:nvPr/>
        </p:nvSpPr>
        <p:spPr bwMode="auto">
          <a:xfrm>
            <a:off x="2438400" y="586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09" name="Oval 18"/>
          <p:cNvSpPr>
            <a:spLocks noChangeArrowheads="1"/>
          </p:cNvSpPr>
          <p:nvPr/>
        </p:nvSpPr>
        <p:spPr bwMode="auto">
          <a:xfrm>
            <a:off x="2362200" y="571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0" name="Oval 19"/>
          <p:cNvSpPr>
            <a:spLocks noChangeArrowheads="1"/>
          </p:cNvSpPr>
          <p:nvPr/>
        </p:nvSpPr>
        <p:spPr bwMode="auto">
          <a:xfrm>
            <a:off x="2057400" y="556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1" name="Oval 20"/>
          <p:cNvSpPr>
            <a:spLocks noChangeArrowheads="1"/>
          </p:cNvSpPr>
          <p:nvPr/>
        </p:nvSpPr>
        <p:spPr bwMode="auto">
          <a:xfrm>
            <a:off x="1676400" y="548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2" name="Oval 21"/>
          <p:cNvSpPr>
            <a:spLocks noChangeArrowheads="1"/>
          </p:cNvSpPr>
          <p:nvPr/>
        </p:nvSpPr>
        <p:spPr bwMode="auto">
          <a:xfrm>
            <a:off x="1447800" y="556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3" name="Oval 22"/>
          <p:cNvSpPr>
            <a:spLocks noChangeArrowheads="1"/>
          </p:cNvSpPr>
          <p:nvPr/>
        </p:nvSpPr>
        <p:spPr bwMode="auto">
          <a:xfrm>
            <a:off x="1447800" y="5181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4" name="Oval 23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5" name="Oval 24"/>
          <p:cNvSpPr>
            <a:spLocks noChangeArrowheads="1"/>
          </p:cNvSpPr>
          <p:nvPr/>
        </p:nvSpPr>
        <p:spPr bwMode="auto">
          <a:xfrm>
            <a:off x="1676400" y="5105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6" name="Oval 25"/>
          <p:cNvSpPr>
            <a:spLocks noChangeArrowheads="1"/>
          </p:cNvSpPr>
          <p:nvPr/>
        </p:nvSpPr>
        <p:spPr bwMode="auto">
          <a:xfrm>
            <a:off x="2057400" y="5181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7" name="Oval 26"/>
          <p:cNvSpPr>
            <a:spLocks noChangeArrowheads="1"/>
          </p:cNvSpPr>
          <p:nvPr/>
        </p:nvSpPr>
        <p:spPr bwMode="auto">
          <a:xfrm>
            <a:off x="2362200" y="533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8" name="Oval 27"/>
          <p:cNvSpPr>
            <a:spLocks noChangeArrowheads="1"/>
          </p:cNvSpPr>
          <p:nvPr/>
        </p:nvSpPr>
        <p:spPr bwMode="auto">
          <a:xfrm>
            <a:off x="2590800" y="502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9" name="Oval 28"/>
          <p:cNvSpPr>
            <a:spLocks noChangeArrowheads="1"/>
          </p:cNvSpPr>
          <p:nvPr/>
        </p:nvSpPr>
        <p:spPr bwMode="auto">
          <a:xfrm>
            <a:off x="2286000" y="4800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20" name="Oval 29"/>
          <p:cNvSpPr>
            <a:spLocks noChangeArrowheads="1"/>
          </p:cNvSpPr>
          <p:nvPr/>
        </p:nvSpPr>
        <p:spPr bwMode="auto">
          <a:xfrm>
            <a:off x="1981200" y="4724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990600" y="5334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10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1047750" y="4953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20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8223" name="Text Box 32"/>
          <p:cNvSpPr txBox="1">
            <a:spLocks noChangeArrowheads="1"/>
          </p:cNvSpPr>
          <p:nvPr/>
        </p:nvSpPr>
        <p:spPr bwMode="auto">
          <a:xfrm>
            <a:off x="1200150" y="4572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30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3946525" y="4765675"/>
            <a:ext cx="4284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Now have 3 sets of 16 equations.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= 48 equations and 48 unknowns.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  <p:bldP spid="39427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Solving for C</a:t>
            </a: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1803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show that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 = 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PM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 baseline="30000">
                <a:latin typeface="Times New Roman" charset="0"/>
              </a:rPr>
              <a:t>T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Therefore, p(u, v)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Cv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PM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As with curves, we can rewrite this in terms of blending patches:</a:t>
            </a:r>
            <a:endParaRPr lang="en-US" altLang="x-none" sz="2400" baseline="30000">
              <a:latin typeface="Times New Roman" charset="0"/>
            </a:endParaRPr>
          </a:p>
        </p:txBody>
      </p:sp>
      <p:graphicFrame>
        <p:nvGraphicFramePr>
          <p:cNvPr id="396292" name="Object 2"/>
          <p:cNvGraphicFramePr>
            <a:graphicFrameLocks noChangeAspect="1"/>
          </p:cNvGraphicFramePr>
          <p:nvPr/>
        </p:nvGraphicFramePr>
        <p:xfrm>
          <a:off x="1905000" y="4495800"/>
          <a:ext cx="363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762000" progId="Equation.3">
                  <p:embed/>
                </p:oleObj>
              </mc:Choice>
              <mc:Fallback>
                <p:oleObj name="Equation" r:id="rId2" imgW="3632200" imgH="762000" progId="Equation.3">
                  <p:embed/>
                  <p:pic>
                    <p:nvPicPr>
                      <p:cNvPr id="396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363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Hermite Curves</a:t>
            </a:r>
          </a:p>
        </p:txBody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Problems with Interpolation: 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AutoNum type="arabicParenR"/>
            </a:pPr>
            <a:r>
              <a:rPr lang="en-US" altLang="x-none" sz="2400">
                <a:latin typeface="Times New Roman" charset="0"/>
              </a:rPr>
              <a:t>Functions not very smooth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AutoNum type="arabicParenR"/>
            </a:pPr>
            <a:r>
              <a:rPr lang="en-US" altLang="x-none" sz="2400">
                <a:latin typeface="Times New Roman" charset="0"/>
              </a:rPr>
              <a:t>Join points may not be smooth (may have discontinuous derivatives)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Hermite Curves address the second problem by using the derivatives at the endpoints of the curves (in place of the 2 internal data points).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p'(u)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 + 3c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p(0) =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		p(1) =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p'(0)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		p'(1)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+ 3c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 baseline="30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Solving for c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381000" y="1676400"/>
          <a:ext cx="44196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0" imgH="2019300" progId="Equation.3">
                  <p:embed/>
                </p:oleObj>
              </mc:Choice>
              <mc:Fallback>
                <p:oleObj name="Equation" r:id="rId2" imgW="4953000" imgH="2019300" progId="Equation.3">
                  <p:embed/>
                  <p:pic>
                    <p:nvPicPr>
                      <p:cNvPr id="398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4196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207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 = A</a:t>
            </a:r>
            <a:r>
              <a:rPr lang="en-US" altLang="x-none" sz="2400" baseline="30000">
                <a:latin typeface="Times New Roman" charset="0"/>
              </a:rPr>
              <a:t>-1</a:t>
            </a:r>
            <a:r>
              <a:rPr lang="en-US" altLang="x-none" sz="2400">
                <a:latin typeface="Times New Roman" charset="0"/>
              </a:rPr>
              <a:t>q = M</a:t>
            </a:r>
            <a:r>
              <a:rPr lang="en-US" altLang="x-none" sz="2400" baseline="-25000">
                <a:latin typeface="Times New Roman" charset="0"/>
              </a:rPr>
              <a:t>H</a:t>
            </a:r>
            <a:r>
              <a:rPr lang="en-US" altLang="x-none" sz="2400">
                <a:latin typeface="Times New Roman" charset="0"/>
              </a:rPr>
              <a:t>q</a:t>
            </a:r>
          </a:p>
        </p:txBody>
      </p:sp>
      <p:graphicFrame>
        <p:nvGraphicFramePr>
          <p:cNvPr id="398341" name="Object 3"/>
          <p:cNvGraphicFramePr>
            <a:graphicFrameLocks noChangeAspect="1"/>
          </p:cNvGraphicFramePr>
          <p:nvPr/>
        </p:nvGraphicFramePr>
        <p:xfrm>
          <a:off x="5410200" y="1676400"/>
          <a:ext cx="34290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94200" imgH="2019300" progId="Equation.3">
                  <p:embed/>
                </p:oleObj>
              </mc:Choice>
              <mc:Fallback>
                <p:oleObj name="Equation" r:id="rId4" imgW="4394200" imgH="2019300" progId="Equation.3">
                  <p:embed/>
                  <p:pic>
                    <p:nvPicPr>
                      <p:cNvPr id="3983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34290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5410200" y="3886200"/>
            <a:ext cx="259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H</a:t>
            </a:r>
            <a:r>
              <a:rPr lang="en-US" altLang="x-none" sz="2400">
                <a:latin typeface="Times New Roman" charset="0"/>
              </a:rPr>
              <a:t>q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5334000" y="3810000"/>
            <a:ext cx="2819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graphicFrame>
        <p:nvGraphicFramePr>
          <p:cNvPr id="398344" name="Object 4"/>
          <p:cNvGraphicFramePr>
            <a:graphicFrameLocks noChangeAspect="1"/>
          </p:cNvGraphicFramePr>
          <p:nvPr/>
        </p:nvGraphicFramePr>
        <p:xfrm>
          <a:off x="4800600" y="4724400"/>
          <a:ext cx="26670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97200" imgH="2044700" progId="Equation.3">
                  <p:embed/>
                </p:oleObj>
              </mc:Choice>
              <mc:Fallback>
                <p:oleObj name="Equation" r:id="rId6" imgW="2997200" imgH="2044700" progId="Equation.3">
                  <p:embed/>
                  <p:pic>
                    <p:nvPicPr>
                      <p:cNvPr id="3983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24400"/>
                        <a:ext cx="266700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685800" y="4648200"/>
            <a:ext cx="3867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Blending functions: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H</a:t>
            </a:r>
            <a:r>
              <a:rPr lang="en-US" altLang="x-none" sz="2400">
                <a:latin typeface="Times New Roman" charset="0"/>
              </a:rPr>
              <a:t>q = b(u)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q, where</a:t>
            </a:r>
          </a:p>
        </p:txBody>
      </p:sp>
      <p:sp>
        <p:nvSpPr>
          <p:cNvPr id="398346" name="Line 10"/>
          <p:cNvSpPr>
            <a:spLocks noChangeShapeType="1"/>
          </p:cNvSpPr>
          <p:nvPr/>
        </p:nvSpPr>
        <p:spPr bwMode="auto">
          <a:xfrm flipH="1">
            <a:off x="228600" y="45720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build="p" autoUpdateAnimBg="0"/>
      <p:bldP spid="398342" grpId="0" build="p" autoUpdateAnimBg="0"/>
      <p:bldP spid="398343" grpId="0" animBg="1"/>
      <p:bldP spid="398345" grpId="0" build="p" autoUpdateAnimBg="0"/>
      <p:bldP spid="3983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Implicit representations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Many curves can be represented implicitly: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f(x, y) =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Examples: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ax + by + c = 0	Representation of a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x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y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- r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= 0		Representation of a circle with radius 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In 3D, surfaces are represented as: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f(x, y, z) =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Examples: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ax + by + cz + d = 0	Representation of a plane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x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y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z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- r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= 0	Representation of a sphere with radius 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(Quadric surfaces: each term can have degree up to 2--cones, disks,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Parametric Representations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8321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value of each component (x, y, z) depends on an independent variable, u (the parameter).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x = x(u)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y = y(u)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z = z(u) 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 flipV="1">
            <a:off x="5791200" y="2362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H="1">
            <a:off x="4876800" y="35052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91200" y="3505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Freeform 8"/>
          <p:cNvSpPr>
            <a:spLocks/>
          </p:cNvSpPr>
          <p:nvPr/>
        </p:nvSpPr>
        <p:spPr bwMode="auto">
          <a:xfrm>
            <a:off x="4953000" y="2692400"/>
            <a:ext cx="1828800" cy="457200"/>
          </a:xfrm>
          <a:custGeom>
            <a:avLst/>
            <a:gdLst>
              <a:gd name="T0" fmla="*/ 0 w 1152"/>
              <a:gd name="T1" fmla="*/ 2147483646 h 288"/>
              <a:gd name="T2" fmla="*/ 2147483646 w 1152"/>
              <a:gd name="T3" fmla="*/ 2147483646 h 288"/>
              <a:gd name="T4" fmla="*/ 2147483646 w 1152"/>
              <a:gd name="T5" fmla="*/ 2147483646 h 288"/>
              <a:gd name="T6" fmla="*/ 2147483646 w 1152"/>
              <a:gd name="T7" fmla="*/ 2147483646 h 288"/>
              <a:gd name="T8" fmla="*/ 2147483646 w 1152"/>
              <a:gd name="T9" fmla="*/ 2147483646 h 288"/>
              <a:gd name="T10" fmla="*/ 2147483646 w 1152"/>
              <a:gd name="T11" fmla="*/ 2147483646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288"/>
              <a:gd name="T20" fmla="*/ 1152 w 1152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288">
                <a:moveTo>
                  <a:pt x="0" y="176"/>
                </a:moveTo>
                <a:cubicBezTo>
                  <a:pt x="100" y="116"/>
                  <a:pt x="200" y="56"/>
                  <a:pt x="288" y="32"/>
                </a:cubicBezTo>
                <a:cubicBezTo>
                  <a:pt x="376" y="8"/>
                  <a:pt x="464" y="0"/>
                  <a:pt x="528" y="32"/>
                </a:cubicBezTo>
                <a:cubicBezTo>
                  <a:pt x="592" y="64"/>
                  <a:pt x="608" y="184"/>
                  <a:pt x="672" y="224"/>
                </a:cubicBezTo>
                <a:cubicBezTo>
                  <a:pt x="736" y="264"/>
                  <a:pt x="832" y="288"/>
                  <a:pt x="912" y="272"/>
                </a:cubicBezTo>
                <a:cubicBezTo>
                  <a:pt x="992" y="256"/>
                  <a:pt x="1072" y="192"/>
                  <a:pt x="1152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477000" y="3048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324600" y="29718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013325" y="37750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z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67056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x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7912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y</a:t>
            </a:r>
          </a:p>
        </p:txBody>
      </p:sp>
      <p:graphicFrame>
        <p:nvGraphicFramePr>
          <p:cNvPr id="375822" name="Object 2"/>
          <p:cNvGraphicFramePr>
            <a:graphicFrameLocks noChangeAspect="1"/>
          </p:cNvGraphicFramePr>
          <p:nvPr/>
        </p:nvGraphicFramePr>
        <p:xfrm>
          <a:off x="2209800" y="2590800"/>
          <a:ext cx="18288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1485900" progId="Equation.3">
                  <p:embed/>
                </p:oleObj>
              </mc:Choice>
              <mc:Fallback>
                <p:oleObj name="Equation" r:id="rId2" imgW="1828800" imgH="148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18288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3" name="Object 3"/>
          <p:cNvGraphicFramePr>
            <a:graphicFrameLocks noChangeAspect="1"/>
          </p:cNvGraphicFramePr>
          <p:nvPr/>
        </p:nvGraphicFramePr>
        <p:xfrm>
          <a:off x="457200" y="4267200"/>
          <a:ext cx="21971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2476500" progId="Equation.3">
                  <p:embed/>
                </p:oleObj>
              </mc:Choice>
              <mc:Fallback>
                <p:oleObj name="Equation" r:id="rId4" imgW="2197100" imgH="2476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1971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Line 16"/>
          <p:cNvSpPr>
            <a:spLocks noChangeShapeType="1"/>
          </p:cNvSpPr>
          <p:nvPr/>
        </p:nvSpPr>
        <p:spPr bwMode="auto">
          <a:xfrm flipV="1">
            <a:off x="7010400" y="4572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 flipH="1">
            <a:off x="6096000" y="57150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7010400" y="5715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6172200" y="4876800"/>
            <a:ext cx="1828800" cy="457200"/>
          </a:xfrm>
          <a:custGeom>
            <a:avLst/>
            <a:gdLst>
              <a:gd name="T0" fmla="*/ 0 w 1152"/>
              <a:gd name="T1" fmla="*/ 2147483646 h 288"/>
              <a:gd name="T2" fmla="*/ 2147483646 w 1152"/>
              <a:gd name="T3" fmla="*/ 2147483646 h 288"/>
              <a:gd name="T4" fmla="*/ 2147483646 w 1152"/>
              <a:gd name="T5" fmla="*/ 2147483646 h 288"/>
              <a:gd name="T6" fmla="*/ 2147483646 w 1152"/>
              <a:gd name="T7" fmla="*/ 2147483646 h 288"/>
              <a:gd name="T8" fmla="*/ 2147483646 w 1152"/>
              <a:gd name="T9" fmla="*/ 2147483646 h 288"/>
              <a:gd name="T10" fmla="*/ 2147483646 w 1152"/>
              <a:gd name="T11" fmla="*/ 2147483646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288"/>
              <a:gd name="T20" fmla="*/ 1152 w 1152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288">
                <a:moveTo>
                  <a:pt x="0" y="176"/>
                </a:moveTo>
                <a:cubicBezTo>
                  <a:pt x="100" y="116"/>
                  <a:pt x="200" y="56"/>
                  <a:pt x="288" y="32"/>
                </a:cubicBezTo>
                <a:cubicBezTo>
                  <a:pt x="376" y="8"/>
                  <a:pt x="464" y="0"/>
                  <a:pt x="528" y="32"/>
                </a:cubicBezTo>
                <a:cubicBezTo>
                  <a:pt x="592" y="64"/>
                  <a:pt x="608" y="184"/>
                  <a:pt x="672" y="224"/>
                </a:cubicBezTo>
                <a:cubicBezTo>
                  <a:pt x="736" y="264"/>
                  <a:pt x="832" y="288"/>
                  <a:pt x="912" y="272"/>
                </a:cubicBezTo>
                <a:cubicBezTo>
                  <a:pt x="992" y="256"/>
                  <a:pt x="1072" y="192"/>
                  <a:pt x="1152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0"/>
          <p:cNvSpPr>
            <a:spLocks noChangeArrowheads="1"/>
          </p:cNvSpPr>
          <p:nvPr/>
        </p:nvSpPr>
        <p:spPr bwMode="auto">
          <a:xfrm>
            <a:off x="7696200" y="525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543800" y="5181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6232525" y="59848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z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79248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x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70104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y</a:t>
            </a:r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 flipV="1">
            <a:off x="7718425" y="5105400"/>
            <a:ext cx="4349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34" name="Text Box 26"/>
          <p:cNvSpPr txBox="1">
            <a:spLocks noChangeArrowheads="1"/>
          </p:cNvSpPr>
          <p:nvPr/>
        </p:nvSpPr>
        <p:spPr bwMode="auto">
          <a:xfrm>
            <a:off x="3124200" y="4495800"/>
            <a:ext cx="274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Derivative: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Direction = tangent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Magnitude = speed that curve changes with 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  <p:bldP spid="37583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Parametric representations of surfaces</a:t>
            </a: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389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Surfaces require 2 parameters:</a:t>
            </a:r>
          </a:p>
        </p:txBody>
      </p:sp>
      <p:graphicFrame>
        <p:nvGraphicFramePr>
          <p:cNvPr id="376836" name="Object 2"/>
          <p:cNvGraphicFramePr>
            <a:graphicFrameLocks noChangeAspect="1"/>
          </p:cNvGraphicFramePr>
          <p:nvPr/>
        </p:nvGraphicFramePr>
        <p:xfrm>
          <a:off x="2514600" y="2133600"/>
          <a:ext cx="23241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1485900" progId="Equation.3">
                  <p:embed/>
                </p:oleObj>
              </mc:Choice>
              <mc:Fallback>
                <p:oleObj name="Equation" r:id="rId2" imgW="2324100" imgH="148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23241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3"/>
          <p:cNvGraphicFramePr>
            <a:graphicFrameLocks noChangeAspect="1"/>
          </p:cNvGraphicFramePr>
          <p:nvPr/>
        </p:nvGraphicFramePr>
        <p:xfrm>
          <a:off x="228600" y="4114800"/>
          <a:ext cx="26035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2476500" progId="Equation.3">
                  <p:embed/>
                </p:oleObj>
              </mc:Choice>
              <mc:Fallback>
                <p:oleObj name="Equation" r:id="rId4" imgW="2603500" imgH="2476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26035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4"/>
          <p:cNvGraphicFramePr>
            <a:graphicFrameLocks noChangeAspect="1"/>
          </p:cNvGraphicFramePr>
          <p:nvPr/>
        </p:nvGraphicFramePr>
        <p:xfrm>
          <a:off x="3733800" y="4191000"/>
          <a:ext cx="26035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03500" imgH="2476500" progId="Equation.3">
                  <p:embed/>
                </p:oleObj>
              </mc:Choice>
              <mc:Fallback>
                <p:oleObj name="Equation" r:id="rId6" imgW="2603500" imgH="2476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26035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Text Box 7"/>
          <p:cNvSpPr txBox="1">
            <a:spLocks noChangeArrowheads="1"/>
          </p:cNvSpPr>
          <p:nvPr/>
        </p:nvSpPr>
        <p:spPr bwMode="auto">
          <a:xfrm>
            <a:off x="517525" y="3622675"/>
            <a:ext cx="640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Derivatives define tangent to the surface at a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  <p:bldP spid="3768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Criteria for choosing a representation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288925" y="1565275"/>
            <a:ext cx="85502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Parametric forms are not unique.  Many different representations are possible for a single curve.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Criteria for a good representation: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Local control of shape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Smoothness and continuity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Ability to evaluate derivatives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Stability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Ease of Rendering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Parametric curves that are polynomials in u satisfy many of these criteria: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x(u)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... + c</a:t>
            </a:r>
            <a:r>
              <a:rPr lang="en-US" altLang="x-none" sz="2400" baseline="-25000">
                <a:latin typeface="Times New Roman" charset="0"/>
              </a:rPr>
              <a:t>n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n</a:t>
            </a:r>
            <a:r>
              <a:rPr lang="en-US" altLang="x-none" sz="2400">
                <a:latin typeface="Times New Roman" charset="0"/>
              </a:rPr>
              <a:t> </a:t>
            </a:r>
          </a:p>
        </p:txBody>
      </p:sp>
      <p:graphicFrame>
        <p:nvGraphicFramePr>
          <p:cNvPr id="377860" name="Object 2"/>
          <p:cNvGraphicFramePr>
            <a:graphicFrameLocks noChangeAspect="1"/>
          </p:cNvGraphicFramePr>
          <p:nvPr/>
        </p:nvGraphicFramePr>
        <p:xfrm>
          <a:off x="5410200" y="5867400"/>
          <a:ext cx="1219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723900" progId="Equation.3">
                  <p:embed/>
                </p:oleObj>
              </mc:Choice>
              <mc:Fallback>
                <p:oleObj name="Equation" r:id="rId2" imgW="1219200" imgH="723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67400"/>
                        <a:ext cx="1219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Matrix Equation for parametric curve</a:t>
            </a: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365125" y="1641475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write the 3 equations for x(u), y(u) and z(u) in one matrix equation:</a:t>
            </a:r>
          </a:p>
        </p:txBody>
      </p:sp>
      <p:graphicFrame>
        <p:nvGraphicFramePr>
          <p:cNvPr id="378884" name="Object 2"/>
          <p:cNvGraphicFramePr>
            <a:graphicFrameLocks noChangeAspect="1"/>
          </p:cNvGraphicFramePr>
          <p:nvPr/>
        </p:nvGraphicFramePr>
        <p:xfrm>
          <a:off x="1066800" y="2514600"/>
          <a:ext cx="6211888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0300" imgH="2273300" progId="Equation.3">
                  <p:embed/>
                </p:oleObj>
              </mc:Choice>
              <mc:Fallback>
                <p:oleObj name="Equation" r:id="rId2" imgW="6210300" imgH="2273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6211888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Multiple curve segments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8397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usually want to define a curve segment between two endpoints.  We define the curve between u=0 and u=1, so that: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p(0) =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and p(1) = p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2291" name="Freeform 4"/>
          <p:cNvSpPr>
            <a:spLocks/>
          </p:cNvSpPr>
          <p:nvPr/>
        </p:nvSpPr>
        <p:spPr bwMode="auto">
          <a:xfrm>
            <a:off x="4953000" y="2819400"/>
            <a:ext cx="1828800" cy="457200"/>
          </a:xfrm>
          <a:custGeom>
            <a:avLst/>
            <a:gdLst>
              <a:gd name="T0" fmla="*/ 0 w 1152"/>
              <a:gd name="T1" fmla="*/ 2147483646 h 288"/>
              <a:gd name="T2" fmla="*/ 2147483646 w 1152"/>
              <a:gd name="T3" fmla="*/ 2147483646 h 288"/>
              <a:gd name="T4" fmla="*/ 2147483646 w 1152"/>
              <a:gd name="T5" fmla="*/ 2147483646 h 288"/>
              <a:gd name="T6" fmla="*/ 2147483646 w 1152"/>
              <a:gd name="T7" fmla="*/ 2147483646 h 288"/>
              <a:gd name="T8" fmla="*/ 2147483646 w 1152"/>
              <a:gd name="T9" fmla="*/ 2147483646 h 288"/>
              <a:gd name="T10" fmla="*/ 2147483646 w 1152"/>
              <a:gd name="T11" fmla="*/ 2147483646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288"/>
              <a:gd name="T20" fmla="*/ 1152 w 1152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288">
                <a:moveTo>
                  <a:pt x="0" y="176"/>
                </a:moveTo>
                <a:cubicBezTo>
                  <a:pt x="100" y="116"/>
                  <a:pt x="200" y="56"/>
                  <a:pt x="288" y="32"/>
                </a:cubicBezTo>
                <a:cubicBezTo>
                  <a:pt x="376" y="8"/>
                  <a:pt x="464" y="0"/>
                  <a:pt x="528" y="32"/>
                </a:cubicBezTo>
                <a:cubicBezTo>
                  <a:pt x="592" y="64"/>
                  <a:pt x="608" y="184"/>
                  <a:pt x="672" y="224"/>
                </a:cubicBezTo>
                <a:cubicBezTo>
                  <a:pt x="736" y="264"/>
                  <a:pt x="832" y="288"/>
                  <a:pt x="912" y="272"/>
                </a:cubicBezTo>
                <a:cubicBezTo>
                  <a:pt x="992" y="256"/>
                  <a:pt x="1072" y="192"/>
                  <a:pt x="1152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6781800" y="2971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705600" y="2514600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= p(1)</a:t>
            </a: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4953000" y="3048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3886200" y="3048000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p(0)</a:t>
            </a: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276225" y="3886200"/>
            <a:ext cx="8639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Longer curves are composed of multiple segments.  We would like the connection between curves to be as smooth as possible</a:t>
            </a:r>
          </a:p>
        </p:txBody>
      </p:sp>
      <p:sp>
        <p:nvSpPr>
          <p:cNvPr id="12297" name="Freeform 12"/>
          <p:cNvSpPr>
            <a:spLocks/>
          </p:cNvSpPr>
          <p:nvPr/>
        </p:nvSpPr>
        <p:spPr bwMode="auto">
          <a:xfrm flipV="1">
            <a:off x="1066800" y="4876800"/>
            <a:ext cx="1066800" cy="304800"/>
          </a:xfrm>
          <a:custGeom>
            <a:avLst/>
            <a:gdLst>
              <a:gd name="T0" fmla="*/ 0 w 624"/>
              <a:gd name="T1" fmla="*/ 2147483646 h 192"/>
              <a:gd name="T2" fmla="*/ 2147483646 w 624"/>
              <a:gd name="T3" fmla="*/ 0 h 192"/>
              <a:gd name="T4" fmla="*/ 2147483646 w 624"/>
              <a:gd name="T5" fmla="*/ 2147483646 h 192"/>
              <a:gd name="T6" fmla="*/ 0 60000 65536"/>
              <a:gd name="T7" fmla="*/ 0 60000 65536"/>
              <a:gd name="T8" fmla="*/ 0 60000 65536"/>
              <a:gd name="T9" fmla="*/ 0 w 624"/>
              <a:gd name="T10" fmla="*/ 0 h 192"/>
              <a:gd name="T11" fmla="*/ 624 w 62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92">
                <a:moveTo>
                  <a:pt x="0" y="192"/>
                </a:moveTo>
                <a:cubicBezTo>
                  <a:pt x="116" y="96"/>
                  <a:pt x="232" y="0"/>
                  <a:pt x="336" y="0"/>
                </a:cubicBezTo>
                <a:cubicBezTo>
                  <a:pt x="440" y="0"/>
                  <a:pt x="576" y="160"/>
                  <a:pt x="624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4"/>
          <p:cNvSpPr>
            <a:spLocks/>
          </p:cNvSpPr>
          <p:nvPr/>
        </p:nvSpPr>
        <p:spPr bwMode="auto">
          <a:xfrm>
            <a:off x="2133600" y="4876800"/>
            <a:ext cx="685800" cy="609600"/>
          </a:xfrm>
          <a:custGeom>
            <a:avLst/>
            <a:gdLst>
              <a:gd name="T0" fmla="*/ 0 w 432"/>
              <a:gd name="T1" fmla="*/ 0 h 384"/>
              <a:gd name="T2" fmla="*/ 2147483646 w 432"/>
              <a:gd name="T3" fmla="*/ 2147483646 h 384"/>
              <a:gd name="T4" fmla="*/ 2147483646 w 432"/>
              <a:gd name="T5" fmla="*/ 2147483646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0" y="0"/>
                </a:moveTo>
                <a:cubicBezTo>
                  <a:pt x="168" y="40"/>
                  <a:pt x="336" y="80"/>
                  <a:pt x="384" y="144"/>
                </a:cubicBezTo>
                <a:cubicBezTo>
                  <a:pt x="432" y="208"/>
                  <a:pt x="304" y="344"/>
                  <a:pt x="288" y="38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5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379920" name="Line 16"/>
          <p:cNvSpPr>
            <a:spLocks noChangeShapeType="1"/>
          </p:cNvSpPr>
          <p:nvPr/>
        </p:nvSpPr>
        <p:spPr bwMode="auto">
          <a:xfrm flipH="1" flipV="1">
            <a:off x="2209800" y="4800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1" name="Text Box 17"/>
          <p:cNvSpPr txBox="1">
            <a:spLocks noChangeArrowheads="1"/>
          </p:cNvSpPr>
          <p:nvPr/>
        </p:nvSpPr>
        <p:spPr bwMode="auto">
          <a:xfrm>
            <a:off x="3336925" y="4537075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Join point</a:t>
            </a:r>
          </a:p>
        </p:txBody>
      </p:sp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838200" y="5486400"/>
            <a:ext cx="3240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Not smooth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Discontinuous derivative</a:t>
            </a:r>
          </a:p>
        </p:txBody>
      </p:sp>
      <p:sp>
        <p:nvSpPr>
          <p:cNvPr id="12303" name="Freeform 19"/>
          <p:cNvSpPr>
            <a:spLocks/>
          </p:cNvSpPr>
          <p:nvPr/>
        </p:nvSpPr>
        <p:spPr bwMode="auto">
          <a:xfrm>
            <a:off x="5181600" y="5118100"/>
            <a:ext cx="2514600" cy="584200"/>
          </a:xfrm>
          <a:custGeom>
            <a:avLst/>
            <a:gdLst>
              <a:gd name="T0" fmla="*/ 0 w 1584"/>
              <a:gd name="T1" fmla="*/ 2147483646 h 368"/>
              <a:gd name="T2" fmla="*/ 2147483646 w 1584"/>
              <a:gd name="T3" fmla="*/ 2147483646 h 368"/>
              <a:gd name="T4" fmla="*/ 2147483646 w 1584"/>
              <a:gd name="T5" fmla="*/ 2147483646 h 368"/>
              <a:gd name="T6" fmla="*/ 2147483646 w 1584"/>
              <a:gd name="T7" fmla="*/ 2147483646 h 368"/>
              <a:gd name="T8" fmla="*/ 2147483646 w 1584"/>
              <a:gd name="T9" fmla="*/ 2147483646 h 368"/>
              <a:gd name="T10" fmla="*/ 2147483646 w 1584"/>
              <a:gd name="T11" fmla="*/ 2147483646 h 368"/>
              <a:gd name="T12" fmla="*/ 2147483646 w 1584"/>
              <a:gd name="T13" fmla="*/ 2147483646 h 368"/>
              <a:gd name="T14" fmla="*/ 2147483646 w 1584"/>
              <a:gd name="T15" fmla="*/ 2147483646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4"/>
              <a:gd name="T25" fmla="*/ 0 h 368"/>
              <a:gd name="T26" fmla="*/ 1584 w 1584"/>
              <a:gd name="T27" fmla="*/ 368 h 3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4" h="368">
                <a:moveTo>
                  <a:pt x="0" y="280"/>
                </a:moveTo>
                <a:cubicBezTo>
                  <a:pt x="76" y="180"/>
                  <a:pt x="152" y="80"/>
                  <a:pt x="240" y="40"/>
                </a:cubicBezTo>
                <a:cubicBezTo>
                  <a:pt x="328" y="0"/>
                  <a:pt x="432" y="8"/>
                  <a:pt x="528" y="40"/>
                </a:cubicBezTo>
                <a:cubicBezTo>
                  <a:pt x="624" y="72"/>
                  <a:pt x="736" y="184"/>
                  <a:pt x="816" y="232"/>
                </a:cubicBezTo>
                <a:cubicBezTo>
                  <a:pt x="896" y="280"/>
                  <a:pt x="920" y="312"/>
                  <a:pt x="1008" y="328"/>
                </a:cubicBezTo>
                <a:cubicBezTo>
                  <a:pt x="1096" y="344"/>
                  <a:pt x="1256" y="368"/>
                  <a:pt x="1344" y="328"/>
                </a:cubicBezTo>
                <a:cubicBezTo>
                  <a:pt x="1432" y="288"/>
                  <a:pt x="1496" y="136"/>
                  <a:pt x="1536" y="88"/>
                </a:cubicBezTo>
                <a:cubicBezTo>
                  <a:pt x="1576" y="40"/>
                  <a:pt x="1580" y="40"/>
                  <a:pt x="1584" y="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20"/>
          <p:cNvSpPr>
            <a:spLocks noChangeArrowheads="1"/>
          </p:cNvSpPr>
          <p:nvPr/>
        </p:nvSpPr>
        <p:spPr bwMode="auto">
          <a:xfrm>
            <a:off x="6400800" y="541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379925" name="Text Box 21"/>
          <p:cNvSpPr txBox="1">
            <a:spLocks noChangeArrowheads="1"/>
          </p:cNvSpPr>
          <p:nvPr/>
        </p:nvSpPr>
        <p:spPr bwMode="auto">
          <a:xfrm>
            <a:off x="5851525" y="5680075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Smooth join</a:t>
            </a:r>
          </a:p>
        </p:txBody>
      </p:sp>
      <p:sp>
        <p:nvSpPr>
          <p:cNvPr id="379926" name="Line 22"/>
          <p:cNvSpPr>
            <a:spLocks noChangeShapeType="1"/>
          </p:cNvSpPr>
          <p:nvPr/>
        </p:nvSpPr>
        <p:spPr bwMode="auto">
          <a:xfrm>
            <a:off x="4724400" y="4876800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autoUpdateAnimBg="0"/>
      <p:bldP spid="379915" grpId="0" build="p" autoUpdateAnimBg="0"/>
      <p:bldP spid="379920" grpId="0" animBg="1"/>
      <p:bldP spid="379921" grpId="0" build="p" autoUpdateAnimBg="0"/>
      <p:bldP spid="379922" grpId="0" build="p" autoUpdateAnimBg="0"/>
      <p:bldP spid="379925" grpId="0" build="p" autoUpdateAnimBg="0"/>
      <p:bldP spid="3799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Degree of the Polynomial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8397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What degree should our polynomial representation have?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Tradeoff: </a:t>
            </a:r>
          </a:p>
          <a:p>
            <a:pPr>
              <a:spcBef>
                <a:spcPct val="0"/>
              </a:spcBef>
              <a:buClr>
                <a:schemeClr val="folHlink"/>
              </a:buClr>
              <a:buSzPct val="150000"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 High degree can have rapid changes and lots of turns, but it requires more computation and curve may not be as smooth.</a:t>
            </a:r>
          </a:p>
          <a:p>
            <a:pPr>
              <a:spcBef>
                <a:spcPct val="0"/>
              </a:spcBef>
              <a:buClr>
                <a:schemeClr val="folHlink"/>
              </a:buClr>
              <a:buSzPct val="150000"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Low degree means a smoother curve, but it may not fit the data as well.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Compromise</a:t>
            </a:r>
            <a:r>
              <a:rPr lang="en-US" altLang="x-none" sz="2400">
                <a:latin typeface="Times New Roman" charset="0"/>
              </a:rPr>
              <a:t>:  Use low degree polynomials with short curve segments.  Cubic polynomials work well.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</p:txBody>
      </p:sp>
      <p:graphicFrame>
        <p:nvGraphicFramePr>
          <p:cNvPr id="380932" name="Object 2"/>
          <p:cNvGraphicFramePr>
            <a:graphicFrameLocks noChangeAspect="1"/>
          </p:cNvGraphicFramePr>
          <p:nvPr/>
        </p:nvGraphicFramePr>
        <p:xfrm>
          <a:off x="4876800" y="5486400"/>
          <a:ext cx="1219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723900" progId="Equation.3">
                  <p:embed/>
                </p:oleObj>
              </mc:Choice>
              <mc:Fallback>
                <p:oleObj name="Equation" r:id="rId2" imgW="1219200" imgH="723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1219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3"/>
          <p:cNvGraphicFramePr>
            <a:graphicFrameLocks noChangeAspect="1"/>
          </p:cNvGraphicFramePr>
          <p:nvPr/>
        </p:nvGraphicFramePr>
        <p:xfrm>
          <a:off x="7162800" y="5029200"/>
          <a:ext cx="1219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1485900" progId="Equation.3">
                  <p:embed/>
                </p:oleObj>
              </mc:Choice>
              <mc:Fallback>
                <p:oleObj name="Equation" r:id="rId4" imgW="1219200" imgH="148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2192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6156325" y="556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 autoUpdateAnimBg="0"/>
      <p:bldP spid="380934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CCECFF"/>
      </a:lt1>
      <a:dk2>
        <a:srgbClr val="006666"/>
      </a:dk2>
      <a:lt2>
        <a:srgbClr val="FFFFCC"/>
      </a:lt2>
      <a:accent1>
        <a:srgbClr val="FFCC00"/>
      </a:accent1>
      <a:accent2>
        <a:srgbClr val="CC3399"/>
      </a:accent2>
      <a:accent3>
        <a:srgbClr val="E2F4FF"/>
      </a:accent3>
      <a:accent4>
        <a:srgbClr val="000000"/>
      </a:accent4>
      <a:accent5>
        <a:srgbClr val="FFE2AA"/>
      </a:accent5>
      <a:accent6>
        <a:srgbClr val="B92D8A"/>
      </a:accent6>
      <a:hlink>
        <a:srgbClr val="FFCC00"/>
      </a:hlink>
      <a:folHlink>
        <a:srgbClr val="006699"/>
      </a:folHlink>
    </a:clrScheme>
    <a:fontScheme name="Microsoft Office 9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Pages>35</Pages>
  <Words>1463</Words>
  <Application>Microsoft Macintosh PowerPoint</Application>
  <PresentationFormat>On-screen Show (4:3)</PresentationFormat>
  <Paragraphs>190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Palatino</vt:lpstr>
      <vt:lpstr>Times</vt:lpstr>
      <vt:lpstr>Times New Roman</vt:lpstr>
      <vt:lpstr>Microsoft Office 98</vt:lpstr>
      <vt:lpstr>Equation</vt:lpstr>
      <vt:lpstr>Graphics   CSCI 343, Fall 2023 Lecture 22 Curves and Surfaces I</vt:lpstr>
      <vt:lpstr>Curves and Surfaces</vt:lpstr>
      <vt:lpstr>Implicit representations</vt:lpstr>
      <vt:lpstr>Parametric Representations</vt:lpstr>
      <vt:lpstr>Parametric representations of surfaces</vt:lpstr>
      <vt:lpstr>Criteria for choosing a representation</vt:lpstr>
      <vt:lpstr>Matrix Equation for parametric curve</vt:lpstr>
      <vt:lpstr>Multiple curve segments</vt:lpstr>
      <vt:lpstr>Degree of the Polynomial</vt:lpstr>
      <vt:lpstr>Matrix Equation for Cubic representation</vt:lpstr>
      <vt:lpstr>Interpolation</vt:lpstr>
      <vt:lpstr>Writing the Matrix equations</vt:lpstr>
      <vt:lpstr>Matrix Equations (continued)</vt:lpstr>
      <vt:lpstr>Solving for c</vt:lpstr>
      <vt:lpstr>Example of Interpolation</vt:lpstr>
      <vt:lpstr>Working with more than 4 points</vt:lpstr>
      <vt:lpstr>Blending Functions</vt:lpstr>
      <vt:lpstr>Finding the Blending functions</vt:lpstr>
      <vt:lpstr>The interpolation blending functions</vt:lpstr>
      <vt:lpstr>Interpolation for a Surface Patch</vt:lpstr>
      <vt:lpstr>How many Points do we need?</vt:lpstr>
      <vt:lpstr>Solving for C</vt:lpstr>
      <vt:lpstr>Hermite Curves</vt:lpstr>
      <vt:lpstr>Solving for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 CSCI 262, Spring 2002 Lecture 2 Classes and Abstract Data Types</dc:title>
  <dc:subject/>
  <dc:creator/>
  <cp:keywords/>
  <dc:description/>
  <cp:lastModifiedBy>Constance S. Royden</cp:lastModifiedBy>
  <cp:revision>562</cp:revision>
  <cp:lastPrinted>2019-11-22T13:25:13Z</cp:lastPrinted>
  <dcterms:created xsi:type="dcterms:W3CDTF">2009-04-22T19:24:48Z</dcterms:created>
  <dcterms:modified xsi:type="dcterms:W3CDTF">2023-11-14T22:16:03Z</dcterms:modified>
</cp:coreProperties>
</file>