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91" r:id="rId3"/>
    <p:sldId id="298" r:id="rId4"/>
    <p:sldId id="297" r:id="rId5"/>
    <p:sldId id="299" r:id="rId6"/>
    <p:sldId id="300" r:id="rId7"/>
    <p:sldId id="301" r:id="rId8"/>
    <p:sldId id="293" r:id="rId9"/>
    <p:sldId id="313" r:id="rId10"/>
    <p:sldId id="314" r:id="rId11"/>
    <p:sldId id="281" r:id="rId12"/>
    <p:sldId id="303" r:id="rId13"/>
    <p:sldId id="261" r:id="rId14"/>
    <p:sldId id="286" r:id="rId15"/>
    <p:sldId id="287" r:id="rId16"/>
    <p:sldId id="302" r:id="rId17"/>
    <p:sldId id="310" r:id="rId18"/>
    <p:sldId id="311" r:id="rId19"/>
    <p:sldId id="312" r:id="rId20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66"/>
    <a:srgbClr val="CC00CC"/>
    <a:srgbClr val="990099"/>
    <a:srgbClr val="990066"/>
    <a:srgbClr val="006666"/>
    <a:srgbClr val="990000"/>
    <a:srgbClr val="1F0000"/>
    <a:srgbClr val="2403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804"/>
    <p:restoredTop sz="93623"/>
  </p:normalViewPr>
  <p:slideViewPr>
    <p:cSldViewPr>
      <p:cViewPr varScale="1">
        <p:scale>
          <a:sx n="86" d="100"/>
          <a:sy n="86" d="100"/>
        </p:scale>
        <p:origin x="1152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r"/>
            <a:r>
              <a:rPr lang="en-US" altLang="x-none" sz="1000" i="1">
                <a:latin typeface="Arial" charset="0"/>
              </a:rPr>
              <a:t>1</a:t>
            </a: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512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12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r"/>
            <a:r>
              <a:rPr lang="en-US" altLang="x-none" sz="1000" i="1">
                <a:latin typeface="Arial" charset="0"/>
              </a:rPr>
              <a:t>5</a:t>
            </a:r>
          </a:p>
        </p:txBody>
      </p:sp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20484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2048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048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10242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r"/>
            <a:r>
              <a:rPr lang="en-US" altLang="x-none" sz="1000" i="1">
                <a:latin typeface="Arial" charset="0"/>
              </a:rPr>
              <a:t>5</a:t>
            </a:r>
          </a:p>
        </p:txBody>
      </p:sp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1024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024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12290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r"/>
            <a:r>
              <a:rPr lang="en-US" altLang="x-none" sz="1000" i="1">
                <a:latin typeface="Arial" charset="0"/>
              </a:rPr>
              <a:t>5</a:t>
            </a:r>
          </a:p>
        </p:txBody>
      </p:sp>
      <p:sp>
        <p:nvSpPr>
          <p:cNvPr id="12291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12292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1229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2294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r"/>
            <a:r>
              <a:rPr lang="en-US" altLang="x-none" sz="1000" i="1">
                <a:latin typeface="Arial" charset="0"/>
              </a:rPr>
              <a:t>6</a:t>
            </a: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14341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4342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8018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30144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27819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75644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37754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32284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81131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95903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4691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9282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6691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"/>
          <p:cNvGrpSpPr>
            <a:grpSpLocks/>
          </p:cNvGrpSpPr>
          <p:nvPr/>
        </p:nvGrpSpPr>
        <p:grpSpPr bwMode="auto">
          <a:xfrm>
            <a:off x="0" y="1428750"/>
            <a:ext cx="9142413" cy="152400"/>
            <a:chOff x="0" y="900"/>
            <a:chExt cx="5759" cy="96"/>
          </a:xfrm>
        </p:grpSpPr>
        <p:sp>
          <p:nvSpPr>
            <p:cNvPr id="1030" name="Rectangle 2"/>
            <p:cNvSpPr>
              <a:spLocks noChangeArrowheads="1"/>
            </p:cNvSpPr>
            <p:nvPr/>
          </p:nvSpPr>
          <p:spPr bwMode="auto">
            <a:xfrm>
              <a:off x="0" y="900"/>
              <a:ext cx="5759" cy="47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rgbClr val="006666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x-none" altLang="x-none"/>
            </a:p>
          </p:txBody>
        </p:sp>
        <p:sp>
          <p:nvSpPr>
            <p:cNvPr id="2" name="Rectangle 3"/>
            <p:cNvSpPr>
              <a:spLocks noChangeArrowheads="1"/>
            </p:cNvSpPr>
            <p:nvPr/>
          </p:nvSpPr>
          <p:spPr bwMode="auto">
            <a:xfrm>
              <a:off x="0" y="972"/>
              <a:ext cx="5759" cy="2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rgbClr val="006699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x-none" altLang="x-none"/>
            </a:p>
          </p:txBody>
        </p:sp>
      </p:grp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848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title style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7848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382000" y="6248400"/>
            <a:ext cx="39687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r">
              <a:defRPr/>
            </a:pPr>
            <a:fld id="{E29FBBD1-0FB2-C049-8AF7-D07D5B6151D3}" type="slidenum">
              <a:rPr lang="en-US" altLang="x-none" sz="1400" smtClean="0">
                <a:latin typeface="Arial" charset="0"/>
              </a:rPr>
              <a:pPr algn="r">
                <a:defRPr/>
              </a:pPr>
              <a:t>‹#›</a:t>
            </a:fld>
            <a:endParaRPr lang="en-US" altLang="x-none" sz="140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Char char="_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4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3"/>
          <p:cNvSpPr>
            <a:spLocks noChangeArrowheads="1"/>
          </p:cNvSpPr>
          <p:nvPr/>
        </p:nvSpPr>
        <p:spPr bwMode="auto">
          <a:xfrm>
            <a:off x="6019800" y="62484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4098" name="Rectangle 6"/>
          <p:cNvSpPr>
            <a:spLocks noGrp="1" noChangeArrowheads="1"/>
          </p:cNvSpPr>
          <p:nvPr>
            <p:ph type="title"/>
          </p:nvPr>
        </p:nvSpPr>
        <p:spPr>
          <a:xfrm>
            <a:off x="533400" y="1981200"/>
            <a:ext cx="7848600" cy="3429000"/>
          </a:xfrm>
          <a:noFill/>
        </p:spPr>
        <p:txBody>
          <a:bodyPr/>
          <a:lstStyle/>
          <a:p>
            <a:r>
              <a:rPr lang="en-US" altLang="x-none" b="0" dirty="0">
                <a:latin typeface="Palatino" charset="0"/>
              </a:rPr>
              <a:t>Graphics</a:t>
            </a:r>
            <a:br>
              <a:rPr lang="en-US" altLang="x-none" b="0" dirty="0">
                <a:latin typeface="Palatino" charset="0"/>
              </a:rPr>
            </a:br>
            <a:br>
              <a:rPr lang="en-US" altLang="x-none" b="0" dirty="0">
                <a:latin typeface="Palatino" charset="0"/>
              </a:rPr>
            </a:br>
            <a:r>
              <a:rPr lang="en-US" altLang="x-none" b="0" dirty="0">
                <a:latin typeface="Palatino" charset="0"/>
              </a:rPr>
              <a:t> </a:t>
            </a:r>
            <a:r>
              <a:rPr lang="en-US" altLang="x-none" sz="3200" b="0" dirty="0">
                <a:solidFill>
                  <a:srgbClr val="CC0000"/>
                </a:solidFill>
                <a:latin typeface="Arial" charset="0"/>
              </a:rPr>
              <a:t>CSCI 343, Fall 2023</a:t>
            </a:r>
            <a:br>
              <a:rPr lang="en-US" altLang="x-none" sz="3200" b="0" dirty="0">
                <a:solidFill>
                  <a:srgbClr val="CC0000"/>
                </a:solidFill>
                <a:latin typeface="Arial" charset="0"/>
              </a:rPr>
            </a:br>
            <a:r>
              <a:rPr lang="en-US" altLang="x-none" sz="3200" b="0" dirty="0">
                <a:solidFill>
                  <a:srgbClr val="CC0000"/>
                </a:solidFill>
                <a:latin typeface="Arial" charset="0"/>
              </a:rPr>
              <a:t>Lecture 2</a:t>
            </a:r>
            <a:br>
              <a:rPr lang="en-US" altLang="x-none" sz="3200" dirty="0">
                <a:solidFill>
                  <a:srgbClr val="CC0000"/>
                </a:solidFill>
                <a:latin typeface="Arial" charset="0"/>
              </a:rPr>
            </a:br>
            <a:r>
              <a:rPr lang="en-US" altLang="x-none" sz="2400" i="1" dirty="0">
                <a:solidFill>
                  <a:schemeClr val="tx1"/>
                </a:solidFill>
                <a:latin typeface="Arial" charset="0"/>
              </a:rPr>
              <a:t>Introduction to WebGL</a:t>
            </a:r>
            <a:br>
              <a:rPr lang="en-US" altLang="x-none" sz="2400" i="1" dirty="0">
                <a:solidFill>
                  <a:schemeClr val="tx1"/>
                </a:solidFill>
                <a:latin typeface="Arial" charset="0"/>
              </a:rPr>
            </a:br>
            <a:r>
              <a:rPr lang="en-US" altLang="x-none" sz="2400" i="1" dirty="0">
                <a:solidFill>
                  <a:schemeClr val="tx1"/>
                </a:solidFill>
                <a:latin typeface="Arial" charset="0"/>
              </a:rPr>
              <a:t>Read Ch 2.1 – 2.8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The OpenGL/WebGL model</a:t>
            </a:r>
          </a:p>
        </p:txBody>
      </p:sp>
      <p:sp>
        <p:nvSpPr>
          <p:cNvPr id="21506" name="Text Box 6"/>
          <p:cNvSpPr txBox="1">
            <a:spLocks noChangeArrowheads="1"/>
          </p:cNvSpPr>
          <p:nvPr/>
        </p:nvSpPr>
        <p:spPr bwMode="auto">
          <a:xfrm>
            <a:off x="365125" y="1828800"/>
            <a:ext cx="4359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The synthetic camera model:</a:t>
            </a:r>
          </a:p>
        </p:txBody>
      </p:sp>
      <p:sp>
        <p:nvSpPr>
          <p:cNvPr id="21507" name="Text Box 7"/>
          <p:cNvSpPr txBox="1">
            <a:spLocks noChangeArrowheads="1"/>
          </p:cNvSpPr>
          <p:nvPr/>
        </p:nvSpPr>
        <p:spPr bwMode="auto">
          <a:xfrm>
            <a:off x="441325" y="3013075"/>
            <a:ext cx="7483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82952" name="Text Box 8"/>
          <p:cNvSpPr txBox="1">
            <a:spLocks noChangeArrowheads="1"/>
          </p:cNvSpPr>
          <p:nvPr/>
        </p:nvSpPr>
        <p:spPr bwMode="auto">
          <a:xfrm>
            <a:off x="914400" y="2286000"/>
            <a:ext cx="6705600" cy="169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1) Define the 3D object(s) in space.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2) Specify camera properties (position, orientation, projection system, etc).</a:t>
            </a:r>
          </a:p>
          <a:p>
            <a:pPr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3) Imaging process:</a:t>
            </a:r>
          </a:p>
        </p:txBody>
      </p:sp>
      <p:sp>
        <p:nvSpPr>
          <p:cNvPr id="82953" name="Text Box 9"/>
          <p:cNvSpPr txBox="1">
            <a:spLocks noChangeArrowheads="1"/>
          </p:cNvSpPr>
          <p:nvPr/>
        </p:nvSpPr>
        <p:spPr bwMode="auto">
          <a:xfrm>
            <a:off x="1600200" y="3981450"/>
            <a:ext cx="7254875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95300" indent="-495300"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Times" charset="0"/>
              <a:buNone/>
            </a:pPr>
            <a:r>
              <a:rPr lang="en-US" altLang="x-none" sz="2400" b="1">
                <a:solidFill>
                  <a:srgbClr val="990000"/>
                </a:solidFill>
                <a:latin typeface="Times New Roman" charset="0"/>
              </a:rPr>
              <a:t>i)</a:t>
            </a:r>
            <a:r>
              <a:rPr lang="en-US" altLang="x-none" sz="2400">
                <a:latin typeface="Times New Roman" charset="0"/>
              </a:rPr>
              <a:t>  </a:t>
            </a:r>
            <a:r>
              <a:rPr lang="en-US" altLang="x-none" sz="2400" b="1">
                <a:solidFill>
                  <a:srgbClr val="990000"/>
                </a:solidFill>
                <a:latin typeface="Times New Roman" charset="0"/>
              </a:rPr>
              <a:t>Transformation</a:t>
            </a:r>
            <a:r>
              <a:rPr lang="en-US" altLang="x-none" sz="2400">
                <a:latin typeface="Times New Roman" charset="0"/>
              </a:rPr>
              <a:t>: Put the object in the camera's coordinate system.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AutoNum type="romanLcParenR" startAt="2"/>
            </a:pPr>
            <a:r>
              <a:rPr lang="en-US" altLang="x-none" sz="2400" b="1">
                <a:solidFill>
                  <a:srgbClr val="990000"/>
                </a:solidFill>
                <a:latin typeface="Times New Roman" charset="0"/>
              </a:rPr>
              <a:t>Clipping:</a:t>
            </a:r>
            <a:r>
              <a:rPr lang="en-US" altLang="x-none" sz="2400">
                <a:latin typeface="Times New Roman" charset="0"/>
              </a:rPr>
              <a:t> Eliminate points outside the camera's field of view.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AutoNum type="romanLcParenR" startAt="2"/>
            </a:pPr>
            <a:r>
              <a:rPr lang="en-US" altLang="x-none" sz="2400" b="1">
                <a:solidFill>
                  <a:srgbClr val="990000"/>
                </a:solidFill>
                <a:latin typeface="Times New Roman" charset="0"/>
              </a:rPr>
              <a:t>Projection:</a:t>
            </a:r>
            <a:r>
              <a:rPr lang="en-US" altLang="x-none" sz="2400">
                <a:latin typeface="Times New Roman" charset="0"/>
              </a:rPr>
              <a:t> Convert from 3D to 2D coordinates.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AutoNum type="romanLcParenR" startAt="2"/>
            </a:pPr>
            <a:r>
              <a:rPr lang="en-US" altLang="x-none" sz="2400" b="1">
                <a:solidFill>
                  <a:srgbClr val="990000"/>
                </a:solidFill>
                <a:latin typeface="Times New Roman" charset="0"/>
              </a:rPr>
              <a:t>Rasterization:</a:t>
            </a:r>
            <a:r>
              <a:rPr lang="en-US" altLang="x-none" sz="2400">
                <a:latin typeface="Times New Roman" charset="0"/>
              </a:rPr>
              <a:t> Projected objects represented as pixels in the frame buffer.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9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52" grpId="0" build="p" autoUpdateAnimBg="0"/>
      <p:bldP spid="8295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696200" cy="762000"/>
          </a:xfrm>
          <a:noFill/>
        </p:spPr>
        <p:txBody>
          <a:bodyPr/>
          <a:lstStyle/>
          <a:p>
            <a:r>
              <a:rPr lang="en-US" altLang="x-none"/>
              <a:t>WebGL primitives: Vertices       </a:t>
            </a:r>
          </a:p>
        </p:txBody>
      </p:sp>
      <p:sp>
        <p:nvSpPr>
          <p:cNvPr id="80909" name="Text Box 13"/>
          <p:cNvSpPr txBox="1">
            <a:spLocks noChangeArrowheads="1"/>
          </p:cNvSpPr>
          <p:nvPr/>
        </p:nvSpPr>
        <p:spPr bwMode="auto">
          <a:xfrm>
            <a:off x="533400" y="1828800"/>
            <a:ext cx="8199438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800">
                <a:latin typeface="Times New Roman" charset="0"/>
              </a:rPr>
              <a:t>WebGL defines everything in terms of vertices (points).</a:t>
            </a:r>
          </a:p>
          <a:p>
            <a:pPr>
              <a:spcBef>
                <a:spcPts val="1200"/>
              </a:spcBef>
              <a:buClrTx/>
              <a:buSzTx/>
              <a:buFont typeface="Arial" charset="0"/>
              <a:buChar char="•"/>
            </a:pPr>
            <a:r>
              <a:rPr lang="en-US" altLang="x-none" sz="2800">
                <a:latin typeface="Times New Roman" charset="0"/>
              </a:rPr>
              <a:t>	2D triangles are defined by vertices.</a:t>
            </a:r>
          </a:p>
          <a:p>
            <a:pPr>
              <a:spcBef>
                <a:spcPts val="1200"/>
              </a:spcBef>
              <a:buClrTx/>
              <a:buSzTx/>
              <a:buFont typeface="Arial" charset="0"/>
              <a:buChar char="•"/>
            </a:pPr>
            <a:r>
              <a:rPr lang="en-US" altLang="x-none" sz="2800">
                <a:latin typeface="Times New Roman" charset="0"/>
              </a:rPr>
              <a:t>	2D polygons are made up of triangles.</a:t>
            </a:r>
          </a:p>
          <a:p>
            <a:pPr>
              <a:spcBef>
                <a:spcPts val="1200"/>
              </a:spcBef>
              <a:buClrTx/>
              <a:buSzTx/>
              <a:buFont typeface="Arial" charset="0"/>
              <a:buChar char="•"/>
            </a:pPr>
            <a:r>
              <a:rPr lang="en-US" altLang="x-none" sz="2800">
                <a:latin typeface="Times New Roman" charset="0"/>
              </a:rPr>
              <a:t>	General 2D shapes are made up of  polygons.</a:t>
            </a:r>
          </a:p>
          <a:p>
            <a:pPr>
              <a:spcBef>
                <a:spcPts val="1200"/>
              </a:spcBef>
              <a:buClrTx/>
              <a:buSzTx/>
              <a:buFont typeface="Arial" charset="0"/>
              <a:buChar char="•"/>
            </a:pPr>
            <a:r>
              <a:rPr lang="en-US" altLang="x-none" sz="2800">
                <a:latin typeface="Times New Roman" charset="0"/>
              </a:rPr>
              <a:t>	3D shapes are groups of polygons.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9" grpId="0" build="p" bldLvl="4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696200" cy="762000"/>
          </a:xfrm>
          <a:noFill/>
        </p:spPr>
        <p:txBody>
          <a:bodyPr/>
          <a:lstStyle/>
          <a:p>
            <a:r>
              <a:rPr lang="en-US" altLang="x-none"/>
              <a:t>WebGL primitives: Vertices       </a:t>
            </a:r>
          </a:p>
        </p:txBody>
      </p:sp>
      <p:sp>
        <p:nvSpPr>
          <p:cNvPr id="80910" name="Text Box 14"/>
          <p:cNvSpPr txBox="1">
            <a:spLocks noChangeArrowheads="1"/>
          </p:cNvSpPr>
          <p:nvPr/>
        </p:nvSpPr>
        <p:spPr bwMode="auto">
          <a:xfrm>
            <a:off x="457200" y="1676400"/>
            <a:ext cx="7366000" cy="4894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ea typeface="+mn-ea"/>
              </a:rPr>
              <a:t>Example: Draw two points</a:t>
            </a:r>
          </a:p>
          <a:p>
            <a:pPr>
              <a:defRPr/>
            </a:pPr>
            <a:r>
              <a:rPr lang="en-US">
                <a:ea typeface="+mn-ea"/>
              </a:rPr>
              <a:t>//Create an array of vertices</a:t>
            </a:r>
          </a:p>
          <a:p>
            <a:pPr>
              <a:defRPr/>
            </a:pPr>
            <a:r>
              <a:rPr lang="en-US">
                <a:latin typeface="+mn-lt"/>
                <a:ea typeface="+mn-ea"/>
              </a:rPr>
              <a:t>var points = [</a:t>
            </a:r>
          </a:p>
          <a:p>
            <a:pPr>
              <a:defRPr/>
            </a:pPr>
            <a:r>
              <a:rPr lang="en-US">
                <a:latin typeface="+mn-lt"/>
                <a:ea typeface="+mn-ea"/>
              </a:rPr>
              <a:t>        vec2( 3, 2 ),</a:t>
            </a:r>
          </a:p>
          <a:p>
            <a:pPr>
              <a:defRPr/>
            </a:pPr>
            <a:r>
              <a:rPr lang="en-US">
                <a:latin typeface="+mn-lt"/>
                <a:ea typeface="+mn-ea"/>
              </a:rPr>
              <a:t>        vec2( 5, 6 ),</a:t>
            </a:r>
          </a:p>
          <a:p>
            <a:pPr>
              <a:defRPr/>
            </a:pPr>
            <a:r>
              <a:rPr lang="en-US">
                <a:latin typeface="+mn-lt"/>
                <a:ea typeface="+mn-ea"/>
              </a:rPr>
              <a:t>  ];   //vec2 function provided by textbook</a:t>
            </a:r>
          </a:p>
          <a:p>
            <a:pPr>
              <a:defRPr/>
            </a:pPr>
            <a:r>
              <a:rPr lang="en-US">
                <a:latin typeface="+mn-lt"/>
                <a:ea typeface="+mn-ea"/>
              </a:rPr>
              <a:t>       //MV.js library</a:t>
            </a:r>
          </a:p>
          <a:p>
            <a:pPr>
              <a:defRPr/>
            </a:pPr>
            <a:r>
              <a:rPr lang="en-US">
                <a:latin typeface="+mn-lt"/>
                <a:ea typeface="+mn-ea"/>
              </a:rPr>
              <a:t>//Code here to load data into GPU buffer</a:t>
            </a:r>
          </a:p>
          <a:p>
            <a:pPr>
              <a:defRPr/>
            </a:pPr>
            <a:r>
              <a:rPr lang="en-US">
                <a:latin typeface="+mn-lt"/>
                <a:ea typeface="+mn-ea"/>
              </a:rPr>
              <a:t>//              ...</a:t>
            </a:r>
          </a:p>
          <a:p>
            <a:pPr>
              <a:defRPr/>
            </a:pPr>
            <a:endParaRPr lang="en-US">
              <a:latin typeface="+mn-lt"/>
              <a:ea typeface="+mn-ea"/>
            </a:endParaRPr>
          </a:p>
          <a:p>
            <a:pPr>
              <a:defRPr/>
            </a:pPr>
            <a:r>
              <a:rPr lang="en-US">
                <a:latin typeface="+mn-lt"/>
                <a:ea typeface="+mn-ea"/>
              </a:rPr>
              <a:t> gl.drawArrays( gl.POINTS, 0, points.length );</a:t>
            </a:r>
          </a:p>
          <a:p>
            <a:pPr>
              <a:defRPr/>
            </a:pPr>
            <a:r>
              <a:rPr lang="en-US">
                <a:latin typeface="+mn-lt"/>
                <a:ea typeface="+mn-ea"/>
              </a:rPr>
              <a:t>//gl.POINTS causes individual points to be rendered.</a:t>
            </a:r>
          </a:p>
          <a:p>
            <a:pPr>
              <a:defRPr/>
            </a:pPr>
            <a:r>
              <a:rPr lang="en-US">
                <a:ea typeface="+mn-ea"/>
              </a:rPr>
              <a:t>	</a:t>
            </a:r>
          </a:p>
        </p:txBody>
      </p:sp>
      <p:grpSp>
        <p:nvGrpSpPr>
          <p:cNvPr id="11267" name="Group 13"/>
          <p:cNvGrpSpPr>
            <a:grpSpLocks/>
          </p:cNvGrpSpPr>
          <p:nvPr/>
        </p:nvGrpSpPr>
        <p:grpSpPr bwMode="auto">
          <a:xfrm>
            <a:off x="6400800" y="2743200"/>
            <a:ext cx="2590800" cy="2632075"/>
            <a:chOff x="5943600" y="3733800"/>
            <a:chExt cx="2590800" cy="2632075"/>
          </a:xfrm>
        </p:grpSpPr>
        <p:sp>
          <p:nvSpPr>
            <p:cNvPr id="11268" name="Rectangle 15"/>
            <p:cNvSpPr>
              <a:spLocks noChangeArrowheads="1"/>
            </p:cNvSpPr>
            <p:nvPr/>
          </p:nvSpPr>
          <p:spPr bwMode="auto">
            <a:xfrm>
              <a:off x="5943600" y="3733800"/>
              <a:ext cx="2590800" cy="2133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11269" name="Line 16"/>
            <p:cNvSpPr>
              <a:spLocks noChangeShapeType="1"/>
            </p:cNvSpPr>
            <p:nvPr/>
          </p:nvSpPr>
          <p:spPr bwMode="auto">
            <a:xfrm>
              <a:off x="7239000" y="3733800"/>
              <a:ext cx="0" cy="2133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0" name="Line 17"/>
            <p:cNvSpPr>
              <a:spLocks noChangeShapeType="1"/>
            </p:cNvSpPr>
            <p:nvPr/>
          </p:nvSpPr>
          <p:spPr bwMode="auto">
            <a:xfrm>
              <a:off x="5943600" y="4800600"/>
              <a:ext cx="2590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1" name="Oval 18"/>
            <p:cNvSpPr>
              <a:spLocks noChangeArrowheads="1"/>
            </p:cNvSpPr>
            <p:nvPr/>
          </p:nvSpPr>
          <p:spPr bwMode="auto">
            <a:xfrm>
              <a:off x="7543800" y="4495800"/>
              <a:ext cx="76200" cy="762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11272" name="Oval 19"/>
            <p:cNvSpPr>
              <a:spLocks noChangeArrowheads="1"/>
            </p:cNvSpPr>
            <p:nvPr/>
          </p:nvSpPr>
          <p:spPr bwMode="auto">
            <a:xfrm>
              <a:off x="7696200" y="4191000"/>
              <a:ext cx="76200" cy="762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11273" name="Text Box 20"/>
            <p:cNvSpPr txBox="1">
              <a:spLocks noChangeArrowheads="1"/>
            </p:cNvSpPr>
            <p:nvPr/>
          </p:nvSpPr>
          <p:spPr bwMode="auto">
            <a:xfrm>
              <a:off x="7375525" y="4572000"/>
              <a:ext cx="51435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x-none" sz="1200">
                  <a:latin typeface="Times New Roman" charset="0"/>
                </a:rPr>
                <a:t>(3, 2)</a:t>
              </a:r>
            </a:p>
          </p:txBody>
        </p:sp>
        <p:sp>
          <p:nvSpPr>
            <p:cNvPr id="11274" name="Text Box 21"/>
            <p:cNvSpPr txBox="1">
              <a:spLocks noChangeArrowheads="1"/>
            </p:cNvSpPr>
            <p:nvPr/>
          </p:nvSpPr>
          <p:spPr bwMode="auto">
            <a:xfrm>
              <a:off x="7543800" y="3962400"/>
              <a:ext cx="514350" cy="274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x-none" sz="1200">
                  <a:latin typeface="Times New Roman" charset="0"/>
                </a:rPr>
                <a:t>(5, 6)</a:t>
              </a:r>
            </a:p>
          </p:txBody>
        </p:sp>
        <p:sp>
          <p:nvSpPr>
            <p:cNvPr id="11275" name="Text Box 22"/>
            <p:cNvSpPr txBox="1">
              <a:spLocks noChangeArrowheads="1"/>
            </p:cNvSpPr>
            <p:nvPr/>
          </p:nvSpPr>
          <p:spPr bwMode="auto">
            <a:xfrm>
              <a:off x="6156325" y="5908675"/>
              <a:ext cx="21145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x-none" sz="2400">
                  <a:latin typeface="Times New Roman" charset="0"/>
                </a:rPr>
                <a:t>2D image plane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10" grpId="0" build="p" bldLvl="2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3"/>
          <p:cNvSpPr>
            <a:spLocks noChangeArrowheads="1"/>
          </p:cNvSpPr>
          <p:nvPr/>
        </p:nvSpPr>
        <p:spPr bwMode="auto">
          <a:xfrm>
            <a:off x="6019800" y="62484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457200"/>
            <a:ext cx="7696200" cy="762000"/>
          </a:xfrm>
          <a:noFill/>
        </p:spPr>
        <p:txBody>
          <a:bodyPr/>
          <a:lstStyle/>
          <a:p>
            <a:r>
              <a:rPr lang="en-US" altLang="x-none"/>
              <a:t>Rendering Objects       </a:t>
            </a:r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2598738"/>
            <a:ext cx="6858000" cy="990600"/>
          </a:xfrm>
          <a:noFill/>
        </p:spPr>
        <p:txBody>
          <a:bodyPr/>
          <a:lstStyle/>
          <a:p>
            <a:pPr>
              <a:buFontTx/>
              <a:buNone/>
            </a:pPr>
            <a:r>
              <a:rPr lang="en-US" altLang="x-none" sz="2400">
                <a:latin typeface="Times New Roman" charset="0"/>
              </a:rPr>
              <a:t>	</a:t>
            </a:r>
            <a:r>
              <a:rPr lang="en-US" altLang="x-none" sz="2400"/>
              <a:t>gl.drawArrays( gl.POINTS, 0, points.length );</a:t>
            </a: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1600200" y="3665538"/>
            <a:ext cx="2133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render as points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4267200" y="3513138"/>
            <a:ext cx="25146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Starting position in data array</a:t>
            </a:r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 flipV="1">
            <a:off x="3200400" y="3132138"/>
            <a:ext cx="533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 flipH="1" flipV="1">
            <a:off x="4800600" y="3132138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5"/>
          <p:cNvSpPr>
            <a:spLocks noChangeShapeType="1"/>
          </p:cNvSpPr>
          <p:nvPr/>
        </p:nvSpPr>
        <p:spPr bwMode="auto">
          <a:xfrm flipH="1" flipV="1">
            <a:off x="6477000" y="3208338"/>
            <a:ext cx="7620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629400" y="3810000"/>
            <a:ext cx="2514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Number of points to render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7" grpId="0" autoUpdateAnimBg="0"/>
      <p:bldP spid="14348" grpId="0" autoUpdateAnimBg="0"/>
      <p:bldP spid="14350" grpId="0" animBg="1"/>
      <p:bldP spid="14351" grpId="0" animBg="1"/>
      <p:bldP spid="13" grpId="0" animBg="1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Connecting the Dots</a:t>
            </a:r>
          </a:p>
        </p:txBody>
      </p:sp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1089025" y="1752600"/>
            <a:ext cx="6302375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gl.LINES connects pairs of points.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var points = [vec2(x1, y1)];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points.push(vec2(x2, y2));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points.push(vec2(x3, y3));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points.push(vec2(x4, y4));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//Code to send array to GPU...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gl.drawArrays( gl.LINES, 0, points.length 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5334000" y="2286000"/>
            <a:ext cx="3352800" cy="2514600"/>
            <a:chOff x="5334000" y="3124200"/>
            <a:chExt cx="3352800" cy="2514600"/>
          </a:xfrm>
        </p:grpSpPr>
        <p:sp>
          <p:nvSpPr>
            <p:cNvPr id="15364" name="Rectangle 5"/>
            <p:cNvSpPr>
              <a:spLocks noChangeArrowheads="1"/>
            </p:cNvSpPr>
            <p:nvPr/>
          </p:nvSpPr>
          <p:spPr bwMode="auto">
            <a:xfrm>
              <a:off x="5334000" y="3124200"/>
              <a:ext cx="3352800" cy="25146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15365" name="Line 6"/>
            <p:cNvSpPr>
              <a:spLocks noChangeShapeType="1"/>
            </p:cNvSpPr>
            <p:nvPr/>
          </p:nvSpPr>
          <p:spPr bwMode="auto">
            <a:xfrm>
              <a:off x="7010400" y="3124200"/>
              <a:ext cx="0" cy="25146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6" name="Line 8"/>
            <p:cNvSpPr>
              <a:spLocks noChangeShapeType="1"/>
            </p:cNvSpPr>
            <p:nvPr/>
          </p:nvSpPr>
          <p:spPr bwMode="auto">
            <a:xfrm>
              <a:off x="5334000" y="4343400"/>
              <a:ext cx="3352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7" name="Oval 9"/>
            <p:cNvSpPr>
              <a:spLocks noChangeArrowheads="1"/>
            </p:cNvSpPr>
            <p:nvPr/>
          </p:nvSpPr>
          <p:spPr bwMode="auto">
            <a:xfrm>
              <a:off x="7315200" y="3962400"/>
              <a:ext cx="76200" cy="762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15368" name="Oval 10"/>
            <p:cNvSpPr>
              <a:spLocks noChangeArrowheads="1"/>
            </p:cNvSpPr>
            <p:nvPr/>
          </p:nvSpPr>
          <p:spPr bwMode="auto">
            <a:xfrm>
              <a:off x="8153400" y="3505200"/>
              <a:ext cx="76200" cy="762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15369" name="Oval 11"/>
            <p:cNvSpPr>
              <a:spLocks noChangeArrowheads="1"/>
            </p:cNvSpPr>
            <p:nvPr/>
          </p:nvSpPr>
          <p:spPr bwMode="auto">
            <a:xfrm>
              <a:off x="5562600" y="4648200"/>
              <a:ext cx="76200" cy="762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15370" name="Oval 12"/>
            <p:cNvSpPr>
              <a:spLocks noChangeArrowheads="1"/>
            </p:cNvSpPr>
            <p:nvPr/>
          </p:nvSpPr>
          <p:spPr bwMode="auto">
            <a:xfrm>
              <a:off x="6477000" y="5181600"/>
              <a:ext cx="76200" cy="76200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x-none" altLang="x-none" sz="2400">
                <a:latin typeface="Times New Roman" charset="0"/>
              </a:endParaRPr>
            </a:p>
          </p:txBody>
        </p:sp>
        <p:sp>
          <p:nvSpPr>
            <p:cNvPr id="15371" name="Line 13"/>
            <p:cNvSpPr>
              <a:spLocks noChangeShapeType="1"/>
            </p:cNvSpPr>
            <p:nvPr/>
          </p:nvSpPr>
          <p:spPr bwMode="auto">
            <a:xfrm flipV="1">
              <a:off x="7391400" y="3581400"/>
              <a:ext cx="762000" cy="381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2" name="Line 14"/>
            <p:cNvSpPr>
              <a:spLocks noChangeShapeType="1"/>
            </p:cNvSpPr>
            <p:nvPr/>
          </p:nvSpPr>
          <p:spPr bwMode="auto">
            <a:xfrm>
              <a:off x="5638800" y="4724400"/>
              <a:ext cx="838200" cy="457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3" name="Text Box 15"/>
            <p:cNvSpPr txBox="1">
              <a:spLocks noChangeArrowheads="1"/>
            </p:cNvSpPr>
            <p:nvPr/>
          </p:nvSpPr>
          <p:spPr bwMode="auto">
            <a:xfrm>
              <a:off x="7010400" y="4038600"/>
              <a:ext cx="747713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x-none" sz="1400">
                  <a:latin typeface="Times New Roman" charset="0"/>
                </a:rPr>
                <a:t>(x1, y1)</a:t>
              </a:r>
            </a:p>
          </p:txBody>
        </p:sp>
        <p:sp>
          <p:nvSpPr>
            <p:cNvPr id="15374" name="Text Box 16"/>
            <p:cNvSpPr txBox="1">
              <a:spLocks noChangeArrowheads="1"/>
            </p:cNvSpPr>
            <p:nvPr/>
          </p:nvSpPr>
          <p:spPr bwMode="auto">
            <a:xfrm>
              <a:off x="7772400" y="3200400"/>
              <a:ext cx="747713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x-none" sz="1400">
                  <a:latin typeface="Times New Roman" charset="0"/>
                </a:rPr>
                <a:t>(x2, y2)</a:t>
              </a:r>
            </a:p>
          </p:txBody>
        </p:sp>
        <p:sp>
          <p:nvSpPr>
            <p:cNvPr id="15375" name="Text Box 17"/>
            <p:cNvSpPr txBox="1">
              <a:spLocks noChangeArrowheads="1"/>
            </p:cNvSpPr>
            <p:nvPr/>
          </p:nvSpPr>
          <p:spPr bwMode="auto">
            <a:xfrm>
              <a:off x="5410200" y="4343400"/>
              <a:ext cx="747713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x-none" sz="1400">
                  <a:latin typeface="Times New Roman" charset="0"/>
                </a:rPr>
                <a:t>(x3, y3)</a:t>
              </a:r>
            </a:p>
          </p:txBody>
        </p:sp>
        <p:sp>
          <p:nvSpPr>
            <p:cNvPr id="15376" name="Text Box 18"/>
            <p:cNvSpPr txBox="1">
              <a:spLocks noChangeArrowheads="1"/>
            </p:cNvSpPr>
            <p:nvPr/>
          </p:nvSpPr>
          <p:spPr bwMode="auto">
            <a:xfrm>
              <a:off x="6172200" y="5257800"/>
              <a:ext cx="747713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x-none" sz="1400">
                  <a:latin typeface="Times New Roman" charset="0"/>
                </a:rPr>
                <a:t>(x4, y4)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2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6" grpId="0" build="p" bldLvl="3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Other Drawing functions</a:t>
            </a:r>
          </a:p>
        </p:txBody>
      </p:sp>
      <p:sp>
        <p:nvSpPr>
          <p:cNvPr id="96259" name="Text Box 3"/>
          <p:cNvSpPr txBox="1">
            <a:spLocks noChangeArrowheads="1"/>
          </p:cNvSpPr>
          <p:nvPr/>
        </p:nvSpPr>
        <p:spPr bwMode="auto">
          <a:xfrm>
            <a:off x="609600" y="1793875"/>
            <a:ext cx="81692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gl.LINE_STRIP: Connect each consecutive point with previous one.</a:t>
            </a:r>
          </a:p>
        </p:txBody>
      </p:sp>
      <p:sp>
        <p:nvSpPr>
          <p:cNvPr id="96261" name="Freeform 5"/>
          <p:cNvSpPr>
            <a:spLocks/>
          </p:cNvSpPr>
          <p:nvPr/>
        </p:nvSpPr>
        <p:spPr bwMode="auto">
          <a:xfrm>
            <a:off x="2971800" y="2514600"/>
            <a:ext cx="2362200" cy="533400"/>
          </a:xfrm>
          <a:custGeom>
            <a:avLst/>
            <a:gdLst>
              <a:gd name="T0" fmla="*/ 0 w 1488"/>
              <a:gd name="T1" fmla="*/ 2147483646 h 336"/>
              <a:gd name="T2" fmla="*/ 2147483646 w 1488"/>
              <a:gd name="T3" fmla="*/ 2147483646 h 336"/>
              <a:gd name="T4" fmla="*/ 2147483646 w 1488"/>
              <a:gd name="T5" fmla="*/ 2147483646 h 336"/>
              <a:gd name="T6" fmla="*/ 2147483646 w 1488"/>
              <a:gd name="T7" fmla="*/ 0 h 336"/>
              <a:gd name="T8" fmla="*/ 2147483646 w 1488"/>
              <a:gd name="T9" fmla="*/ 2147483646 h 336"/>
              <a:gd name="T10" fmla="*/ 2147483646 w 1488"/>
              <a:gd name="T11" fmla="*/ 2147483646 h 33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488"/>
              <a:gd name="T19" fmla="*/ 0 h 336"/>
              <a:gd name="T20" fmla="*/ 1488 w 1488"/>
              <a:gd name="T21" fmla="*/ 336 h 3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488" h="336">
                <a:moveTo>
                  <a:pt x="0" y="48"/>
                </a:moveTo>
                <a:lnTo>
                  <a:pt x="288" y="48"/>
                </a:lnTo>
                <a:lnTo>
                  <a:pt x="288" y="336"/>
                </a:lnTo>
                <a:lnTo>
                  <a:pt x="624" y="0"/>
                </a:lnTo>
                <a:lnTo>
                  <a:pt x="1056" y="249"/>
                </a:lnTo>
                <a:lnTo>
                  <a:pt x="1488" y="48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8" name="Text Box 6"/>
          <p:cNvSpPr txBox="1">
            <a:spLocks noChangeArrowheads="1"/>
          </p:cNvSpPr>
          <p:nvPr/>
        </p:nvSpPr>
        <p:spPr bwMode="auto">
          <a:xfrm>
            <a:off x="2819400" y="2362200"/>
            <a:ext cx="5111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1400">
                <a:latin typeface="Times New Roman" charset="0"/>
              </a:rPr>
              <a:t>p1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3276600" y="2286000"/>
            <a:ext cx="5111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1400">
                <a:latin typeface="Times New Roman" charset="0"/>
              </a:rPr>
              <a:t>p2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16390" name="Text Box 8"/>
          <p:cNvSpPr txBox="1">
            <a:spLocks noChangeArrowheads="1"/>
          </p:cNvSpPr>
          <p:nvPr/>
        </p:nvSpPr>
        <p:spPr bwMode="auto">
          <a:xfrm>
            <a:off x="3200400" y="2971800"/>
            <a:ext cx="5111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1400">
                <a:latin typeface="Times New Roman" charset="0"/>
              </a:rPr>
              <a:t>p3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16391" name="Text Box 9"/>
          <p:cNvSpPr txBox="1">
            <a:spLocks noChangeArrowheads="1"/>
          </p:cNvSpPr>
          <p:nvPr/>
        </p:nvSpPr>
        <p:spPr bwMode="auto">
          <a:xfrm>
            <a:off x="3810000" y="2209800"/>
            <a:ext cx="5111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1400">
                <a:latin typeface="Times New Roman" charset="0"/>
              </a:rPr>
              <a:t>p4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16392" name="Text Box 10"/>
          <p:cNvSpPr txBox="1">
            <a:spLocks noChangeArrowheads="1"/>
          </p:cNvSpPr>
          <p:nvPr/>
        </p:nvSpPr>
        <p:spPr bwMode="auto">
          <a:xfrm>
            <a:off x="4419600" y="2895600"/>
            <a:ext cx="5111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1400">
                <a:latin typeface="Times New Roman" charset="0"/>
              </a:rPr>
              <a:t>p5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16393" name="Text Box 11"/>
          <p:cNvSpPr txBox="1">
            <a:spLocks noChangeArrowheads="1"/>
          </p:cNvSpPr>
          <p:nvPr/>
        </p:nvSpPr>
        <p:spPr bwMode="auto">
          <a:xfrm>
            <a:off x="5257800" y="2286000"/>
            <a:ext cx="5111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1400">
                <a:latin typeface="Times New Roman" charset="0"/>
              </a:rPr>
              <a:t>p6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96268" name="Freeform 12"/>
          <p:cNvSpPr>
            <a:spLocks/>
          </p:cNvSpPr>
          <p:nvPr/>
        </p:nvSpPr>
        <p:spPr bwMode="auto">
          <a:xfrm>
            <a:off x="3886200" y="3886200"/>
            <a:ext cx="1295400" cy="533400"/>
          </a:xfrm>
          <a:custGeom>
            <a:avLst/>
            <a:gdLst>
              <a:gd name="T0" fmla="*/ 2147483646 w 816"/>
              <a:gd name="T1" fmla="*/ 2147483646 h 336"/>
              <a:gd name="T2" fmla="*/ 2147483646 w 816"/>
              <a:gd name="T3" fmla="*/ 2147483646 h 336"/>
              <a:gd name="T4" fmla="*/ 2147483646 w 816"/>
              <a:gd name="T5" fmla="*/ 0 h 336"/>
              <a:gd name="T6" fmla="*/ 2147483646 w 816"/>
              <a:gd name="T7" fmla="*/ 2147483646 h 336"/>
              <a:gd name="T8" fmla="*/ 0 w 816"/>
              <a:gd name="T9" fmla="*/ 2147483646 h 33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16"/>
              <a:gd name="T16" fmla="*/ 0 h 336"/>
              <a:gd name="T17" fmla="*/ 816 w 816"/>
              <a:gd name="T18" fmla="*/ 336 h 3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16" h="336">
                <a:moveTo>
                  <a:pt x="48" y="144"/>
                </a:moveTo>
                <a:lnTo>
                  <a:pt x="480" y="144"/>
                </a:lnTo>
                <a:lnTo>
                  <a:pt x="480" y="0"/>
                </a:lnTo>
                <a:lnTo>
                  <a:pt x="816" y="336"/>
                </a:lnTo>
                <a:lnTo>
                  <a:pt x="0" y="144"/>
                </a:ln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Text Box 13"/>
          <p:cNvSpPr txBox="1">
            <a:spLocks noChangeArrowheads="1"/>
          </p:cNvSpPr>
          <p:nvPr/>
        </p:nvSpPr>
        <p:spPr bwMode="auto">
          <a:xfrm>
            <a:off x="3581400" y="3962400"/>
            <a:ext cx="5111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1400">
                <a:latin typeface="Times New Roman" charset="0"/>
              </a:rPr>
              <a:t>p1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16396" name="Text Box 14"/>
          <p:cNvSpPr txBox="1">
            <a:spLocks noChangeArrowheads="1"/>
          </p:cNvSpPr>
          <p:nvPr/>
        </p:nvSpPr>
        <p:spPr bwMode="auto">
          <a:xfrm>
            <a:off x="4343400" y="3886200"/>
            <a:ext cx="5111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1400">
                <a:latin typeface="Times New Roman" charset="0"/>
              </a:rPr>
              <a:t>p2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16397" name="Text Box 15"/>
          <p:cNvSpPr txBox="1">
            <a:spLocks noChangeArrowheads="1"/>
          </p:cNvSpPr>
          <p:nvPr/>
        </p:nvSpPr>
        <p:spPr bwMode="auto">
          <a:xfrm>
            <a:off x="4572000" y="3657600"/>
            <a:ext cx="5111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1400">
                <a:latin typeface="Times New Roman" charset="0"/>
              </a:rPr>
              <a:t>p3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16398" name="Text Box 16"/>
          <p:cNvSpPr txBox="1">
            <a:spLocks noChangeArrowheads="1"/>
          </p:cNvSpPr>
          <p:nvPr/>
        </p:nvSpPr>
        <p:spPr bwMode="auto">
          <a:xfrm>
            <a:off x="5105400" y="4343400"/>
            <a:ext cx="5111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1400">
                <a:latin typeface="Times New Roman" charset="0"/>
              </a:rPr>
              <a:t>p4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16399" name="Text Box 18"/>
          <p:cNvSpPr txBox="1">
            <a:spLocks noChangeArrowheads="1"/>
          </p:cNvSpPr>
          <p:nvPr/>
        </p:nvSpPr>
        <p:spPr bwMode="auto">
          <a:xfrm>
            <a:off x="3048000" y="5715000"/>
            <a:ext cx="5111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1400">
                <a:latin typeface="Times New Roman" charset="0"/>
              </a:rPr>
              <a:t>p1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16400" name="Text Box 19"/>
          <p:cNvSpPr txBox="1">
            <a:spLocks noChangeArrowheads="1"/>
          </p:cNvSpPr>
          <p:nvPr/>
        </p:nvSpPr>
        <p:spPr bwMode="auto">
          <a:xfrm>
            <a:off x="2667000" y="6477000"/>
            <a:ext cx="5111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1400">
                <a:latin typeface="Times New Roman" charset="0"/>
              </a:rPr>
              <a:t>p2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16401" name="Text Box 20"/>
          <p:cNvSpPr txBox="1">
            <a:spLocks noChangeArrowheads="1"/>
          </p:cNvSpPr>
          <p:nvPr/>
        </p:nvSpPr>
        <p:spPr bwMode="auto">
          <a:xfrm>
            <a:off x="3352800" y="6477000"/>
            <a:ext cx="5111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1400">
                <a:latin typeface="Times New Roman" charset="0"/>
              </a:rPr>
              <a:t>p3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16402" name="Text Box 21"/>
          <p:cNvSpPr txBox="1">
            <a:spLocks noChangeArrowheads="1"/>
          </p:cNvSpPr>
          <p:nvPr/>
        </p:nvSpPr>
        <p:spPr bwMode="auto">
          <a:xfrm>
            <a:off x="4648200" y="6172200"/>
            <a:ext cx="5111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1400">
                <a:latin typeface="Times New Roman" charset="0"/>
              </a:rPr>
              <a:t>p4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96278" name="Text Box 22"/>
          <p:cNvSpPr txBox="1">
            <a:spLocks noChangeArrowheads="1"/>
          </p:cNvSpPr>
          <p:nvPr/>
        </p:nvSpPr>
        <p:spPr bwMode="auto">
          <a:xfrm>
            <a:off x="593725" y="3241675"/>
            <a:ext cx="79406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gl.LINE_LOOP: Same as line strip, except also connects last point with first point.</a:t>
            </a:r>
          </a:p>
        </p:txBody>
      </p:sp>
      <p:sp>
        <p:nvSpPr>
          <p:cNvPr id="96279" name="Text Box 23"/>
          <p:cNvSpPr txBox="1">
            <a:spLocks noChangeArrowheads="1"/>
          </p:cNvSpPr>
          <p:nvPr/>
        </p:nvSpPr>
        <p:spPr bwMode="auto">
          <a:xfrm>
            <a:off x="593725" y="4689475"/>
            <a:ext cx="809307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gl.TRIANGLES: Each set of three vertices define the vertices of a triangle.  Triangles have special properties that differ from line loops (e.g. you can fill in a triangle).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</p:txBody>
      </p:sp>
      <p:sp>
        <p:nvSpPr>
          <p:cNvPr id="16405" name="Line 24"/>
          <p:cNvSpPr>
            <a:spLocks noChangeShapeType="1"/>
          </p:cNvSpPr>
          <p:nvPr/>
        </p:nvSpPr>
        <p:spPr bwMode="auto">
          <a:xfrm>
            <a:off x="533400" y="3276600"/>
            <a:ext cx="815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6" name="Line 25"/>
          <p:cNvSpPr>
            <a:spLocks noChangeShapeType="1"/>
          </p:cNvSpPr>
          <p:nvPr/>
        </p:nvSpPr>
        <p:spPr bwMode="auto">
          <a:xfrm>
            <a:off x="533400" y="4648200"/>
            <a:ext cx="815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07" name="Isosceles Triangle 28"/>
          <p:cNvSpPr>
            <a:spLocks noChangeArrowheads="1"/>
          </p:cNvSpPr>
          <p:nvPr/>
        </p:nvSpPr>
        <p:spPr bwMode="auto">
          <a:xfrm>
            <a:off x="2971800" y="6096000"/>
            <a:ext cx="457200" cy="533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6408" name="Isosceles Triangle 29"/>
          <p:cNvSpPr>
            <a:spLocks noChangeArrowheads="1"/>
          </p:cNvSpPr>
          <p:nvPr/>
        </p:nvSpPr>
        <p:spPr bwMode="auto">
          <a:xfrm rot="-5400000">
            <a:off x="5219700" y="5829300"/>
            <a:ext cx="685800" cy="1066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6409" name="Text Box 21"/>
          <p:cNvSpPr txBox="1">
            <a:spLocks noChangeArrowheads="1"/>
          </p:cNvSpPr>
          <p:nvPr/>
        </p:nvSpPr>
        <p:spPr bwMode="auto">
          <a:xfrm>
            <a:off x="5965825" y="5638800"/>
            <a:ext cx="5111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1400">
                <a:latin typeface="Times New Roman" charset="0"/>
              </a:rPr>
              <a:t>p5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16410" name="Text Box 21"/>
          <p:cNvSpPr txBox="1">
            <a:spLocks noChangeArrowheads="1"/>
          </p:cNvSpPr>
          <p:nvPr/>
        </p:nvSpPr>
        <p:spPr bwMode="auto">
          <a:xfrm>
            <a:off x="6118225" y="6553200"/>
            <a:ext cx="5111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1400">
                <a:latin typeface="Times New Roman" charset="0"/>
              </a:rPr>
              <a:t>p6</a:t>
            </a:r>
            <a:endParaRPr lang="en-US" altLang="x-none" sz="240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autoUpdateAnimBg="0"/>
      <p:bldP spid="96261" grpId="0" animBg="1"/>
      <p:bldP spid="96268" grpId="0" animBg="1"/>
      <p:bldP spid="96278" grpId="0" autoUpdateAnimBg="0"/>
      <p:bldP spid="96279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Polygons are made up of Triangles</a:t>
            </a:r>
          </a:p>
        </p:txBody>
      </p:sp>
      <p:sp>
        <p:nvSpPr>
          <p:cNvPr id="17410" name="Text Box 3"/>
          <p:cNvSpPr txBox="1">
            <a:spLocks noChangeArrowheads="1"/>
          </p:cNvSpPr>
          <p:nvPr/>
        </p:nvSpPr>
        <p:spPr bwMode="auto">
          <a:xfrm>
            <a:off x="365125" y="1828800"/>
            <a:ext cx="78644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gl.TRIANGLES: Connects each set of 3 points to form individual triangles.</a:t>
            </a:r>
          </a:p>
        </p:txBody>
      </p:sp>
      <p:sp>
        <p:nvSpPr>
          <p:cNvPr id="17411" name="AutoShape 5"/>
          <p:cNvSpPr>
            <a:spLocks noChangeArrowheads="1"/>
          </p:cNvSpPr>
          <p:nvPr/>
        </p:nvSpPr>
        <p:spPr bwMode="auto">
          <a:xfrm>
            <a:off x="1752600" y="2667000"/>
            <a:ext cx="609600" cy="457200"/>
          </a:xfrm>
          <a:prstGeom prst="triangle">
            <a:avLst>
              <a:gd name="adj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7412" name="AutoShape 6"/>
          <p:cNvSpPr>
            <a:spLocks noChangeArrowheads="1"/>
          </p:cNvSpPr>
          <p:nvPr/>
        </p:nvSpPr>
        <p:spPr bwMode="auto">
          <a:xfrm>
            <a:off x="3352800" y="2667000"/>
            <a:ext cx="457200" cy="609600"/>
          </a:xfrm>
          <a:prstGeom prst="rtTriangl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7413" name="Text Box 7"/>
          <p:cNvSpPr txBox="1">
            <a:spLocks noChangeArrowheads="1"/>
          </p:cNvSpPr>
          <p:nvPr/>
        </p:nvSpPr>
        <p:spPr bwMode="auto">
          <a:xfrm>
            <a:off x="1676400" y="2438400"/>
            <a:ext cx="5873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1800">
                <a:latin typeface="Times New Roman" charset="0"/>
              </a:rPr>
              <a:t>p1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17414" name="Text Box 8"/>
          <p:cNvSpPr txBox="1">
            <a:spLocks noChangeArrowheads="1"/>
          </p:cNvSpPr>
          <p:nvPr/>
        </p:nvSpPr>
        <p:spPr bwMode="auto">
          <a:xfrm>
            <a:off x="2438400" y="5562600"/>
            <a:ext cx="5873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1800">
                <a:latin typeface="Times New Roman" charset="0"/>
              </a:rPr>
              <a:t>p2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17415" name="Text Box 9"/>
          <p:cNvSpPr txBox="1">
            <a:spLocks noChangeArrowheads="1"/>
          </p:cNvSpPr>
          <p:nvPr/>
        </p:nvSpPr>
        <p:spPr bwMode="auto">
          <a:xfrm>
            <a:off x="2819400" y="6338888"/>
            <a:ext cx="5873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1800">
                <a:latin typeface="Times New Roman" charset="0"/>
              </a:rPr>
              <a:t>p3</a:t>
            </a:r>
          </a:p>
        </p:txBody>
      </p:sp>
      <p:sp>
        <p:nvSpPr>
          <p:cNvPr id="17416" name="Text Box 10"/>
          <p:cNvSpPr txBox="1">
            <a:spLocks noChangeArrowheads="1"/>
          </p:cNvSpPr>
          <p:nvPr/>
        </p:nvSpPr>
        <p:spPr bwMode="auto">
          <a:xfrm>
            <a:off x="3810000" y="6338888"/>
            <a:ext cx="5873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1800">
                <a:latin typeface="Times New Roman" charset="0"/>
              </a:rPr>
              <a:t>p4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17417" name="Text Box 11"/>
          <p:cNvSpPr txBox="1">
            <a:spLocks noChangeArrowheads="1"/>
          </p:cNvSpPr>
          <p:nvPr/>
        </p:nvSpPr>
        <p:spPr bwMode="auto">
          <a:xfrm>
            <a:off x="4343400" y="5562600"/>
            <a:ext cx="5873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1800">
                <a:latin typeface="Times New Roman" charset="0"/>
              </a:rPr>
              <a:t>p5</a:t>
            </a:r>
          </a:p>
        </p:txBody>
      </p:sp>
      <p:sp>
        <p:nvSpPr>
          <p:cNvPr id="17418" name="Text Box 13"/>
          <p:cNvSpPr txBox="1">
            <a:spLocks noChangeArrowheads="1"/>
          </p:cNvSpPr>
          <p:nvPr/>
        </p:nvSpPr>
        <p:spPr bwMode="auto">
          <a:xfrm>
            <a:off x="1089025" y="4510088"/>
            <a:ext cx="5873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1800">
                <a:latin typeface="Times New Roman" charset="0"/>
              </a:rPr>
              <a:t>p1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17419" name="Text Box 14"/>
          <p:cNvSpPr txBox="1">
            <a:spLocks noChangeArrowheads="1"/>
          </p:cNvSpPr>
          <p:nvPr/>
        </p:nvSpPr>
        <p:spPr bwMode="auto">
          <a:xfrm>
            <a:off x="1371600" y="2971800"/>
            <a:ext cx="5873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1800">
                <a:latin typeface="Times New Roman" charset="0"/>
              </a:rPr>
              <a:t>p2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17420" name="Text Box 15"/>
          <p:cNvSpPr txBox="1">
            <a:spLocks noChangeArrowheads="1"/>
          </p:cNvSpPr>
          <p:nvPr/>
        </p:nvSpPr>
        <p:spPr bwMode="auto">
          <a:xfrm>
            <a:off x="2308225" y="2971800"/>
            <a:ext cx="5873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1800">
                <a:latin typeface="Times New Roman" charset="0"/>
              </a:rPr>
              <a:t>p3</a:t>
            </a:r>
          </a:p>
        </p:txBody>
      </p:sp>
      <p:sp>
        <p:nvSpPr>
          <p:cNvPr id="17421" name="Text Box 16"/>
          <p:cNvSpPr txBox="1">
            <a:spLocks noChangeArrowheads="1"/>
          </p:cNvSpPr>
          <p:nvPr/>
        </p:nvSpPr>
        <p:spPr bwMode="auto">
          <a:xfrm>
            <a:off x="2971800" y="2362200"/>
            <a:ext cx="5873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1800">
                <a:latin typeface="Times New Roman" charset="0"/>
              </a:rPr>
              <a:t>p4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17422" name="Text Box 17"/>
          <p:cNvSpPr txBox="1">
            <a:spLocks noChangeArrowheads="1"/>
          </p:cNvSpPr>
          <p:nvPr/>
        </p:nvSpPr>
        <p:spPr bwMode="auto">
          <a:xfrm>
            <a:off x="3810000" y="3048000"/>
            <a:ext cx="5873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1800">
                <a:latin typeface="Times New Roman" charset="0"/>
              </a:rPr>
              <a:t>p5</a:t>
            </a:r>
          </a:p>
        </p:txBody>
      </p:sp>
      <p:sp>
        <p:nvSpPr>
          <p:cNvPr id="17423" name="Text Box 18"/>
          <p:cNvSpPr txBox="1">
            <a:spLocks noChangeArrowheads="1"/>
          </p:cNvSpPr>
          <p:nvPr/>
        </p:nvSpPr>
        <p:spPr bwMode="auto">
          <a:xfrm>
            <a:off x="2994025" y="3048000"/>
            <a:ext cx="5873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1800">
                <a:latin typeface="Times New Roman" charset="0"/>
              </a:rPr>
              <a:t>p6</a:t>
            </a:r>
          </a:p>
        </p:txBody>
      </p:sp>
      <p:sp>
        <p:nvSpPr>
          <p:cNvPr id="17424" name="AutoShape 19"/>
          <p:cNvSpPr>
            <a:spLocks noChangeArrowheads="1"/>
          </p:cNvSpPr>
          <p:nvPr/>
        </p:nvSpPr>
        <p:spPr bwMode="auto">
          <a:xfrm>
            <a:off x="1447800" y="4114800"/>
            <a:ext cx="2819400" cy="609600"/>
          </a:xfrm>
          <a:prstGeom prst="parallelogram">
            <a:avLst>
              <a:gd name="adj" fmla="val 115625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7425" name="Line 20"/>
          <p:cNvSpPr>
            <a:spLocks noChangeShapeType="1"/>
          </p:cNvSpPr>
          <p:nvPr/>
        </p:nvSpPr>
        <p:spPr bwMode="auto">
          <a:xfrm>
            <a:off x="2133600" y="4114800"/>
            <a:ext cx="152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6" name="Line 21"/>
          <p:cNvSpPr>
            <a:spLocks noChangeShapeType="1"/>
          </p:cNvSpPr>
          <p:nvPr/>
        </p:nvSpPr>
        <p:spPr bwMode="auto">
          <a:xfrm flipV="1">
            <a:off x="2286000" y="4114800"/>
            <a:ext cx="1371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7" name="Line 22"/>
          <p:cNvSpPr>
            <a:spLocks noChangeShapeType="1"/>
          </p:cNvSpPr>
          <p:nvPr/>
        </p:nvSpPr>
        <p:spPr bwMode="auto">
          <a:xfrm flipV="1">
            <a:off x="3581400" y="4114800"/>
            <a:ext cx="762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28" name="Text Box 23"/>
          <p:cNvSpPr txBox="1">
            <a:spLocks noChangeArrowheads="1"/>
          </p:cNvSpPr>
          <p:nvPr/>
        </p:nvSpPr>
        <p:spPr bwMode="auto">
          <a:xfrm>
            <a:off x="3352800" y="5410200"/>
            <a:ext cx="5873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1800">
                <a:latin typeface="Times New Roman" charset="0"/>
              </a:rPr>
              <a:t>p1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17429" name="Text Box 24"/>
          <p:cNvSpPr txBox="1">
            <a:spLocks noChangeArrowheads="1"/>
          </p:cNvSpPr>
          <p:nvPr/>
        </p:nvSpPr>
        <p:spPr bwMode="auto">
          <a:xfrm>
            <a:off x="1774825" y="3886200"/>
            <a:ext cx="5873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1800">
                <a:latin typeface="Times New Roman" charset="0"/>
              </a:rPr>
              <a:t>p2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17430" name="Text Box 25"/>
          <p:cNvSpPr txBox="1">
            <a:spLocks noChangeArrowheads="1"/>
          </p:cNvSpPr>
          <p:nvPr/>
        </p:nvSpPr>
        <p:spPr bwMode="auto">
          <a:xfrm>
            <a:off x="2209800" y="4343400"/>
            <a:ext cx="5873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1800">
                <a:latin typeface="Times New Roman" charset="0"/>
              </a:rPr>
              <a:t>p3</a:t>
            </a:r>
          </a:p>
        </p:txBody>
      </p:sp>
      <p:sp>
        <p:nvSpPr>
          <p:cNvPr id="17431" name="Text Box 26"/>
          <p:cNvSpPr txBox="1">
            <a:spLocks noChangeArrowheads="1"/>
          </p:cNvSpPr>
          <p:nvPr/>
        </p:nvSpPr>
        <p:spPr bwMode="auto">
          <a:xfrm>
            <a:off x="3298825" y="4114800"/>
            <a:ext cx="5873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1800">
                <a:latin typeface="Times New Roman" charset="0"/>
              </a:rPr>
              <a:t>p4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17432" name="Text Box 27"/>
          <p:cNvSpPr txBox="1">
            <a:spLocks noChangeArrowheads="1"/>
          </p:cNvSpPr>
          <p:nvPr/>
        </p:nvSpPr>
        <p:spPr bwMode="auto">
          <a:xfrm>
            <a:off x="3581400" y="4510088"/>
            <a:ext cx="5873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1800">
                <a:latin typeface="Times New Roman" charset="0"/>
              </a:rPr>
              <a:t>p5</a:t>
            </a:r>
          </a:p>
        </p:txBody>
      </p:sp>
      <p:sp>
        <p:nvSpPr>
          <p:cNvPr id="17433" name="Text Box 28"/>
          <p:cNvSpPr txBox="1">
            <a:spLocks noChangeArrowheads="1"/>
          </p:cNvSpPr>
          <p:nvPr/>
        </p:nvSpPr>
        <p:spPr bwMode="auto">
          <a:xfrm>
            <a:off x="4213225" y="3886200"/>
            <a:ext cx="5873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1800">
                <a:latin typeface="Times New Roman" charset="0"/>
              </a:rPr>
              <a:t>p6</a:t>
            </a:r>
          </a:p>
        </p:txBody>
      </p:sp>
      <p:sp>
        <p:nvSpPr>
          <p:cNvPr id="17434" name="AutoShape 29"/>
          <p:cNvSpPr>
            <a:spLocks noChangeArrowheads="1"/>
          </p:cNvSpPr>
          <p:nvPr/>
        </p:nvSpPr>
        <p:spPr bwMode="auto">
          <a:xfrm>
            <a:off x="2819400" y="5791200"/>
            <a:ext cx="1524000" cy="6096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5" name="Line 30"/>
          <p:cNvSpPr>
            <a:spLocks noChangeShapeType="1"/>
          </p:cNvSpPr>
          <p:nvPr/>
        </p:nvSpPr>
        <p:spPr bwMode="auto">
          <a:xfrm flipH="1">
            <a:off x="3200400" y="5791200"/>
            <a:ext cx="381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6" name="Line 31"/>
          <p:cNvSpPr>
            <a:spLocks noChangeShapeType="1"/>
          </p:cNvSpPr>
          <p:nvPr/>
        </p:nvSpPr>
        <p:spPr bwMode="auto">
          <a:xfrm>
            <a:off x="3581400" y="5791200"/>
            <a:ext cx="381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37" name="Text Box 32"/>
          <p:cNvSpPr txBox="1">
            <a:spLocks noChangeArrowheads="1"/>
          </p:cNvSpPr>
          <p:nvPr/>
        </p:nvSpPr>
        <p:spPr bwMode="auto">
          <a:xfrm>
            <a:off x="365125" y="3241675"/>
            <a:ext cx="83978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gl.TRIANGLE_STRIP: Each new point makes a triangle with the previous two points.</a:t>
            </a:r>
          </a:p>
        </p:txBody>
      </p:sp>
      <p:sp>
        <p:nvSpPr>
          <p:cNvPr id="17438" name="Text Box 33"/>
          <p:cNvSpPr txBox="1">
            <a:spLocks noChangeArrowheads="1"/>
          </p:cNvSpPr>
          <p:nvPr/>
        </p:nvSpPr>
        <p:spPr bwMode="auto">
          <a:xfrm>
            <a:off x="381000" y="4724400"/>
            <a:ext cx="81692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gl.TRIANGLE_FAN: Each new point makes a triangle with the previous point and the first point.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JavaScript Debugger</a:t>
            </a:r>
          </a:p>
        </p:txBody>
      </p:sp>
      <p:sp>
        <p:nvSpPr>
          <p:cNvPr id="18434" name="TextBox 2"/>
          <p:cNvSpPr txBox="1">
            <a:spLocks noChangeArrowheads="1"/>
          </p:cNvSpPr>
          <p:nvPr/>
        </p:nvSpPr>
        <p:spPr bwMode="auto">
          <a:xfrm>
            <a:off x="609600" y="1828800"/>
            <a:ext cx="777240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dirty="0">
                <a:latin typeface="Times New Roman" charset="0"/>
              </a:rPr>
              <a:t>For Firefox:</a:t>
            </a:r>
          </a:p>
          <a:p>
            <a:pPr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en-US" altLang="x-none" sz="2400" dirty="0">
                <a:latin typeface="Times New Roman" charset="0"/>
              </a:rPr>
              <a:t> Open the debugger from the Tools/Web Developer menu</a:t>
            </a:r>
          </a:p>
          <a:p>
            <a:pPr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en-US" altLang="x-none" sz="2400" dirty="0">
                <a:latin typeface="Times New Roman" charset="0"/>
              </a:rPr>
              <a:t> Click on the Console tab to see syntax errors</a:t>
            </a:r>
          </a:p>
          <a:p>
            <a:pPr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en-US" altLang="x-none" sz="2400" dirty="0">
                <a:latin typeface="Times New Roman" charset="0"/>
              </a:rPr>
              <a:t> Choose your </a:t>
            </a:r>
            <a:r>
              <a:rPr lang="en-US" altLang="x-none" sz="2400" dirty="0" err="1">
                <a:latin typeface="Times New Roman" charset="0"/>
              </a:rPr>
              <a:t>javascript</a:t>
            </a:r>
            <a:r>
              <a:rPr lang="en-US" altLang="x-none" sz="2400" dirty="0">
                <a:latin typeface="Times New Roman" charset="0"/>
              </a:rPr>
              <a:t> file in the </a:t>
            </a:r>
            <a:r>
              <a:rPr lang="en-US" altLang="x-none" sz="2400" dirty="0" err="1">
                <a:latin typeface="Times New Roman" charset="0"/>
              </a:rPr>
              <a:t>lefthand</a:t>
            </a:r>
            <a:r>
              <a:rPr lang="en-US" altLang="x-none" sz="2400" dirty="0">
                <a:latin typeface="Times New Roman" charset="0"/>
              </a:rPr>
              <a:t> pane to see your source-code.</a:t>
            </a:r>
          </a:p>
          <a:p>
            <a:pPr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en-US" altLang="x-none" sz="2400" dirty="0">
                <a:latin typeface="Times New Roman" charset="0"/>
              </a:rPr>
              <a:t> Set break-points by clicking on the number next to the line where you want to break.</a:t>
            </a:r>
          </a:p>
          <a:p>
            <a:pPr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en-US" altLang="x-none" sz="2400" dirty="0">
                <a:latin typeface="Times New Roman" charset="0"/>
              </a:rPr>
              <a:t> Use the three buttons in the upper left to step through the code.</a:t>
            </a:r>
          </a:p>
          <a:p>
            <a:pPr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en-US" altLang="x-none" sz="2400" dirty="0">
                <a:latin typeface="Times New Roman" charset="0"/>
              </a:rPr>
              <a:t> Add “Watch Expressions” to keep track of variable values.</a:t>
            </a:r>
          </a:p>
          <a:p>
            <a:pPr>
              <a:spcBef>
                <a:spcPct val="0"/>
              </a:spcBef>
              <a:buClrTx/>
              <a:buSzTx/>
              <a:buFont typeface="Arial" charset="0"/>
              <a:buChar char="•"/>
            </a:pPr>
            <a:endParaRPr lang="en-US" altLang="x-none" sz="2400" dirty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Practice</a:t>
            </a:r>
          </a:p>
        </p:txBody>
      </p:sp>
      <p:sp>
        <p:nvSpPr>
          <p:cNvPr id="19458" name="TextBox 2"/>
          <p:cNvSpPr txBox="1">
            <a:spLocks noChangeArrowheads="1"/>
          </p:cNvSpPr>
          <p:nvPr/>
        </p:nvSpPr>
        <p:spPr bwMode="auto">
          <a:xfrm>
            <a:off x="304800" y="1600200"/>
            <a:ext cx="8839200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en-US" altLang="x-none" sz="2400" dirty="0">
                <a:latin typeface="Times New Roman" charset="0"/>
              </a:rPr>
              <a:t>Download the </a:t>
            </a:r>
            <a:r>
              <a:rPr lang="en-US" altLang="x-none" sz="2400" dirty="0" err="1">
                <a:latin typeface="Times New Roman" charset="0"/>
              </a:rPr>
              <a:t>CommonLinux.zip</a:t>
            </a:r>
            <a:r>
              <a:rPr lang="en-US" altLang="x-none" sz="2400" dirty="0">
                <a:latin typeface="Times New Roman" charset="0"/>
              </a:rPr>
              <a:t> (or </a:t>
            </a:r>
            <a:r>
              <a:rPr lang="en-US" altLang="x-none" sz="2400" dirty="0" err="1">
                <a:latin typeface="Times New Roman" charset="0"/>
              </a:rPr>
              <a:t>CommonWindows.zip</a:t>
            </a:r>
            <a:r>
              <a:rPr lang="en-US" altLang="x-none" sz="2400" dirty="0">
                <a:latin typeface="Times New Roman" charset="0"/>
              </a:rPr>
              <a:t> for a PC) and the </a:t>
            </a:r>
            <a:r>
              <a:rPr lang="en-US" altLang="x-none" sz="2400" dirty="0" err="1">
                <a:latin typeface="Times New Roman" charset="0"/>
              </a:rPr>
              <a:t>gasketLinux.zip</a:t>
            </a:r>
            <a:r>
              <a:rPr lang="en-US" altLang="x-none" sz="2400" dirty="0">
                <a:latin typeface="Times New Roman" charset="0"/>
              </a:rPr>
              <a:t> (or </a:t>
            </a:r>
            <a:r>
              <a:rPr lang="en-US" altLang="x-none" sz="2400" dirty="0" err="1">
                <a:latin typeface="Times New Roman" charset="0"/>
              </a:rPr>
              <a:t>gasketWindows.zip</a:t>
            </a:r>
            <a:r>
              <a:rPr lang="en-US" altLang="x-none" sz="2400" dirty="0">
                <a:latin typeface="Times New Roman" charset="0"/>
              </a:rPr>
              <a:t>) files from the documentation page.</a:t>
            </a:r>
          </a:p>
          <a:p>
            <a:pPr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en-US" altLang="x-none" sz="2400" dirty="0">
                <a:latin typeface="Times New Roman" charset="0"/>
              </a:rPr>
              <a:t> Expand the folders and rename </a:t>
            </a:r>
            <a:r>
              <a:rPr lang="en-US" altLang="x-none" sz="2400" dirty="0" err="1">
                <a:latin typeface="Times New Roman" charset="0"/>
              </a:rPr>
              <a:t>CommonWindows</a:t>
            </a:r>
            <a:r>
              <a:rPr lang="en-US" altLang="x-none" sz="2400" dirty="0">
                <a:latin typeface="Times New Roman" charset="0"/>
              </a:rPr>
              <a:t> or </a:t>
            </a:r>
            <a:r>
              <a:rPr lang="en-US" altLang="x-none" sz="2400" dirty="0" err="1">
                <a:latin typeface="Times New Roman" charset="0"/>
              </a:rPr>
              <a:t>CommonLinux</a:t>
            </a:r>
            <a:r>
              <a:rPr lang="en-US" altLang="x-none" sz="2400" dirty="0">
                <a:latin typeface="Times New Roman" charset="0"/>
              </a:rPr>
              <a:t> to Common</a:t>
            </a:r>
          </a:p>
          <a:p>
            <a:pPr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en-US" altLang="x-none" sz="2400" dirty="0">
                <a:latin typeface="Times New Roman" charset="0"/>
              </a:rPr>
              <a:t> Open the gasket1.js in  </a:t>
            </a:r>
            <a:r>
              <a:rPr lang="en-US" altLang="x-none" sz="2400" dirty="0" err="1">
                <a:latin typeface="Times New Roman" charset="0"/>
              </a:rPr>
              <a:t>VSCode</a:t>
            </a:r>
            <a:r>
              <a:rPr lang="en-US" altLang="x-none" sz="2400" dirty="0">
                <a:latin typeface="Times New Roman" charset="0"/>
              </a:rPr>
              <a:t> (or Notepad or BBEdit) and save it as </a:t>
            </a:r>
            <a:r>
              <a:rPr lang="en-US" altLang="x-none" sz="2400" dirty="0" err="1">
                <a:latin typeface="Times New Roman" charset="0"/>
              </a:rPr>
              <a:t>triangle.js</a:t>
            </a:r>
            <a:r>
              <a:rPr lang="en-US" altLang="x-none" sz="2400" dirty="0">
                <a:latin typeface="Times New Roman" charset="0"/>
              </a:rPr>
              <a:t> </a:t>
            </a:r>
          </a:p>
          <a:p>
            <a:pPr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en-US" altLang="x-none" sz="2400" dirty="0">
                <a:latin typeface="Times New Roman" charset="0"/>
              </a:rPr>
              <a:t> Open gasket1.html and save it as </a:t>
            </a:r>
            <a:r>
              <a:rPr lang="en-US" altLang="x-none" sz="2400" dirty="0" err="1">
                <a:latin typeface="Times New Roman" charset="0"/>
              </a:rPr>
              <a:t>triangle.html</a:t>
            </a:r>
            <a:endParaRPr lang="en-US" altLang="x-none" sz="2400" dirty="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en-US" altLang="x-none" sz="2400" dirty="0">
                <a:latin typeface="Times New Roman" charset="0"/>
              </a:rPr>
              <a:t> Open gasket1.html and change the name of the script file from gasket1.js to </a:t>
            </a:r>
            <a:r>
              <a:rPr lang="en-US" altLang="x-none" sz="2400" dirty="0" err="1">
                <a:latin typeface="Times New Roman" charset="0"/>
              </a:rPr>
              <a:t>triangle.js</a:t>
            </a:r>
            <a:endParaRPr lang="en-US" altLang="x-none" sz="2400" dirty="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en-US" altLang="x-none" sz="2400" dirty="0">
                <a:latin typeface="Times New Roman" charset="0"/>
              </a:rPr>
              <a:t> Delete the code to create the </a:t>
            </a:r>
            <a:r>
              <a:rPr lang="en-US" altLang="x-none" sz="2400" dirty="0" err="1">
                <a:latin typeface="Times New Roman" charset="0"/>
              </a:rPr>
              <a:t>Sierpinski</a:t>
            </a:r>
            <a:r>
              <a:rPr lang="en-US" altLang="x-none" sz="2400" dirty="0">
                <a:latin typeface="Times New Roman" charset="0"/>
              </a:rPr>
              <a:t> gasket points</a:t>
            </a:r>
          </a:p>
          <a:p>
            <a:pPr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en-US" altLang="x-none" sz="2400" dirty="0">
                <a:latin typeface="Times New Roman" charset="0"/>
              </a:rPr>
              <a:t> Add your own code to draw a triangle with vertices at: (-1, -1), (1, -1), and (0, 1)</a:t>
            </a:r>
          </a:p>
          <a:p>
            <a:pPr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en-US" altLang="x-none" sz="2400" dirty="0">
                <a:latin typeface="Times New Roman" charset="0"/>
              </a:rPr>
              <a:t> Use </a:t>
            </a:r>
            <a:r>
              <a:rPr lang="en-US" altLang="x-none" sz="2400" dirty="0" err="1">
                <a:latin typeface="Times New Roman" charset="0"/>
              </a:rPr>
              <a:t>gl.TRIANGLES</a:t>
            </a:r>
            <a:endParaRPr lang="en-US" altLang="x-none" sz="2400" dirty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More Practice</a:t>
            </a:r>
          </a:p>
        </p:txBody>
      </p:sp>
      <p:sp>
        <p:nvSpPr>
          <p:cNvPr id="20482" name="TextBox 2"/>
          <p:cNvSpPr txBox="1">
            <a:spLocks noChangeArrowheads="1"/>
          </p:cNvSpPr>
          <p:nvPr/>
        </p:nvSpPr>
        <p:spPr bwMode="auto">
          <a:xfrm>
            <a:off x="304800" y="1295400"/>
            <a:ext cx="8839200" cy="637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 typeface="Arial" charset="0"/>
              <a:buChar char="•"/>
            </a:pPr>
            <a:endParaRPr lang="en-US" altLang="x-none" sz="2400" dirty="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en-US" altLang="x-none" sz="2400" dirty="0">
                <a:latin typeface="Times New Roman" charset="0"/>
              </a:rPr>
              <a:t> Once your triangle works, save your code as </a:t>
            </a:r>
            <a:r>
              <a:rPr lang="en-US" altLang="x-none" sz="2400" dirty="0" err="1">
                <a:latin typeface="Times New Roman" charset="0"/>
              </a:rPr>
              <a:t>square.js</a:t>
            </a:r>
            <a:r>
              <a:rPr lang="en-US" altLang="x-none" sz="2400" dirty="0">
                <a:latin typeface="Times New Roman" charset="0"/>
              </a:rPr>
              <a:t> and </a:t>
            </a:r>
            <a:r>
              <a:rPr lang="en-US" altLang="x-none" sz="2400" dirty="0" err="1">
                <a:latin typeface="Times New Roman" charset="0"/>
              </a:rPr>
              <a:t>square.html</a:t>
            </a:r>
            <a:endParaRPr lang="en-US" altLang="x-none" sz="2400" dirty="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en-US" altLang="x-none" sz="2400" dirty="0">
                <a:latin typeface="Times New Roman" charset="0"/>
              </a:rPr>
              <a:t> Modify the </a:t>
            </a:r>
            <a:r>
              <a:rPr lang="en-US" altLang="x-none" sz="2400" dirty="0" err="1">
                <a:latin typeface="Times New Roman" charset="0"/>
              </a:rPr>
              <a:t>square.html</a:t>
            </a:r>
            <a:r>
              <a:rPr lang="en-US" altLang="x-none" sz="2400" dirty="0">
                <a:latin typeface="Times New Roman" charset="0"/>
              </a:rPr>
              <a:t> file to name the script file </a:t>
            </a:r>
            <a:r>
              <a:rPr lang="en-US" altLang="x-none" sz="2400" dirty="0" err="1">
                <a:latin typeface="Times New Roman" charset="0"/>
              </a:rPr>
              <a:t>square.js</a:t>
            </a:r>
            <a:endParaRPr lang="en-US" altLang="x-none" sz="2400" dirty="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en-US" altLang="x-none" sz="2400" dirty="0">
                <a:latin typeface="Times New Roman" charset="0"/>
              </a:rPr>
              <a:t> Modify </a:t>
            </a:r>
            <a:r>
              <a:rPr lang="en-US" altLang="x-none" sz="2400" dirty="0" err="1">
                <a:latin typeface="Times New Roman" charset="0"/>
              </a:rPr>
              <a:t>square.js</a:t>
            </a:r>
            <a:r>
              <a:rPr lang="en-US" altLang="x-none" sz="2400" dirty="0">
                <a:latin typeface="Times New Roman" charset="0"/>
              </a:rPr>
              <a:t> to draw a square with vertices at (-1, -1), (-1, 1), (1, 1) and (1, -1).</a:t>
            </a:r>
          </a:p>
          <a:p>
            <a:pPr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en-US" altLang="x-none" sz="2400" dirty="0">
                <a:latin typeface="Times New Roman" charset="0"/>
              </a:rPr>
              <a:t> Use </a:t>
            </a:r>
            <a:r>
              <a:rPr lang="en-US" altLang="x-none" sz="2400" dirty="0" err="1">
                <a:latin typeface="Times New Roman" charset="0"/>
              </a:rPr>
              <a:t>gl.TRIANGLE_FAN</a:t>
            </a:r>
            <a:endParaRPr lang="en-US" altLang="x-none" sz="2400" dirty="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 typeface="Arial" charset="0"/>
              <a:buChar char="•"/>
            </a:pPr>
            <a:endParaRPr lang="en-US" altLang="x-none" sz="2400" dirty="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en-US" altLang="x-none" sz="2400" dirty="0">
                <a:latin typeface="Times New Roman" charset="0"/>
              </a:rPr>
              <a:t>If that works, move the code that pushes the vertices onto the points array into a function:</a:t>
            </a:r>
          </a:p>
          <a:p>
            <a:pPr lvl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dirty="0">
                <a:latin typeface="Times New Roman" charset="0"/>
              </a:rPr>
              <a:t>function square(a, b, c, d) {</a:t>
            </a:r>
          </a:p>
          <a:p>
            <a:pPr lvl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dirty="0">
                <a:latin typeface="Times New Roman" charset="0"/>
              </a:rPr>
              <a:t>}</a:t>
            </a:r>
          </a:p>
          <a:p>
            <a:pPr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en-US" altLang="x-none" sz="2400" dirty="0">
                <a:latin typeface="Times New Roman" charset="0"/>
              </a:rPr>
              <a:t> Inside the </a:t>
            </a:r>
            <a:r>
              <a:rPr lang="en-US" altLang="x-none" sz="2400" dirty="0" err="1">
                <a:latin typeface="Times New Roman" charset="0"/>
              </a:rPr>
              <a:t>init</a:t>
            </a:r>
            <a:r>
              <a:rPr lang="en-US" altLang="x-none" sz="2400" dirty="0">
                <a:latin typeface="Times New Roman" charset="0"/>
              </a:rPr>
              <a:t> function, just call square with the four vertices as parameters.</a:t>
            </a:r>
          </a:p>
          <a:p>
            <a:pPr>
              <a:spcBef>
                <a:spcPct val="0"/>
              </a:spcBef>
              <a:buClrTx/>
              <a:buSzTx/>
              <a:buFont typeface="Arial" charset="0"/>
              <a:buChar char="•"/>
            </a:pPr>
            <a:endParaRPr lang="en-US" altLang="x-none" sz="2400" dirty="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 typeface="Arial" charset="0"/>
              <a:buChar char="•"/>
            </a:pPr>
            <a:endParaRPr lang="en-US" altLang="x-none" sz="2400" dirty="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 typeface="Arial" charset="0"/>
              <a:buChar char="•"/>
            </a:pPr>
            <a:endParaRPr lang="en-US" altLang="x-none" sz="2400" dirty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Boiler plate</a:t>
            </a:r>
          </a:p>
        </p:txBody>
      </p:sp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533400" y="1752600"/>
            <a:ext cx="7127875" cy="483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&lt;HTML&gt;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&lt;HEAD&gt;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	&lt;TITLE&gt;My Home Page&lt;/TITLE&gt;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&lt;/HEAD&gt;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&lt;BODY&gt;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	&lt;H1&gt;Welcome to my homepage!&lt;/H1&gt;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	&lt;P&gt;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	Hi there!  This is my very first web page!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&lt;/BODY&gt;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&lt;/HTML&gt;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			index.html</a:t>
            </a:r>
            <a:endParaRPr lang="en-US" altLang="x-none" sz="2400">
              <a:latin typeface="Times New Roman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ChangeArrowheads="1"/>
          </p:cNvSpPr>
          <p:nvPr/>
        </p:nvSpPr>
        <p:spPr bwMode="auto">
          <a:xfrm>
            <a:off x="152400" y="1600200"/>
            <a:ext cx="8763000" cy="3276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Hello World!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1524000"/>
            <a:ext cx="8199438" cy="3416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+mn-lt"/>
                <a:ea typeface="+mn-ea"/>
                <a:cs typeface="Courier"/>
              </a:rPr>
              <a:t>&lt;html&gt;</a:t>
            </a:r>
          </a:p>
          <a:p>
            <a:pPr lvl="1">
              <a:defRPr/>
            </a:pPr>
            <a:r>
              <a:rPr lang="en-US">
                <a:latin typeface="+mn-lt"/>
                <a:ea typeface="+mn-ea"/>
                <a:cs typeface="Courier"/>
              </a:rPr>
              <a:t>&lt;body&gt;</a:t>
            </a:r>
          </a:p>
          <a:p>
            <a:pPr lvl="2">
              <a:defRPr/>
            </a:pPr>
            <a:r>
              <a:rPr lang="en-US">
                <a:latin typeface="+mn-lt"/>
                <a:ea typeface="+mn-ea"/>
                <a:cs typeface="Courier"/>
              </a:rPr>
              <a:t>&lt;script language="javascript" type="text/javascript"&gt;        </a:t>
            </a:r>
          </a:p>
          <a:p>
            <a:pPr lvl="2">
              <a:defRPr/>
            </a:pPr>
            <a:r>
              <a:rPr lang="en-US">
                <a:latin typeface="+mn-lt"/>
                <a:ea typeface="+mn-ea"/>
                <a:cs typeface="Courier"/>
              </a:rPr>
              <a:t>&lt;!--            </a:t>
            </a:r>
          </a:p>
          <a:p>
            <a:pPr lvl="3">
              <a:defRPr/>
            </a:pPr>
            <a:r>
              <a:rPr lang="en-US">
                <a:latin typeface="+mn-lt"/>
                <a:ea typeface="+mn-ea"/>
                <a:cs typeface="Courier"/>
              </a:rPr>
              <a:t>document.write("Hello World!");        </a:t>
            </a:r>
          </a:p>
          <a:p>
            <a:pPr lvl="2">
              <a:defRPr/>
            </a:pPr>
            <a:r>
              <a:rPr lang="en-US">
                <a:latin typeface="+mn-lt"/>
                <a:ea typeface="+mn-ea"/>
                <a:cs typeface="Courier"/>
              </a:rPr>
              <a:t> //--&gt;     </a:t>
            </a:r>
          </a:p>
          <a:p>
            <a:pPr lvl="2">
              <a:defRPr/>
            </a:pPr>
            <a:r>
              <a:rPr lang="en-US">
                <a:latin typeface="+mn-lt"/>
                <a:ea typeface="+mn-ea"/>
                <a:cs typeface="Courier"/>
              </a:rPr>
              <a:t> &lt;/script&gt;</a:t>
            </a:r>
          </a:p>
          <a:p>
            <a:pPr lvl="1">
              <a:defRPr/>
            </a:pPr>
            <a:r>
              <a:rPr lang="en-US">
                <a:latin typeface="+mn-lt"/>
                <a:ea typeface="+mn-ea"/>
                <a:cs typeface="Courier"/>
              </a:rPr>
              <a:t>&lt;/body&gt;</a:t>
            </a:r>
          </a:p>
          <a:p>
            <a:pPr>
              <a:defRPr/>
            </a:pPr>
            <a:r>
              <a:rPr lang="en-US">
                <a:latin typeface="+mn-lt"/>
                <a:ea typeface="+mn-ea"/>
                <a:cs typeface="Courier"/>
              </a:rPr>
              <a:t>&lt;/html&gt;</a:t>
            </a:r>
          </a:p>
        </p:txBody>
      </p:sp>
      <p:sp>
        <p:nvSpPr>
          <p:cNvPr id="23557" name="TextBox 3"/>
          <p:cNvSpPr txBox="1">
            <a:spLocks noChangeArrowheads="1"/>
          </p:cNvSpPr>
          <p:nvPr/>
        </p:nvSpPr>
        <p:spPr bwMode="auto">
          <a:xfrm>
            <a:off x="304800" y="4953000"/>
            <a:ext cx="81534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b="1">
                <a:latin typeface="Times New Roman" charset="0"/>
              </a:rPr>
              <a:t>Notes:</a:t>
            </a:r>
            <a:r>
              <a:rPr lang="en-US" altLang="x-none" sz="2400">
                <a:latin typeface="Times New Roman" charset="0"/>
              </a:rPr>
              <a:t> </a:t>
            </a:r>
          </a:p>
          <a:p>
            <a:pPr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en-US" altLang="x-none" sz="2400">
                <a:latin typeface="Times New Roman" charset="0"/>
              </a:rPr>
              <a:t>The JavaScript code is inside an HTML comment.</a:t>
            </a:r>
          </a:p>
          <a:p>
            <a:pPr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en-US" altLang="x-none" sz="2400">
                <a:latin typeface="Times New Roman" charset="0"/>
              </a:rPr>
              <a:t>Semicolons are optional (except when they aren't)</a:t>
            </a:r>
          </a:p>
          <a:p>
            <a:pPr>
              <a:spcBef>
                <a:spcPct val="0"/>
              </a:spcBef>
              <a:buClrTx/>
              <a:buSzTx/>
              <a:buFont typeface="Arial" charset="0"/>
              <a:buChar char="•"/>
            </a:pPr>
            <a:r>
              <a:rPr lang="en-US" altLang="x-none" sz="2400">
                <a:latin typeface="Times New Roman" charset="0"/>
              </a:rPr>
              <a:t>document.write( ) writes onto the browser window.  </a:t>
            </a:r>
          </a:p>
          <a:p>
            <a:pPr lvl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It's useful for  debugging.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nimBg="1"/>
      <p:bldP spid="3" grpId="0" build="p" bldLvl="3"/>
      <p:bldP spid="23557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81000" y="4800600"/>
            <a:ext cx="6172200" cy="1676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04800" y="2133600"/>
            <a:ext cx="4343400" cy="1143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536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Some basic JavaScript</a:t>
            </a:r>
          </a:p>
        </p:txBody>
      </p:sp>
      <p:sp>
        <p:nvSpPr>
          <p:cNvPr id="24579" name="TextBox 2"/>
          <p:cNvSpPr txBox="1">
            <a:spLocks noChangeArrowheads="1"/>
          </p:cNvSpPr>
          <p:nvPr/>
        </p:nvSpPr>
        <p:spPr bwMode="auto">
          <a:xfrm>
            <a:off x="304800" y="1676400"/>
            <a:ext cx="49530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Declaring a variable: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</a:t>
            </a:r>
            <a:r>
              <a:rPr lang="en-US" altLang="x-none" sz="2400"/>
              <a:t>var myVar;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/>
              <a:t>	var another = "yes";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/>
              <a:t>	myVar = 9;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04800" y="3657600"/>
            <a:ext cx="61214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Conditional, Switch, While loop, for loop: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Same syntax as C++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Example: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</a:t>
            </a:r>
            <a:r>
              <a:rPr lang="en-US" altLang="x-none" sz="2400"/>
              <a:t>var count;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/>
              <a:t>	for (count = 0; count &lt; 10; count++)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/>
              <a:t>		document.write(count);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/>
              <a:t>	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  <p:bldP spid="24579" grpId="0" build="p" bldLvl="2"/>
      <p:bldP spid="5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838200" y="4495800"/>
            <a:ext cx="7543800" cy="1676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914400" y="2438400"/>
            <a:ext cx="7467600" cy="16764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638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Functions in JavaScript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1981200"/>
            <a:ext cx="7848600" cy="1938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>
                <a:ea typeface="+mn-ea"/>
              </a:rPr>
              <a:t>Functions:</a:t>
            </a:r>
          </a:p>
          <a:p>
            <a:pPr>
              <a:defRPr/>
            </a:pPr>
            <a:r>
              <a:rPr lang="en-US">
                <a:ea typeface="+mn-ea"/>
              </a:rPr>
              <a:t>	</a:t>
            </a:r>
            <a:r>
              <a:rPr lang="en-US">
                <a:latin typeface="+mn-lt"/>
                <a:ea typeface="+mn-ea"/>
              </a:rPr>
              <a:t>function functionname(parameter-list)</a:t>
            </a:r>
          </a:p>
          <a:p>
            <a:pPr>
              <a:defRPr/>
            </a:pPr>
            <a:r>
              <a:rPr lang="en-US">
                <a:latin typeface="+mn-lt"/>
                <a:ea typeface="+mn-ea"/>
              </a:rPr>
              <a:t>	{</a:t>
            </a:r>
          </a:p>
          <a:p>
            <a:pPr>
              <a:defRPr/>
            </a:pPr>
            <a:r>
              <a:rPr lang="en-US">
                <a:latin typeface="+mn-lt"/>
                <a:ea typeface="+mn-ea"/>
              </a:rPr>
              <a:t>	         statements      </a:t>
            </a:r>
          </a:p>
          <a:p>
            <a:pPr>
              <a:defRPr/>
            </a:pPr>
            <a:r>
              <a:rPr lang="en-US">
                <a:latin typeface="+mn-lt"/>
                <a:ea typeface="+mn-ea"/>
              </a:rPr>
              <a:t>	}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62000" y="4114800"/>
            <a:ext cx="66294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Example: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</a:t>
            </a:r>
            <a:r>
              <a:rPr lang="en-US" altLang="x-none" sz="2400">
                <a:latin typeface="Arial (Body)" charset="0"/>
              </a:rPr>
              <a:t>function sayHello( )   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Arial (Body)" charset="0"/>
              </a:rPr>
              <a:t>	{     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Arial (Body)" charset="0"/>
              </a:rPr>
              <a:t>	 	alert("Hello there");    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Arial (Body)" charset="0"/>
              </a:rPr>
              <a:t>	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3" grpId="0" build="p" bldLvl="2"/>
      <p:bldP spid="4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28600" y="4724400"/>
            <a:ext cx="8610600" cy="1905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28600" y="2209800"/>
            <a:ext cx="8610600" cy="1905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Functions with Parameters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1600200"/>
            <a:ext cx="8915400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>
                <a:ea typeface="+mn-ea"/>
              </a:rPr>
              <a:t>Because JavaScript is untyped, the parameter list does not have types:</a:t>
            </a:r>
          </a:p>
          <a:p>
            <a:pPr>
              <a:defRPr/>
            </a:pPr>
            <a:endParaRPr lang="en-US">
              <a:ea typeface="+mn-ea"/>
            </a:endParaRPr>
          </a:p>
          <a:p>
            <a:pPr>
              <a:defRPr/>
            </a:pPr>
            <a:r>
              <a:rPr lang="en-US">
                <a:ea typeface="+mn-ea"/>
              </a:rPr>
              <a:t>	</a:t>
            </a:r>
            <a:r>
              <a:rPr lang="en-US">
                <a:latin typeface="+mn-lt"/>
                <a:ea typeface="+mn-ea"/>
              </a:rPr>
              <a:t>function printStudent(name, year)         </a:t>
            </a:r>
          </a:p>
          <a:p>
            <a:pPr>
              <a:defRPr/>
            </a:pPr>
            <a:r>
              <a:rPr lang="en-US">
                <a:latin typeface="+mn-lt"/>
                <a:ea typeface="+mn-ea"/>
              </a:rPr>
              <a:t>	{           </a:t>
            </a:r>
          </a:p>
          <a:p>
            <a:pPr>
              <a:defRPr/>
            </a:pPr>
            <a:r>
              <a:rPr lang="en-US">
                <a:latin typeface="+mn-lt"/>
                <a:ea typeface="+mn-ea"/>
              </a:rPr>
              <a:t> 		document.write (name + " is in class of  " + year);         </a:t>
            </a:r>
          </a:p>
          <a:p>
            <a:pPr>
              <a:defRPr/>
            </a:pPr>
            <a:r>
              <a:rPr lang="en-US">
                <a:latin typeface="+mn-lt"/>
                <a:ea typeface="+mn-ea"/>
              </a:rPr>
              <a:t>	}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28600" y="4191000"/>
            <a:ext cx="6297613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dirty="0">
                <a:latin typeface="Times New Roman" charset="0"/>
              </a:rPr>
              <a:t>We would call this function with: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 dirty="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dirty="0">
                <a:latin typeface="Times New Roman" charset="0"/>
              </a:rPr>
              <a:t>	</a:t>
            </a:r>
            <a:r>
              <a:rPr lang="en-US" altLang="x-none" sz="2400" dirty="0"/>
              <a:t>var </a:t>
            </a:r>
            <a:r>
              <a:rPr lang="en-US" altLang="x-none" sz="2400" dirty="0" err="1"/>
              <a:t>studentName</a:t>
            </a:r>
            <a:r>
              <a:rPr lang="en-US" altLang="x-none" sz="2400" dirty="0"/>
              <a:t> = "Alice";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dirty="0"/>
              <a:t>	var </a:t>
            </a:r>
            <a:r>
              <a:rPr lang="en-US" altLang="x-none" sz="2400" dirty="0" err="1"/>
              <a:t>gradYear</a:t>
            </a:r>
            <a:r>
              <a:rPr lang="en-US" altLang="x-none" sz="2400" dirty="0"/>
              <a:t> = 2024;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 dirty="0"/>
              <a:t>	</a:t>
            </a:r>
            <a:r>
              <a:rPr lang="en-US" altLang="x-none" sz="2400" dirty="0" err="1"/>
              <a:t>printStudent</a:t>
            </a:r>
            <a:r>
              <a:rPr lang="en-US" altLang="x-none" sz="2400" dirty="0"/>
              <a:t>(</a:t>
            </a:r>
            <a:r>
              <a:rPr lang="en-US" altLang="x-none" sz="2400" dirty="0" err="1"/>
              <a:t>studentName</a:t>
            </a:r>
            <a:r>
              <a:rPr lang="en-US" altLang="x-none" sz="2400" dirty="0"/>
              <a:t>, </a:t>
            </a:r>
            <a:r>
              <a:rPr lang="en-US" altLang="x-none" sz="2400" dirty="0" err="1"/>
              <a:t>gradYear</a:t>
            </a:r>
            <a:r>
              <a:rPr lang="en-US" altLang="x-none" sz="2400" dirty="0"/>
              <a:t>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3" grpId="0" build="p" bldLvl="2"/>
      <p:bldP spid="4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28600" y="4724400"/>
            <a:ext cx="8610600" cy="1905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28600" y="2362200"/>
            <a:ext cx="8610600" cy="19050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843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Functions with return value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8600" y="1447800"/>
            <a:ext cx="8915400" cy="2678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>
                <a:ea typeface="+mn-ea"/>
              </a:rPr>
              <a:t>Because JavaScript is untyped, we do not specify return type in the header:</a:t>
            </a:r>
          </a:p>
          <a:p>
            <a:pPr>
              <a:defRPr/>
            </a:pPr>
            <a:endParaRPr lang="en-US">
              <a:ea typeface="+mn-ea"/>
            </a:endParaRPr>
          </a:p>
          <a:p>
            <a:pPr>
              <a:defRPr/>
            </a:pPr>
            <a:r>
              <a:rPr lang="en-US">
                <a:ea typeface="+mn-ea"/>
              </a:rPr>
              <a:t>	</a:t>
            </a:r>
            <a:r>
              <a:rPr lang="en-US">
                <a:latin typeface="+mn-lt"/>
                <a:ea typeface="+mn-ea"/>
              </a:rPr>
              <a:t>function cube(number)         </a:t>
            </a:r>
          </a:p>
          <a:p>
            <a:pPr>
              <a:defRPr/>
            </a:pPr>
            <a:r>
              <a:rPr lang="en-US">
                <a:latin typeface="+mn-lt"/>
                <a:ea typeface="+mn-ea"/>
              </a:rPr>
              <a:t>	{           </a:t>
            </a:r>
          </a:p>
          <a:p>
            <a:pPr>
              <a:defRPr/>
            </a:pPr>
            <a:r>
              <a:rPr lang="en-US">
                <a:latin typeface="+mn-lt"/>
                <a:ea typeface="+mn-ea"/>
              </a:rPr>
              <a:t> 		return number*number*number;         </a:t>
            </a:r>
          </a:p>
          <a:p>
            <a:pPr>
              <a:defRPr/>
            </a:pPr>
            <a:r>
              <a:rPr lang="en-US">
                <a:latin typeface="+mn-lt"/>
                <a:ea typeface="+mn-ea"/>
              </a:rPr>
              <a:t>	} 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28600" y="4191000"/>
            <a:ext cx="4287838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We would call this function with: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	</a:t>
            </a:r>
            <a:r>
              <a:rPr lang="en-US" altLang="x-none" sz="2400"/>
              <a:t>var num = 5;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/>
              <a:t>	var result;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/>
              <a:t>	result = cube(num);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/>
              <a:t>	document.write(result);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3" grpId="0" build="p" bldLvl="2"/>
      <p:bldP spid="4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/>
          </p:nvPr>
        </p:nvSpPr>
        <p:spPr>
          <a:xfrm>
            <a:off x="6172200" y="-152400"/>
            <a:ext cx="2895600" cy="533400"/>
          </a:xfrm>
        </p:spPr>
        <p:txBody>
          <a:bodyPr/>
          <a:lstStyle/>
          <a:p>
            <a:pPr algn="r"/>
            <a:r>
              <a:rPr lang="en-US" altLang="x-none" sz="2000"/>
              <a:t>Boiler plate for WebGL</a:t>
            </a:r>
          </a:p>
        </p:txBody>
      </p:sp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228600" y="0"/>
            <a:ext cx="7810500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 dirty="0">
                <a:latin typeface="Times New Roman" charset="0"/>
              </a:rPr>
              <a:t>&lt;html&gt;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 dirty="0">
                <a:latin typeface="Times New Roman" charset="0"/>
              </a:rPr>
              <a:t>   &lt;head&gt;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 dirty="0">
                <a:latin typeface="Times New Roman" charset="0"/>
              </a:rPr>
              <a:t>      &lt;title&gt;My Graphics Program&lt;/title&gt;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 dirty="0">
                <a:latin typeface="Times New Roman" charset="0"/>
              </a:rPr>
              <a:t>      &lt;script id="vertex-shader" type="x-shader/x-vertex"&gt;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 dirty="0">
                <a:latin typeface="Times New Roman" charset="0"/>
              </a:rPr>
              <a:t>         &lt;!-- Code for vertex shader goes here --&gt;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 dirty="0">
                <a:latin typeface="Times New Roman" charset="0"/>
              </a:rPr>
              <a:t>      &lt;/script&gt;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 dirty="0">
                <a:latin typeface="Times New Roman" charset="0"/>
              </a:rPr>
              <a:t>      &lt;script id="fragment-shader" type="x-shader/x-fragment"&gt;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 dirty="0">
                <a:latin typeface="Times New Roman" charset="0"/>
              </a:rPr>
              <a:t>        &lt;!-- Code for fragment shader goes here --&gt;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 dirty="0">
                <a:latin typeface="Times New Roman" charset="0"/>
              </a:rPr>
              <a:t>      &lt;/script&gt;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 dirty="0">
                <a:latin typeface="Times New Roman" charset="0"/>
              </a:rPr>
              <a:t> 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 dirty="0">
                <a:latin typeface="Times New Roman" charset="0"/>
              </a:rPr>
              <a:t>   &lt;script type="text/</a:t>
            </a:r>
            <a:r>
              <a:rPr lang="en-US" altLang="x-none" sz="2000" dirty="0" err="1">
                <a:latin typeface="Times New Roman" charset="0"/>
              </a:rPr>
              <a:t>javascript</a:t>
            </a:r>
            <a:r>
              <a:rPr lang="en-US" altLang="x-none" sz="2000" dirty="0">
                <a:latin typeface="Times New Roman" charset="0"/>
              </a:rPr>
              <a:t>" </a:t>
            </a:r>
            <a:r>
              <a:rPr lang="en-US" altLang="x-none" sz="2000" dirty="0" err="1">
                <a:latin typeface="Times New Roman" charset="0"/>
              </a:rPr>
              <a:t>src</a:t>
            </a:r>
            <a:r>
              <a:rPr lang="en-US" altLang="x-none" sz="2000" dirty="0">
                <a:latin typeface="Times New Roman" charset="0"/>
              </a:rPr>
              <a:t>="../Common/</a:t>
            </a:r>
            <a:r>
              <a:rPr lang="en-US" altLang="x-none" sz="2000" dirty="0" err="1">
                <a:latin typeface="Times New Roman" charset="0"/>
              </a:rPr>
              <a:t>webgl-utils.js</a:t>
            </a:r>
            <a:r>
              <a:rPr lang="en-US" altLang="x-none" sz="2000" dirty="0">
                <a:latin typeface="Times New Roman" charset="0"/>
              </a:rPr>
              <a:t>"&gt;&lt;/script&gt;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 dirty="0">
                <a:latin typeface="Times New Roman" charset="0"/>
              </a:rPr>
              <a:t>   &lt;script type="text/</a:t>
            </a:r>
            <a:r>
              <a:rPr lang="en-US" altLang="x-none" sz="2000" dirty="0" err="1">
                <a:latin typeface="Times New Roman" charset="0"/>
              </a:rPr>
              <a:t>javascript</a:t>
            </a:r>
            <a:r>
              <a:rPr lang="en-US" altLang="x-none" sz="2000" dirty="0">
                <a:latin typeface="Times New Roman" charset="0"/>
              </a:rPr>
              <a:t>" </a:t>
            </a:r>
            <a:r>
              <a:rPr lang="en-US" altLang="x-none" sz="2000" dirty="0" err="1">
                <a:latin typeface="Times New Roman" charset="0"/>
              </a:rPr>
              <a:t>src</a:t>
            </a:r>
            <a:r>
              <a:rPr lang="en-US" altLang="x-none" sz="2000" dirty="0">
                <a:latin typeface="Times New Roman" charset="0"/>
              </a:rPr>
              <a:t>="../Common/</a:t>
            </a:r>
            <a:r>
              <a:rPr lang="en-US" altLang="x-none" sz="2000" dirty="0" err="1">
                <a:latin typeface="Times New Roman" charset="0"/>
              </a:rPr>
              <a:t>initShaders.js</a:t>
            </a:r>
            <a:r>
              <a:rPr lang="en-US" altLang="x-none" sz="2000" dirty="0">
                <a:latin typeface="Times New Roman" charset="0"/>
              </a:rPr>
              <a:t>"&gt;&lt;/script&gt;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 dirty="0">
                <a:latin typeface="Times New Roman" charset="0"/>
              </a:rPr>
              <a:t>   &lt;script type="text/</a:t>
            </a:r>
            <a:r>
              <a:rPr lang="en-US" altLang="x-none" sz="2000" dirty="0" err="1">
                <a:latin typeface="Times New Roman" charset="0"/>
              </a:rPr>
              <a:t>javascript</a:t>
            </a:r>
            <a:r>
              <a:rPr lang="en-US" altLang="x-none" sz="2000" dirty="0">
                <a:latin typeface="Times New Roman" charset="0"/>
              </a:rPr>
              <a:t>" </a:t>
            </a:r>
            <a:r>
              <a:rPr lang="en-US" altLang="x-none" sz="2000" dirty="0" err="1">
                <a:latin typeface="Times New Roman" charset="0"/>
              </a:rPr>
              <a:t>src</a:t>
            </a:r>
            <a:r>
              <a:rPr lang="en-US" altLang="x-none" sz="2000" dirty="0">
                <a:latin typeface="Times New Roman" charset="0"/>
              </a:rPr>
              <a:t>="../Common/</a:t>
            </a:r>
            <a:r>
              <a:rPr lang="en-US" altLang="x-none" sz="2000" dirty="0" err="1">
                <a:latin typeface="Times New Roman" charset="0"/>
              </a:rPr>
              <a:t>MV.js</a:t>
            </a:r>
            <a:r>
              <a:rPr lang="en-US" altLang="x-none" sz="2000" dirty="0">
                <a:latin typeface="Times New Roman" charset="0"/>
              </a:rPr>
              <a:t>"&gt;&lt;/script&gt;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 dirty="0">
                <a:latin typeface="Times New Roman" charset="0"/>
              </a:rPr>
              <a:t>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 dirty="0">
                <a:latin typeface="Times New Roman" charset="0"/>
              </a:rPr>
              <a:t>   &lt;script type="text/</a:t>
            </a:r>
            <a:r>
              <a:rPr lang="en-US" altLang="x-none" sz="2000" dirty="0" err="1">
                <a:latin typeface="Times New Roman" charset="0"/>
              </a:rPr>
              <a:t>javascript</a:t>
            </a:r>
            <a:r>
              <a:rPr lang="en-US" altLang="x-none" sz="2000" dirty="0">
                <a:latin typeface="Times New Roman" charset="0"/>
              </a:rPr>
              <a:t>" </a:t>
            </a:r>
            <a:r>
              <a:rPr lang="en-US" altLang="x-none" sz="2000" dirty="0" err="1">
                <a:latin typeface="Times New Roman" charset="0"/>
              </a:rPr>
              <a:t>src</a:t>
            </a:r>
            <a:r>
              <a:rPr lang="en-US" altLang="x-none" sz="2000" dirty="0">
                <a:latin typeface="Times New Roman" charset="0"/>
              </a:rPr>
              <a:t>="gasket1.js"&gt;&lt;/script&gt;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 dirty="0">
                <a:latin typeface="Times New Roman" charset="0"/>
              </a:rPr>
              <a:t>   &lt;/head&gt;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 dirty="0">
                <a:latin typeface="Times New Roman" charset="0"/>
              </a:rPr>
              <a:t>   &lt;body&gt;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 dirty="0">
                <a:latin typeface="Times New Roman" charset="0"/>
              </a:rPr>
              <a:t>      &lt;canvas id="</a:t>
            </a:r>
            <a:r>
              <a:rPr lang="en-US" altLang="x-none" sz="2000" dirty="0" err="1">
                <a:latin typeface="Times New Roman" charset="0"/>
              </a:rPr>
              <a:t>gl</a:t>
            </a:r>
            <a:r>
              <a:rPr lang="en-US" altLang="x-none" sz="2000" dirty="0">
                <a:latin typeface="Times New Roman" charset="0"/>
              </a:rPr>
              <a:t>-canvas" width="512" height="512"&gt;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 dirty="0">
                <a:latin typeface="Times New Roman" charset="0"/>
              </a:rPr>
              <a:t>         Oops ... your browser doesn't support the HTML5 canvas element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 dirty="0">
                <a:latin typeface="Times New Roman" charset="0"/>
              </a:rPr>
              <a:t>      &lt;/canvas&gt;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 dirty="0">
                <a:latin typeface="Times New Roman" charset="0"/>
              </a:rPr>
              <a:t>   &lt;/body&gt;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 dirty="0">
                <a:latin typeface="Times New Roman" charset="0"/>
              </a:rPr>
              <a:t>&lt;/html&gt;	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5562600" y="685800"/>
            <a:ext cx="3581400" cy="1752600"/>
            <a:chOff x="5562600" y="685800"/>
            <a:chExt cx="3581400" cy="1752600"/>
          </a:xfrm>
        </p:grpSpPr>
        <p:sp>
          <p:nvSpPr>
            <p:cNvPr id="12301" name="TextBox 3"/>
            <p:cNvSpPr txBox="1">
              <a:spLocks noChangeArrowheads="1"/>
            </p:cNvSpPr>
            <p:nvPr/>
          </p:nvSpPr>
          <p:spPr bwMode="auto">
            <a:xfrm>
              <a:off x="6865311" y="685800"/>
              <a:ext cx="227868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x-none" sz="2400">
                  <a:latin typeface="Times New Roman" charset="0"/>
                </a:rPr>
                <a:t>Shader programs</a:t>
              </a:r>
            </a:p>
          </p:txBody>
        </p:sp>
        <p:cxnSp>
          <p:nvCxnSpPr>
            <p:cNvPr id="12302" name="Straight Arrow Connector 7"/>
            <p:cNvCxnSpPr>
              <a:cxnSpLocks noChangeShapeType="1"/>
            </p:cNvCxnSpPr>
            <p:nvPr/>
          </p:nvCxnSpPr>
          <p:spPr bwMode="auto">
            <a:xfrm rot="10800000" flipV="1">
              <a:off x="6096000" y="1219200"/>
              <a:ext cx="1143000" cy="2286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303" name="Straight Arrow Connector 9"/>
            <p:cNvCxnSpPr>
              <a:cxnSpLocks noChangeShapeType="1"/>
            </p:cNvCxnSpPr>
            <p:nvPr/>
          </p:nvCxnSpPr>
          <p:spPr bwMode="auto">
            <a:xfrm rot="10800000" flipV="1">
              <a:off x="5562600" y="1219200"/>
              <a:ext cx="2209800" cy="12192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7239000" y="2362200"/>
            <a:ext cx="1714500" cy="914400"/>
            <a:chOff x="7239000" y="2362200"/>
            <a:chExt cx="1714382" cy="914400"/>
          </a:xfrm>
        </p:grpSpPr>
        <p:sp>
          <p:nvSpPr>
            <p:cNvPr id="12299" name="TextBox 4"/>
            <p:cNvSpPr txBox="1">
              <a:spLocks noChangeArrowheads="1"/>
            </p:cNvSpPr>
            <p:nvPr/>
          </p:nvSpPr>
          <p:spPr bwMode="auto">
            <a:xfrm>
              <a:off x="7239000" y="2362200"/>
              <a:ext cx="171438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x-none" sz="2400">
                  <a:latin typeface="Times New Roman" charset="0"/>
                </a:rPr>
                <a:t>Library files</a:t>
              </a:r>
            </a:p>
          </p:txBody>
        </p:sp>
        <p:cxnSp>
          <p:nvCxnSpPr>
            <p:cNvPr id="12300" name="Straight Arrow Connector 11"/>
            <p:cNvCxnSpPr>
              <a:cxnSpLocks noChangeShapeType="1"/>
            </p:cNvCxnSpPr>
            <p:nvPr/>
          </p:nvCxnSpPr>
          <p:spPr bwMode="auto">
            <a:xfrm rot="5400000">
              <a:off x="8001000" y="2895600"/>
              <a:ext cx="381000" cy="3810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4876800" y="3957638"/>
            <a:ext cx="4267200" cy="461962"/>
            <a:chOff x="4876800" y="3957935"/>
            <a:chExt cx="4267199" cy="461665"/>
          </a:xfrm>
        </p:grpSpPr>
        <p:sp>
          <p:nvSpPr>
            <p:cNvPr id="12297" name="TextBox 5"/>
            <p:cNvSpPr txBox="1">
              <a:spLocks noChangeArrowheads="1"/>
            </p:cNvSpPr>
            <p:nvPr/>
          </p:nvSpPr>
          <p:spPr bwMode="auto">
            <a:xfrm>
              <a:off x="6400800" y="3957935"/>
              <a:ext cx="274319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x-none" sz="2400">
                  <a:latin typeface="Times New Roman" charset="0"/>
                </a:rPr>
                <a:t>Your program file</a:t>
              </a:r>
            </a:p>
          </p:txBody>
        </p:sp>
        <p:cxnSp>
          <p:nvCxnSpPr>
            <p:cNvPr id="12298" name="Straight Arrow Connector 13"/>
            <p:cNvCxnSpPr>
              <a:cxnSpLocks noChangeShapeType="1"/>
            </p:cNvCxnSpPr>
            <p:nvPr/>
          </p:nvCxnSpPr>
          <p:spPr bwMode="auto">
            <a:xfrm rot="10800000" flipV="1">
              <a:off x="4876800" y="4191000"/>
              <a:ext cx="1447800" cy="1524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5029200" y="4795838"/>
            <a:ext cx="4267200" cy="461962"/>
            <a:chOff x="4876800" y="3957935"/>
            <a:chExt cx="4267199" cy="461665"/>
          </a:xfrm>
        </p:grpSpPr>
        <p:sp>
          <p:nvSpPr>
            <p:cNvPr id="12295" name="TextBox 18"/>
            <p:cNvSpPr txBox="1">
              <a:spLocks noChangeArrowheads="1"/>
            </p:cNvSpPr>
            <p:nvPr/>
          </p:nvSpPr>
          <p:spPr bwMode="auto">
            <a:xfrm>
              <a:off x="6400800" y="3957935"/>
              <a:ext cx="274319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5000"/>
                <a:buChar char="_"/>
                <a:defRPr sz="32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37931725" indent="-37474525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8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SzPct val="100000"/>
                <a:buChar char="–"/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64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79000"/>
                <a:buChar char="_"/>
                <a:defRPr sz="20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x-none" sz="2400">
                  <a:latin typeface="Times New Roman" charset="0"/>
                </a:rPr>
                <a:t>Graphics region</a:t>
              </a:r>
            </a:p>
          </p:txBody>
        </p:sp>
        <p:cxnSp>
          <p:nvCxnSpPr>
            <p:cNvPr id="12296" name="Straight Arrow Connector 19"/>
            <p:cNvCxnSpPr>
              <a:cxnSpLocks noChangeShapeType="1"/>
            </p:cNvCxnSpPr>
            <p:nvPr/>
          </p:nvCxnSpPr>
          <p:spPr bwMode="auto">
            <a:xfrm rot="10800000" flipV="1">
              <a:off x="4876800" y="4191000"/>
              <a:ext cx="1447800" cy="1524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082534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>
            <a:spLocks noChangeArrowheads="1"/>
          </p:cNvSpPr>
          <p:nvPr/>
        </p:nvSpPr>
        <p:spPr bwMode="auto">
          <a:xfrm>
            <a:off x="6019800" y="62484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9458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696200" cy="762000"/>
          </a:xfrm>
          <a:noFill/>
        </p:spPr>
        <p:txBody>
          <a:bodyPr/>
          <a:lstStyle/>
          <a:p>
            <a:r>
              <a:rPr lang="en-US" altLang="x-none"/>
              <a:t>High Level Graphics API's       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228600" y="1717675"/>
            <a:ext cx="8550275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Properties of a Graphics API (Application Programmer Interface):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x-none" sz="2400">
              <a:latin typeface="Times New Roman" charset="0"/>
            </a:endParaRPr>
          </a:p>
          <a:p>
            <a:pPr>
              <a:spcBef>
                <a:spcPct val="0"/>
              </a:spcBef>
              <a:buClrTx/>
              <a:buSzTx/>
              <a:buFont typeface="Times" charset="0"/>
              <a:buAutoNum type="arabicParenR"/>
            </a:pPr>
            <a:r>
              <a:rPr lang="en-US" altLang="x-none" sz="2400">
                <a:latin typeface="Times New Roman" charset="0"/>
              </a:rPr>
              <a:t>A set of </a:t>
            </a:r>
            <a:r>
              <a:rPr lang="en-US" altLang="x-none" sz="2400" b="1">
                <a:solidFill>
                  <a:srgbClr val="990000"/>
                </a:solidFill>
                <a:latin typeface="Times New Roman" charset="0"/>
              </a:rPr>
              <a:t>primitives</a:t>
            </a:r>
            <a:r>
              <a:rPr lang="en-US" altLang="x-none" sz="2400">
                <a:latin typeface="Times New Roman" charset="0"/>
              </a:rPr>
              <a:t> for defining objects.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AutoNum type="arabicParenR" startAt="2"/>
            </a:pPr>
            <a:r>
              <a:rPr lang="en-US" altLang="x-none" sz="2400">
                <a:latin typeface="Times New Roman" charset="0"/>
              </a:rPr>
              <a:t>Primitives can take on </a:t>
            </a:r>
            <a:r>
              <a:rPr lang="en-US" altLang="x-none" sz="2400" b="1">
                <a:solidFill>
                  <a:srgbClr val="990000"/>
                </a:solidFill>
                <a:latin typeface="Times New Roman" charset="0"/>
              </a:rPr>
              <a:t>attributes</a:t>
            </a:r>
            <a:r>
              <a:rPr lang="en-US" altLang="x-none" sz="2400">
                <a:latin typeface="Times New Roman" charset="0"/>
              </a:rPr>
              <a:t> (Color, fill pattern, etc.)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AutoNum type="arabicParenR" startAt="2"/>
            </a:pPr>
            <a:r>
              <a:rPr lang="en-US" altLang="x-none" sz="2400">
                <a:latin typeface="Times New Roman" charset="0"/>
              </a:rPr>
              <a:t>A way to manipulate </a:t>
            </a:r>
            <a:r>
              <a:rPr lang="en-US" altLang="x-none" sz="2400" b="1">
                <a:solidFill>
                  <a:srgbClr val="990000"/>
                </a:solidFill>
                <a:latin typeface="Times New Roman" charset="0"/>
              </a:rPr>
              <a:t>viewing</a:t>
            </a:r>
            <a:r>
              <a:rPr lang="en-US" altLang="x-none" sz="2400">
                <a:latin typeface="Times New Roman" charset="0"/>
              </a:rPr>
              <a:t> (Camera position, orientation, etc.)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AutoNum type="arabicParenR" startAt="2"/>
            </a:pPr>
            <a:r>
              <a:rPr lang="en-US" altLang="x-none" sz="2400">
                <a:latin typeface="Times New Roman" charset="0"/>
              </a:rPr>
              <a:t>A way to carry out </a:t>
            </a:r>
            <a:r>
              <a:rPr lang="en-US" altLang="x-none" sz="2400" b="1">
                <a:solidFill>
                  <a:srgbClr val="990000"/>
                </a:solidFill>
                <a:latin typeface="Times New Roman" charset="0"/>
              </a:rPr>
              <a:t>transformations</a:t>
            </a:r>
            <a:r>
              <a:rPr lang="en-US" altLang="x-none" sz="2400">
                <a:latin typeface="Times New Roman" charset="0"/>
              </a:rPr>
              <a:t> (Translations, Rotations)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None/>
            </a:pPr>
            <a:r>
              <a:rPr lang="en-US" altLang="x-none" sz="2400">
                <a:latin typeface="Times New Roman" charset="0"/>
              </a:rPr>
              <a:t>5)   </a:t>
            </a:r>
            <a:r>
              <a:rPr lang="en-US" altLang="x-none" sz="2400" b="1">
                <a:solidFill>
                  <a:srgbClr val="990000"/>
                </a:solidFill>
                <a:latin typeface="Times New Roman" charset="0"/>
              </a:rPr>
              <a:t>Input</a:t>
            </a:r>
            <a:r>
              <a:rPr lang="en-US" altLang="x-none" sz="2400">
                <a:latin typeface="Times New Roman" charset="0"/>
              </a:rPr>
              <a:t> mechanisms (for user interface)</a:t>
            </a:r>
          </a:p>
          <a:p>
            <a:pPr>
              <a:spcBef>
                <a:spcPct val="0"/>
              </a:spcBef>
              <a:buClrTx/>
              <a:buSzTx/>
              <a:buFont typeface="Times" charset="0"/>
              <a:buNone/>
            </a:pPr>
            <a:r>
              <a:rPr lang="en-US" altLang="x-none" sz="2400">
                <a:latin typeface="Times New Roman" charset="0"/>
              </a:rPr>
              <a:t>6)  </a:t>
            </a:r>
            <a:r>
              <a:rPr lang="en-US" altLang="x-none" sz="2400" b="1">
                <a:solidFill>
                  <a:srgbClr val="990000"/>
                </a:solidFill>
                <a:latin typeface="Times New Roman" charset="0"/>
              </a:rPr>
              <a:t>Control</a:t>
            </a:r>
            <a:r>
              <a:rPr lang="en-US" altLang="x-none" sz="2400">
                <a:latin typeface="Times New Roman" charset="0"/>
              </a:rPr>
              <a:t> system (for communicating with the window system, initializing programs, etc.)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6" grpId="0" build="p" autoUpdateAnimBg="0"/>
    </p:bldLst>
  </p:timing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CCECFF"/>
      </a:lt1>
      <a:dk2>
        <a:srgbClr val="006666"/>
      </a:dk2>
      <a:lt2>
        <a:srgbClr val="FFFFCC"/>
      </a:lt2>
      <a:accent1>
        <a:srgbClr val="FFCC00"/>
      </a:accent1>
      <a:accent2>
        <a:srgbClr val="CC3399"/>
      </a:accent2>
      <a:accent3>
        <a:srgbClr val="E2F4FF"/>
      </a:accent3>
      <a:accent4>
        <a:srgbClr val="000000"/>
      </a:accent4>
      <a:accent5>
        <a:srgbClr val="FFE2AA"/>
      </a:accent5>
      <a:accent6>
        <a:srgbClr val="B92D8A"/>
      </a:accent6>
      <a:hlink>
        <a:srgbClr val="FFCC00"/>
      </a:hlink>
      <a:folHlink>
        <a:srgbClr val="006699"/>
      </a:folHlink>
    </a:clrScheme>
    <a:fontScheme name="Microsoft Office 98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1103</TotalTime>
  <Pages>35</Pages>
  <Words>1590</Words>
  <Application>Microsoft Macintosh PowerPoint</Application>
  <PresentationFormat>On-screen Show (4:3)</PresentationFormat>
  <Paragraphs>241</Paragraphs>
  <Slides>19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Arial (Body)</vt:lpstr>
      <vt:lpstr>Palatino</vt:lpstr>
      <vt:lpstr>Times</vt:lpstr>
      <vt:lpstr>Times New Roman</vt:lpstr>
      <vt:lpstr>Microsoft Office 98</vt:lpstr>
      <vt:lpstr>Graphics   CSCI 343, Fall 2023 Lecture 2 Introduction to WebGL Read Ch 2.1 – 2.8</vt:lpstr>
      <vt:lpstr>Boiler plate</vt:lpstr>
      <vt:lpstr>Hello World!</vt:lpstr>
      <vt:lpstr>Some basic JavaScript</vt:lpstr>
      <vt:lpstr>Functions in JavaScript</vt:lpstr>
      <vt:lpstr>Functions with Parameters</vt:lpstr>
      <vt:lpstr>Functions with return value</vt:lpstr>
      <vt:lpstr>Boiler plate for WebGL</vt:lpstr>
      <vt:lpstr>High Level Graphics API's       </vt:lpstr>
      <vt:lpstr>The OpenGL/WebGL model</vt:lpstr>
      <vt:lpstr>WebGL primitives: Vertices       </vt:lpstr>
      <vt:lpstr>WebGL primitives: Vertices       </vt:lpstr>
      <vt:lpstr>Rendering Objects       </vt:lpstr>
      <vt:lpstr>Connecting the Dots</vt:lpstr>
      <vt:lpstr>Other Drawing functions</vt:lpstr>
      <vt:lpstr>Polygons are made up of Triangles</vt:lpstr>
      <vt:lpstr>JavaScript Debugger</vt:lpstr>
      <vt:lpstr>Practice</vt:lpstr>
      <vt:lpstr>More Practice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Structures   CSCI 262, Spring 2002 Lecture 2 Classes and Abstract Data Types</dc:title>
  <dc:subject/>
  <dc:creator/>
  <cp:keywords/>
  <dc:description/>
  <cp:lastModifiedBy>Constance S. Royden</cp:lastModifiedBy>
  <cp:revision>161</cp:revision>
  <cp:lastPrinted>2003-09-07T01:40:45Z</cp:lastPrinted>
  <dcterms:created xsi:type="dcterms:W3CDTF">2015-09-06T21:05:06Z</dcterms:created>
  <dcterms:modified xsi:type="dcterms:W3CDTF">2023-08-31T01:41:31Z</dcterms:modified>
</cp:coreProperties>
</file>