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301" r:id="rId3"/>
    <p:sldId id="302" r:id="rId4"/>
    <p:sldId id="303" r:id="rId5"/>
    <p:sldId id="304" r:id="rId6"/>
    <p:sldId id="305" r:id="rId7"/>
    <p:sldId id="306" r:id="rId8"/>
    <p:sldId id="307" r:id="rId9"/>
    <p:sldId id="308" r:id="rId10"/>
    <p:sldId id="309" r:id="rId11"/>
    <p:sldId id="310" r:id="rId12"/>
    <p:sldId id="311" r:id="rId13"/>
    <p:sldId id="318" r:id="rId14"/>
    <p:sldId id="319" r:id="rId15"/>
    <p:sldId id="320" r:id="rId16"/>
    <p:sldId id="284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66"/>
    <a:srgbClr val="CC00CC"/>
    <a:srgbClr val="990099"/>
    <a:srgbClr val="990066"/>
    <a:srgbClr val="006666"/>
    <a:srgbClr val="990000"/>
    <a:srgbClr val="1F0000"/>
    <a:srgbClr val="3533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3627"/>
  </p:normalViewPr>
  <p:slideViewPr>
    <p:cSldViewPr>
      <p:cViewPr varScale="1">
        <p:scale>
          <a:sx n="98" d="100"/>
          <a:sy n="98" d="100"/>
        </p:scale>
        <p:origin x="150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5122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r"/>
            <a:r>
              <a:rPr lang="en-US" altLang="x-none" sz="1000" i="1">
                <a:latin typeface="Arial" charset="0"/>
              </a:rPr>
              <a:t>1</a:t>
            </a:r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512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12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58221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78564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196215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3405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24374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49935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7594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45589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58952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09792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742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64559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71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"/>
          <p:cNvGrpSpPr>
            <a:grpSpLocks/>
          </p:cNvGrpSpPr>
          <p:nvPr/>
        </p:nvGrpSpPr>
        <p:grpSpPr bwMode="auto">
          <a:xfrm>
            <a:off x="0" y="1428750"/>
            <a:ext cx="9142413" cy="152400"/>
            <a:chOff x="0" y="900"/>
            <a:chExt cx="5759" cy="96"/>
          </a:xfrm>
        </p:grpSpPr>
        <p:sp>
          <p:nvSpPr>
            <p:cNvPr id="1030" name="Rectangle 2"/>
            <p:cNvSpPr>
              <a:spLocks noChangeArrowheads="1"/>
            </p:cNvSpPr>
            <p:nvPr/>
          </p:nvSpPr>
          <p:spPr bwMode="auto">
            <a:xfrm>
              <a:off x="0" y="900"/>
              <a:ext cx="5759" cy="47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rgbClr val="006666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x-none" altLang="x-none"/>
            </a:p>
          </p:txBody>
        </p:sp>
        <p:sp>
          <p:nvSpPr>
            <p:cNvPr id="1031" name="Rectangle 3"/>
            <p:cNvSpPr>
              <a:spLocks noChangeArrowheads="1"/>
            </p:cNvSpPr>
            <p:nvPr/>
          </p:nvSpPr>
          <p:spPr bwMode="auto">
            <a:xfrm>
              <a:off x="0" y="972"/>
              <a:ext cx="5759" cy="24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rgbClr val="006699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x-none" altLang="x-none"/>
            </a:p>
          </p:txBody>
        </p:sp>
      </p:grp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848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487" tIns="44450" rIns="90487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title style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7848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</a:p>
        </p:txBody>
      </p:sp>
      <p:sp>
        <p:nvSpPr>
          <p:cNvPr id="1029" name="Rectangle 7"/>
          <p:cNvSpPr>
            <a:spLocks noChangeArrowheads="1"/>
          </p:cNvSpPr>
          <p:nvPr/>
        </p:nvSpPr>
        <p:spPr bwMode="auto">
          <a:xfrm>
            <a:off x="8382000" y="6248400"/>
            <a:ext cx="396875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r">
              <a:defRPr/>
            </a:pPr>
            <a:fld id="{AE1BD959-9F23-C048-9119-F93D8EDADD64}" type="slidenum">
              <a:rPr lang="en-US" altLang="x-none" sz="1400" smtClean="0">
                <a:latin typeface="Arial" charset="0"/>
              </a:rPr>
              <a:pPr algn="r">
                <a:defRPr/>
              </a:pPr>
              <a:t>‹#›</a:t>
            </a:fld>
            <a:endParaRPr lang="en-US" altLang="x-none" sz="140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Char char="_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4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3"/>
          <p:cNvSpPr>
            <a:spLocks noChangeArrowheads="1"/>
          </p:cNvSpPr>
          <p:nvPr/>
        </p:nvSpPr>
        <p:spPr bwMode="auto">
          <a:xfrm>
            <a:off x="6019800" y="62484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4098" name="Rectangle 6"/>
          <p:cNvSpPr>
            <a:spLocks noGrp="1" noChangeArrowheads="1"/>
          </p:cNvSpPr>
          <p:nvPr>
            <p:ph type="title"/>
          </p:nvPr>
        </p:nvSpPr>
        <p:spPr>
          <a:xfrm>
            <a:off x="533400" y="1676400"/>
            <a:ext cx="7848600" cy="3429000"/>
          </a:xfrm>
          <a:noFill/>
        </p:spPr>
        <p:txBody>
          <a:bodyPr/>
          <a:lstStyle/>
          <a:p>
            <a:r>
              <a:rPr lang="en-US" altLang="x-none" b="0" dirty="0">
                <a:latin typeface="Palatino" charset="0"/>
              </a:rPr>
              <a:t>Graphics</a:t>
            </a:r>
            <a:br>
              <a:rPr lang="en-US" altLang="x-none" b="0" dirty="0">
                <a:latin typeface="Palatino" charset="0"/>
              </a:rPr>
            </a:br>
            <a:br>
              <a:rPr lang="en-US" altLang="x-none" b="0" dirty="0">
                <a:latin typeface="Palatino" charset="0"/>
              </a:rPr>
            </a:br>
            <a:r>
              <a:rPr lang="en-US" altLang="x-none" b="0" dirty="0">
                <a:latin typeface="Palatino" charset="0"/>
              </a:rPr>
              <a:t> </a:t>
            </a:r>
            <a:r>
              <a:rPr lang="en-US" altLang="x-none" sz="3200" b="0" dirty="0">
                <a:solidFill>
                  <a:srgbClr val="CC0000"/>
                </a:solidFill>
                <a:latin typeface="Arial" charset="0"/>
              </a:rPr>
              <a:t>CSCI 343, Fall 2023</a:t>
            </a:r>
            <a:br>
              <a:rPr lang="en-US" altLang="x-none" sz="3200" b="0" dirty="0">
                <a:solidFill>
                  <a:srgbClr val="CC0000"/>
                </a:solidFill>
                <a:latin typeface="Arial" charset="0"/>
              </a:rPr>
            </a:br>
            <a:r>
              <a:rPr lang="en-US" altLang="x-none" sz="3200" b="0" dirty="0">
                <a:solidFill>
                  <a:srgbClr val="CC0000"/>
                </a:solidFill>
                <a:latin typeface="Arial" charset="0"/>
              </a:rPr>
              <a:t>Lecture 19</a:t>
            </a:r>
            <a:br>
              <a:rPr lang="en-US" altLang="x-none" sz="2400" i="1" dirty="0">
                <a:solidFill>
                  <a:schemeClr val="tx1"/>
                </a:solidFill>
                <a:latin typeface="Arial" charset="0"/>
              </a:rPr>
            </a:br>
            <a:r>
              <a:rPr lang="en-US" altLang="x-none" sz="2400" i="1" dirty="0">
                <a:solidFill>
                  <a:schemeClr val="tx1"/>
                </a:solidFill>
                <a:latin typeface="Arial" charset="0"/>
              </a:rPr>
              <a:t>Scan Conversion</a:t>
            </a:r>
            <a:endParaRPr lang="en-US" altLang="x-none" sz="3200" dirty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Calculating the Starting p</a:t>
            </a:r>
            <a:r>
              <a:rPr lang="en-US" altLang="x-none" baseline="-25000"/>
              <a:t>k</a:t>
            </a:r>
            <a:endParaRPr lang="en-US" altLang="x-none"/>
          </a:p>
        </p:txBody>
      </p:sp>
      <p:sp>
        <p:nvSpPr>
          <p:cNvPr id="376835" name="Text Box 3"/>
          <p:cNvSpPr txBox="1">
            <a:spLocks noChangeArrowheads="1"/>
          </p:cNvSpPr>
          <p:nvPr/>
        </p:nvSpPr>
        <p:spPr bwMode="auto">
          <a:xfrm>
            <a:off x="441325" y="1565275"/>
            <a:ext cx="8016875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If we know p</a:t>
            </a:r>
            <a:r>
              <a:rPr lang="en-US" altLang="x-none" sz="2400" baseline="-25000">
                <a:latin typeface="Times New Roman" charset="0"/>
              </a:rPr>
              <a:t>k</a:t>
            </a:r>
            <a:r>
              <a:rPr lang="en-US" altLang="x-none" sz="2400">
                <a:latin typeface="Times New Roman" charset="0"/>
              </a:rPr>
              <a:t>, we can compute p</a:t>
            </a:r>
            <a:r>
              <a:rPr lang="en-US" altLang="x-none" sz="2400" baseline="-25000">
                <a:latin typeface="Times New Roman" charset="0"/>
              </a:rPr>
              <a:t>k+1</a:t>
            </a:r>
            <a:r>
              <a:rPr lang="en-US" altLang="x-none" sz="2400">
                <a:latin typeface="Times New Roman" charset="0"/>
              </a:rPr>
              <a:t> using only integer computations.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To start, we must calculate p</a:t>
            </a:r>
            <a:r>
              <a:rPr lang="en-US" altLang="x-none" sz="2400" baseline="-25000">
                <a:latin typeface="Times New Roman" charset="0"/>
              </a:rPr>
              <a:t>0</a:t>
            </a:r>
            <a:r>
              <a:rPr lang="en-US" altLang="x-none" sz="2400">
                <a:latin typeface="Times New Roman" charset="0"/>
              </a:rPr>
              <a:t>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(We will work this out in class).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p</a:t>
            </a:r>
            <a:r>
              <a:rPr lang="en-US" altLang="x-none" sz="2400" baseline="-25000">
                <a:latin typeface="Times New Roman" charset="0"/>
              </a:rPr>
              <a:t>k</a:t>
            </a:r>
            <a:r>
              <a:rPr lang="en-US" altLang="x-none" sz="2400">
                <a:latin typeface="Times New Roman" charset="0"/>
              </a:rPr>
              <a:t> = 2</a:t>
            </a:r>
            <a:r>
              <a:rPr lang="en-US" altLang="x-none" sz="2400">
                <a:latin typeface="Symbol" charset="2"/>
              </a:rPr>
              <a:t>D</a:t>
            </a:r>
            <a:r>
              <a:rPr lang="en-US" altLang="x-none" sz="2400">
                <a:latin typeface="Times New Roman" charset="0"/>
              </a:rPr>
              <a:t>yx</a:t>
            </a:r>
            <a:r>
              <a:rPr lang="en-US" altLang="x-none" sz="2400" baseline="-25000">
                <a:latin typeface="Times New Roman" charset="0"/>
              </a:rPr>
              <a:t>k</a:t>
            </a:r>
            <a:r>
              <a:rPr lang="en-US" altLang="x-none" sz="2400">
                <a:latin typeface="Times New Roman" charset="0"/>
              </a:rPr>
              <a:t> - 2</a:t>
            </a:r>
            <a:r>
              <a:rPr lang="en-US" altLang="x-none" sz="2400">
                <a:latin typeface="Symbol" charset="2"/>
              </a:rPr>
              <a:t>D</a:t>
            </a:r>
            <a:r>
              <a:rPr lang="en-US" altLang="x-none" sz="2400">
                <a:latin typeface="Times New Roman" charset="0"/>
              </a:rPr>
              <a:t>xy</a:t>
            </a:r>
            <a:r>
              <a:rPr lang="en-US" altLang="x-none" sz="2400" baseline="-25000">
                <a:latin typeface="Times New Roman" charset="0"/>
              </a:rPr>
              <a:t>k</a:t>
            </a:r>
            <a:r>
              <a:rPr lang="en-US" altLang="x-none" sz="2400">
                <a:latin typeface="Times New Roman" charset="0"/>
              </a:rPr>
              <a:t> + (2</a:t>
            </a:r>
            <a:r>
              <a:rPr lang="en-US" altLang="x-none" sz="2400">
                <a:latin typeface="Symbol" charset="2"/>
              </a:rPr>
              <a:t>D</a:t>
            </a:r>
            <a:r>
              <a:rPr lang="en-US" altLang="x-none" sz="2400">
                <a:latin typeface="Times New Roman" charset="0"/>
              </a:rPr>
              <a:t>y + </a:t>
            </a:r>
            <a:r>
              <a:rPr lang="en-US" altLang="x-none" sz="2400">
                <a:latin typeface="Symbol" charset="2"/>
              </a:rPr>
              <a:t>D</a:t>
            </a:r>
            <a:r>
              <a:rPr lang="en-US" altLang="x-none" sz="2400">
                <a:latin typeface="Times New Roman" charset="0"/>
              </a:rPr>
              <a:t>x(2b -1))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6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6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6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6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683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The entire Bresenham Algorithm</a:t>
            </a:r>
          </a:p>
        </p:txBody>
      </p:sp>
      <p:sp>
        <p:nvSpPr>
          <p:cNvPr id="356355" name="Text Box 3"/>
          <p:cNvSpPr txBox="1">
            <a:spLocks noChangeArrowheads="1"/>
          </p:cNvSpPr>
          <p:nvPr/>
        </p:nvSpPr>
        <p:spPr bwMode="auto">
          <a:xfrm>
            <a:off x="304800" y="1501775"/>
            <a:ext cx="8397875" cy="520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Times" charset="0"/>
              <a:buAutoNum type="arabicPeriod"/>
            </a:pPr>
            <a:r>
              <a:rPr lang="en-US" altLang="x-none" sz="2400">
                <a:latin typeface="Times New Roman" charset="0"/>
              </a:rPr>
              <a:t>Start with (x</a:t>
            </a:r>
            <a:r>
              <a:rPr lang="en-US" altLang="x-none" sz="2400" baseline="-25000">
                <a:latin typeface="Times New Roman" charset="0"/>
              </a:rPr>
              <a:t>0</a:t>
            </a:r>
            <a:r>
              <a:rPr lang="en-US" altLang="x-none" sz="2400">
                <a:latin typeface="Times New Roman" charset="0"/>
              </a:rPr>
              <a:t>, y</a:t>
            </a:r>
            <a:r>
              <a:rPr lang="en-US" altLang="x-none" sz="2400" baseline="-25000">
                <a:latin typeface="Times New Roman" charset="0"/>
              </a:rPr>
              <a:t>0</a:t>
            </a:r>
            <a:r>
              <a:rPr lang="en-US" altLang="x-none" sz="2400">
                <a:latin typeface="Times New Roman" charset="0"/>
              </a:rPr>
              <a:t>) and (x</a:t>
            </a:r>
            <a:r>
              <a:rPr lang="en-US" altLang="x-none" sz="2400" baseline="-25000">
                <a:latin typeface="Times New Roman" charset="0"/>
              </a:rPr>
              <a:t>f</a:t>
            </a:r>
            <a:r>
              <a:rPr lang="en-US" altLang="x-none" sz="2400">
                <a:latin typeface="Times New Roman" charset="0"/>
              </a:rPr>
              <a:t>, y</a:t>
            </a:r>
            <a:r>
              <a:rPr lang="en-US" altLang="x-none" sz="2400" baseline="-25000">
                <a:latin typeface="Times New Roman" charset="0"/>
              </a:rPr>
              <a:t>f</a:t>
            </a:r>
            <a:r>
              <a:rPr lang="en-US" altLang="x-none" sz="2400">
                <a:latin typeface="Times New Roman" charset="0"/>
              </a:rPr>
              <a:t>), the integer endpoints of the line segment.</a:t>
            </a:r>
          </a:p>
          <a:p>
            <a:pPr>
              <a:spcBef>
                <a:spcPct val="0"/>
              </a:spcBef>
              <a:buClrTx/>
              <a:buSzTx/>
              <a:buFont typeface="Times" charset="0"/>
              <a:buAutoNum type="arabicPeriod" startAt="2"/>
            </a:pPr>
            <a:r>
              <a:rPr lang="en-US" altLang="x-none" sz="2400">
                <a:latin typeface="Times New Roman" charset="0"/>
              </a:rPr>
              <a:t>Plot (x</a:t>
            </a:r>
            <a:r>
              <a:rPr lang="en-US" altLang="x-none" sz="2400" baseline="-25000">
                <a:latin typeface="Times New Roman" charset="0"/>
              </a:rPr>
              <a:t>0</a:t>
            </a:r>
            <a:r>
              <a:rPr lang="en-US" altLang="x-none" sz="2400">
                <a:latin typeface="Times New Roman" charset="0"/>
              </a:rPr>
              <a:t>, y</a:t>
            </a:r>
            <a:r>
              <a:rPr lang="en-US" altLang="x-none" sz="2400" baseline="-25000">
                <a:latin typeface="Times New Roman" charset="0"/>
              </a:rPr>
              <a:t>0</a:t>
            </a:r>
            <a:r>
              <a:rPr lang="en-US" altLang="x-none" sz="2400">
                <a:latin typeface="Times New Roman" charset="0"/>
              </a:rPr>
              <a:t>)</a:t>
            </a:r>
          </a:p>
          <a:p>
            <a:pPr>
              <a:spcBef>
                <a:spcPct val="0"/>
              </a:spcBef>
              <a:buClrTx/>
              <a:buSzTx/>
              <a:buFont typeface="Times" charset="0"/>
              <a:buAutoNum type="arabicPeriod" startAt="3"/>
            </a:pPr>
            <a:r>
              <a:rPr lang="en-US" altLang="x-none" sz="2400">
                <a:latin typeface="Times New Roman" charset="0"/>
              </a:rPr>
              <a:t>Calculate </a:t>
            </a:r>
            <a:r>
              <a:rPr lang="en-US" altLang="x-none" sz="2400">
                <a:latin typeface="Symbol" charset="2"/>
              </a:rPr>
              <a:t>D</a:t>
            </a:r>
            <a:r>
              <a:rPr lang="en-US" altLang="x-none" sz="2400">
                <a:latin typeface="Times New Roman" charset="0"/>
              </a:rPr>
              <a:t>x, </a:t>
            </a:r>
            <a:r>
              <a:rPr lang="en-US" altLang="x-none" sz="2400">
                <a:latin typeface="Symbol" charset="2"/>
              </a:rPr>
              <a:t>D</a:t>
            </a:r>
            <a:r>
              <a:rPr lang="en-US" altLang="x-none" sz="2400">
                <a:latin typeface="Times New Roman" charset="0"/>
              </a:rPr>
              <a:t>y, 2</a:t>
            </a:r>
            <a:r>
              <a:rPr lang="en-US" altLang="x-none" sz="2400">
                <a:latin typeface="Symbol" charset="2"/>
              </a:rPr>
              <a:t>D</a:t>
            </a:r>
            <a:r>
              <a:rPr lang="en-US" altLang="x-none" sz="2400">
                <a:latin typeface="Times New Roman" charset="0"/>
              </a:rPr>
              <a:t>y, 2</a:t>
            </a:r>
            <a:r>
              <a:rPr lang="en-US" altLang="x-none" sz="2400">
                <a:latin typeface="Symbol" charset="2"/>
              </a:rPr>
              <a:t>D</a:t>
            </a:r>
            <a:r>
              <a:rPr lang="en-US" altLang="x-none" sz="2400">
                <a:latin typeface="Times New Roman" charset="0"/>
              </a:rPr>
              <a:t>y - 2</a:t>
            </a:r>
            <a:r>
              <a:rPr lang="en-US" altLang="x-none" sz="2400">
                <a:latin typeface="Symbol" charset="2"/>
              </a:rPr>
              <a:t>D</a:t>
            </a:r>
            <a:r>
              <a:rPr lang="en-US" altLang="x-none" sz="2400">
                <a:latin typeface="Times New Roman" charset="0"/>
              </a:rPr>
              <a:t>x, p</a:t>
            </a:r>
            <a:r>
              <a:rPr lang="en-US" altLang="x-none" sz="2400" baseline="-25000">
                <a:latin typeface="Times New Roman" charset="0"/>
              </a:rPr>
              <a:t>0</a:t>
            </a:r>
            <a:r>
              <a:rPr lang="en-US" altLang="x-none" sz="2400">
                <a:latin typeface="Times New Roman" charset="0"/>
              </a:rPr>
              <a:t> = 2</a:t>
            </a:r>
            <a:r>
              <a:rPr lang="en-US" altLang="x-none" sz="2400">
                <a:latin typeface="Symbol" charset="2"/>
              </a:rPr>
              <a:t>D</a:t>
            </a:r>
            <a:r>
              <a:rPr lang="en-US" altLang="x-none" sz="2400">
                <a:latin typeface="Times New Roman" charset="0"/>
              </a:rPr>
              <a:t>y - </a:t>
            </a:r>
            <a:r>
              <a:rPr lang="en-US" altLang="x-none" sz="2400">
                <a:latin typeface="Symbol" charset="2"/>
              </a:rPr>
              <a:t>D</a:t>
            </a:r>
            <a:r>
              <a:rPr lang="en-US" altLang="x-none" sz="2400">
                <a:latin typeface="Times New Roman" charset="0"/>
              </a:rPr>
              <a:t>x</a:t>
            </a:r>
          </a:p>
          <a:p>
            <a:pPr>
              <a:spcBef>
                <a:spcPct val="0"/>
              </a:spcBef>
              <a:buClrTx/>
              <a:buSzTx/>
              <a:buFont typeface="Times" charset="0"/>
              <a:buAutoNum type="arabicPeriod" startAt="4"/>
            </a:pPr>
            <a:r>
              <a:rPr lang="en-US" altLang="x-none" sz="2400">
                <a:latin typeface="Times New Roman" charset="0"/>
              </a:rPr>
              <a:t>For each x</a:t>
            </a:r>
            <a:r>
              <a:rPr lang="en-US" altLang="x-none" sz="2400" baseline="-25000">
                <a:latin typeface="Times New Roman" charset="0"/>
              </a:rPr>
              <a:t>k</a:t>
            </a:r>
            <a:r>
              <a:rPr lang="en-US" altLang="x-none" sz="2400">
                <a:latin typeface="Times New Roman" charset="0"/>
              </a:rPr>
              <a:t>, starting with k=0</a:t>
            </a:r>
          </a:p>
          <a:p>
            <a:pPr lvl="2">
              <a:spcBef>
                <a:spcPct val="0"/>
              </a:spcBef>
              <a:buClrTx/>
              <a:buSzTx/>
              <a:buFont typeface="Times" charset="0"/>
              <a:buNone/>
            </a:pPr>
            <a:r>
              <a:rPr lang="en-US" altLang="x-none">
                <a:latin typeface="Times New Roman" charset="0"/>
              </a:rPr>
              <a:t>	if p</a:t>
            </a:r>
            <a:r>
              <a:rPr lang="en-US" altLang="x-none" baseline="-25000">
                <a:latin typeface="Times New Roman" charset="0"/>
              </a:rPr>
              <a:t>k</a:t>
            </a:r>
            <a:r>
              <a:rPr lang="en-US" altLang="x-none">
                <a:latin typeface="Times New Roman" charset="0"/>
              </a:rPr>
              <a:t> &lt; 0</a:t>
            </a:r>
          </a:p>
          <a:p>
            <a:pPr lvl="2">
              <a:spcBef>
                <a:spcPct val="0"/>
              </a:spcBef>
              <a:buClrTx/>
              <a:buSzTx/>
              <a:buFont typeface="Times" charset="0"/>
              <a:buNone/>
            </a:pPr>
            <a:r>
              <a:rPr lang="en-US" altLang="x-none">
                <a:latin typeface="Times New Roman" charset="0"/>
              </a:rPr>
              <a:t>		plot (x</a:t>
            </a:r>
            <a:r>
              <a:rPr lang="en-US" altLang="x-none" baseline="-25000">
                <a:latin typeface="Times New Roman" charset="0"/>
              </a:rPr>
              <a:t>k+1</a:t>
            </a:r>
            <a:r>
              <a:rPr lang="en-US" altLang="x-none">
                <a:latin typeface="Times New Roman" charset="0"/>
              </a:rPr>
              <a:t>, y</a:t>
            </a:r>
            <a:r>
              <a:rPr lang="en-US" altLang="x-none" baseline="-25000">
                <a:latin typeface="Times New Roman" charset="0"/>
              </a:rPr>
              <a:t>k</a:t>
            </a:r>
            <a:r>
              <a:rPr lang="en-US" altLang="x-none">
                <a:latin typeface="Times New Roman" charset="0"/>
              </a:rPr>
              <a:t>)</a:t>
            </a:r>
          </a:p>
          <a:p>
            <a:pPr lvl="2">
              <a:spcBef>
                <a:spcPct val="0"/>
              </a:spcBef>
              <a:buClrTx/>
              <a:buSzTx/>
              <a:buFont typeface="Times" charset="0"/>
              <a:buNone/>
            </a:pPr>
            <a:r>
              <a:rPr lang="en-US" altLang="x-none">
                <a:latin typeface="Times New Roman" charset="0"/>
              </a:rPr>
              <a:t>		p</a:t>
            </a:r>
            <a:r>
              <a:rPr lang="en-US" altLang="x-none" baseline="-25000">
                <a:latin typeface="Times New Roman" charset="0"/>
              </a:rPr>
              <a:t>k+1</a:t>
            </a:r>
            <a:r>
              <a:rPr lang="en-US" altLang="x-none">
                <a:latin typeface="Times New Roman" charset="0"/>
              </a:rPr>
              <a:t> = p</a:t>
            </a:r>
            <a:r>
              <a:rPr lang="en-US" altLang="x-none" baseline="-25000">
                <a:latin typeface="Times New Roman" charset="0"/>
              </a:rPr>
              <a:t>k</a:t>
            </a:r>
            <a:r>
              <a:rPr lang="en-US" altLang="x-none">
                <a:latin typeface="Times New Roman" charset="0"/>
              </a:rPr>
              <a:t> + 2</a:t>
            </a:r>
            <a:r>
              <a:rPr lang="en-US" altLang="x-none">
                <a:latin typeface="Symbol" charset="2"/>
              </a:rPr>
              <a:t>D</a:t>
            </a:r>
            <a:r>
              <a:rPr lang="en-US" altLang="x-none">
                <a:latin typeface="Times New Roman" charset="0"/>
              </a:rPr>
              <a:t>y</a:t>
            </a:r>
          </a:p>
          <a:p>
            <a:pPr lvl="2">
              <a:spcBef>
                <a:spcPct val="0"/>
              </a:spcBef>
              <a:buClrTx/>
              <a:buSzTx/>
              <a:buFont typeface="Times" charset="0"/>
              <a:buNone/>
            </a:pPr>
            <a:r>
              <a:rPr lang="en-US" altLang="x-none">
                <a:latin typeface="Times New Roman" charset="0"/>
              </a:rPr>
              <a:t>	otherwise</a:t>
            </a:r>
          </a:p>
          <a:p>
            <a:pPr lvl="2">
              <a:spcBef>
                <a:spcPct val="0"/>
              </a:spcBef>
              <a:buClrTx/>
              <a:buSzTx/>
              <a:buFont typeface="Times" charset="0"/>
              <a:buNone/>
            </a:pPr>
            <a:r>
              <a:rPr lang="en-US" altLang="x-none">
                <a:latin typeface="Times New Roman" charset="0"/>
              </a:rPr>
              <a:t>		plot (x</a:t>
            </a:r>
            <a:r>
              <a:rPr lang="en-US" altLang="x-none" baseline="-25000">
                <a:latin typeface="Times New Roman" charset="0"/>
              </a:rPr>
              <a:t>k+1</a:t>
            </a:r>
            <a:r>
              <a:rPr lang="en-US" altLang="x-none">
                <a:latin typeface="Times New Roman" charset="0"/>
              </a:rPr>
              <a:t>, y</a:t>
            </a:r>
            <a:r>
              <a:rPr lang="en-US" altLang="x-none" baseline="-25000">
                <a:latin typeface="Times New Roman" charset="0"/>
              </a:rPr>
              <a:t>k+1</a:t>
            </a:r>
            <a:r>
              <a:rPr lang="en-US" altLang="x-none">
                <a:latin typeface="Times New Roman" charset="0"/>
              </a:rPr>
              <a:t>)</a:t>
            </a:r>
          </a:p>
          <a:p>
            <a:pPr lvl="2">
              <a:spcBef>
                <a:spcPct val="0"/>
              </a:spcBef>
              <a:buClrTx/>
              <a:buSzTx/>
              <a:buFont typeface="Times" charset="0"/>
              <a:buNone/>
            </a:pPr>
            <a:r>
              <a:rPr lang="en-US" altLang="x-none">
                <a:latin typeface="Times New Roman" charset="0"/>
              </a:rPr>
              <a:t>		p</a:t>
            </a:r>
            <a:r>
              <a:rPr lang="en-US" altLang="x-none" baseline="-25000">
                <a:latin typeface="Times New Roman" charset="0"/>
              </a:rPr>
              <a:t>k+1</a:t>
            </a:r>
            <a:r>
              <a:rPr lang="en-US" altLang="x-none">
                <a:latin typeface="Times New Roman" charset="0"/>
              </a:rPr>
              <a:t> = p</a:t>
            </a:r>
            <a:r>
              <a:rPr lang="en-US" altLang="x-none" baseline="-25000">
                <a:latin typeface="Times New Roman" charset="0"/>
              </a:rPr>
              <a:t>k</a:t>
            </a:r>
            <a:r>
              <a:rPr lang="en-US" altLang="x-none">
                <a:latin typeface="Times New Roman" charset="0"/>
              </a:rPr>
              <a:t> + 2</a:t>
            </a:r>
            <a:r>
              <a:rPr lang="en-US" altLang="x-none">
                <a:latin typeface="Symbol" charset="2"/>
              </a:rPr>
              <a:t>D</a:t>
            </a:r>
            <a:r>
              <a:rPr lang="en-US" altLang="x-none">
                <a:latin typeface="Times New Roman" charset="0"/>
              </a:rPr>
              <a:t>y - 2</a:t>
            </a:r>
            <a:r>
              <a:rPr lang="en-US" altLang="x-none">
                <a:latin typeface="Symbol" charset="2"/>
              </a:rPr>
              <a:t>D</a:t>
            </a:r>
            <a:r>
              <a:rPr lang="en-US" altLang="x-none">
                <a:latin typeface="Times New Roman" charset="0"/>
              </a:rPr>
              <a:t>x</a:t>
            </a:r>
          </a:p>
          <a:p>
            <a:pPr>
              <a:spcBef>
                <a:spcPct val="0"/>
              </a:spcBef>
              <a:buClrTx/>
              <a:buSzTx/>
              <a:buFont typeface="Times" charset="0"/>
              <a:buAutoNum type="arabicPeriod" startAt="5"/>
            </a:pPr>
            <a:r>
              <a:rPr lang="en-US" altLang="x-none" sz="2400">
                <a:latin typeface="Times New Roman" charset="0"/>
              </a:rPr>
              <a:t>Repeat step 4 until done.</a:t>
            </a:r>
          </a:p>
          <a:p>
            <a:pPr>
              <a:spcBef>
                <a:spcPct val="0"/>
              </a:spcBef>
              <a:buClrTx/>
              <a:buSzTx/>
              <a:buFont typeface="Times" charset="0"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 typeface="Times" charset="0"/>
              <a:buNone/>
            </a:pPr>
            <a:r>
              <a:rPr lang="en-US" altLang="x-none" sz="2400">
                <a:latin typeface="Times New Roman" charset="0"/>
              </a:rPr>
              <a:t>Note that step 4 uses only integer addition and subtraction!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6355" grpId="0" build="p" bldLvl="4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Example of Bresenham's Algorithm</a:t>
            </a:r>
          </a:p>
        </p:txBody>
      </p:sp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517525" y="1641475"/>
            <a:ext cx="82454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Example:  (x</a:t>
            </a:r>
            <a:r>
              <a:rPr lang="en-US" altLang="x-none" sz="2400" baseline="-25000">
                <a:latin typeface="Times New Roman" charset="0"/>
              </a:rPr>
              <a:t>0</a:t>
            </a:r>
            <a:r>
              <a:rPr lang="en-US" altLang="x-none" sz="2400">
                <a:latin typeface="Times New Roman" charset="0"/>
              </a:rPr>
              <a:t>, y</a:t>
            </a:r>
            <a:r>
              <a:rPr lang="en-US" altLang="x-none" sz="2400" baseline="-25000">
                <a:latin typeface="Times New Roman" charset="0"/>
              </a:rPr>
              <a:t>0</a:t>
            </a:r>
            <a:r>
              <a:rPr lang="en-US" altLang="x-none" sz="2400">
                <a:latin typeface="Times New Roman" charset="0"/>
              </a:rPr>
              <a:t>) = (1, 1),  (x</a:t>
            </a:r>
            <a:r>
              <a:rPr lang="en-US" altLang="x-none" sz="2400" baseline="-25000">
                <a:latin typeface="Times New Roman" charset="0"/>
              </a:rPr>
              <a:t>f</a:t>
            </a:r>
            <a:r>
              <a:rPr lang="en-US" altLang="x-none" sz="2400">
                <a:latin typeface="Times New Roman" charset="0"/>
              </a:rPr>
              <a:t>, y</a:t>
            </a:r>
            <a:r>
              <a:rPr lang="en-US" altLang="x-none" sz="2400" baseline="-25000">
                <a:latin typeface="Times New Roman" charset="0"/>
              </a:rPr>
              <a:t>f</a:t>
            </a:r>
            <a:r>
              <a:rPr lang="en-US" altLang="x-none" sz="2400">
                <a:latin typeface="Times New Roman" charset="0"/>
              </a:rPr>
              <a:t>) = (5, 4)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We will work through this in class.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(Note:  In homework, starting point is called x</a:t>
            </a:r>
            <a:r>
              <a:rPr lang="en-US" altLang="x-none" sz="2400" baseline="-25000">
                <a:latin typeface="Times New Roman" charset="0"/>
              </a:rPr>
              <a:t>1</a:t>
            </a:r>
            <a:r>
              <a:rPr lang="en-US" altLang="x-none" sz="2400">
                <a:latin typeface="Times New Roman" charset="0"/>
              </a:rPr>
              <a:t>, y</a:t>
            </a:r>
            <a:r>
              <a:rPr lang="en-US" altLang="x-none" sz="2400" baseline="-25000">
                <a:latin typeface="Times New Roman" charset="0"/>
              </a:rPr>
              <a:t>1</a:t>
            </a:r>
            <a:r>
              <a:rPr lang="en-US" altLang="x-none" sz="2400">
                <a:latin typeface="Times New Roman" charset="0"/>
              </a:rPr>
              <a:t>.)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848600" cy="1143000"/>
          </a:xfrm>
        </p:spPr>
        <p:txBody>
          <a:bodyPr/>
          <a:lstStyle/>
          <a:p>
            <a:r>
              <a:rPr lang="en-US" altLang="x-none"/>
              <a:t>Scan </a:t>
            </a:r>
            <a:r>
              <a:rPr lang="en-US" altLang="x-none" dirty="0"/>
              <a:t>Conversion of Polygons</a:t>
            </a:r>
          </a:p>
        </p:txBody>
      </p:sp>
      <p:sp>
        <p:nvSpPr>
          <p:cNvPr id="357379" name="Text Box 3"/>
          <p:cNvSpPr txBox="1">
            <a:spLocks noChangeArrowheads="1"/>
          </p:cNvSpPr>
          <p:nvPr/>
        </p:nvSpPr>
        <p:spPr bwMode="auto">
          <a:xfrm>
            <a:off x="304800" y="1676400"/>
            <a:ext cx="824547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b="1">
                <a:latin typeface="Times New Roman" charset="0"/>
              </a:rPr>
              <a:t>Inside-Outside Testing: </a:t>
            </a:r>
            <a:r>
              <a:rPr lang="en-US" altLang="x-none" sz="2400">
                <a:latin typeface="Times New Roman" charset="0"/>
              </a:rPr>
              <a:t>How do you know whether to shade a pixel as inside or outside the polygon?</a:t>
            </a:r>
          </a:p>
          <a:p>
            <a:pPr lvl="1"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Simple case:</a:t>
            </a:r>
          </a:p>
        </p:txBody>
      </p:sp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3124200" y="2895600"/>
            <a:ext cx="1752600" cy="1143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2362200" y="3962400"/>
            <a:ext cx="1882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(x</a:t>
            </a:r>
            <a:r>
              <a:rPr lang="en-US" altLang="x-none" sz="2400" baseline="-25000">
                <a:latin typeface="Times New Roman" charset="0"/>
              </a:rPr>
              <a:t>min</a:t>
            </a:r>
            <a:r>
              <a:rPr lang="en-US" altLang="x-none" sz="2400">
                <a:latin typeface="Times New Roman" charset="0"/>
              </a:rPr>
              <a:t>, y</a:t>
            </a:r>
            <a:r>
              <a:rPr lang="en-US" altLang="x-none" sz="2400" baseline="-25000">
                <a:latin typeface="Times New Roman" charset="0"/>
              </a:rPr>
              <a:t>min</a:t>
            </a:r>
            <a:r>
              <a:rPr lang="en-US" altLang="x-none" sz="2400">
                <a:latin typeface="Times New Roman" charset="0"/>
              </a:rPr>
              <a:t>)</a:t>
            </a:r>
          </a:p>
        </p:txBody>
      </p:sp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4191000" y="2438400"/>
            <a:ext cx="1882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(x</a:t>
            </a:r>
            <a:r>
              <a:rPr lang="en-US" altLang="x-none" sz="2400" baseline="-25000">
                <a:latin typeface="Times New Roman" charset="0"/>
              </a:rPr>
              <a:t>max</a:t>
            </a:r>
            <a:r>
              <a:rPr lang="en-US" altLang="x-none" sz="2400">
                <a:latin typeface="Times New Roman" charset="0"/>
              </a:rPr>
              <a:t>, y</a:t>
            </a:r>
            <a:r>
              <a:rPr lang="en-US" altLang="x-none" sz="2400" baseline="-25000">
                <a:latin typeface="Times New Roman" charset="0"/>
              </a:rPr>
              <a:t>max</a:t>
            </a:r>
            <a:r>
              <a:rPr lang="en-US" altLang="x-none" sz="2400">
                <a:latin typeface="Times New Roman" charset="0"/>
              </a:rPr>
              <a:t>)</a:t>
            </a:r>
          </a:p>
        </p:txBody>
      </p:sp>
      <p:sp>
        <p:nvSpPr>
          <p:cNvPr id="357384" name="Text Box 8"/>
          <p:cNvSpPr txBox="1">
            <a:spLocks noChangeArrowheads="1"/>
          </p:cNvSpPr>
          <p:nvPr/>
        </p:nvSpPr>
        <p:spPr bwMode="auto">
          <a:xfrm>
            <a:off x="304800" y="4648200"/>
            <a:ext cx="8335963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if (x &gt;= xmin) &amp;&amp; (x&lt;=xmax) &amp;&amp; (y&gt;= ymin) &amp;&amp; (y &lt;= ymax) {</a:t>
            </a:r>
          </a:p>
          <a:p>
            <a:pPr lvl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drawPixel(x, y, inside_color);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} else {</a:t>
            </a:r>
          </a:p>
          <a:p>
            <a:pPr lvl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drawPixel(x, y, outside_color);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32471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73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73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73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73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73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7379" grpId="0" build="p" autoUpdateAnimBg="0"/>
      <p:bldP spid="357384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848600" cy="457200"/>
          </a:xfrm>
        </p:spPr>
        <p:txBody>
          <a:bodyPr/>
          <a:lstStyle/>
          <a:p>
            <a:r>
              <a:rPr lang="en-US" altLang="x-none"/>
              <a:t>Testing Irregular polygons</a:t>
            </a:r>
          </a:p>
        </p:txBody>
      </p:sp>
      <p:sp>
        <p:nvSpPr>
          <p:cNvPr id="365571" name="Text Box 3"/>
          <p:cNvSpPr txBox="1">
            <a:spLocks noChangeArrowheads="1"/>
          </p:cNvSpPr>
          <p:nvPr/>
        </p:nvSpPr>
        <p:spPr bwMode="auto">
          <a:xfrm>
            <a:off x="457200" y="533400"/>
            <a:ext cx="8318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Inside-outside testing can be more complex for irregular polygons.</a:t>
            </a:r>
          </a:p>
        </p:txBody>
      </p:sp>
      <p:sp>
        <p:nvSpPr>
          <p:cNvPr id="5123" name="AutoShape 4"/>
          <p:cNvSpPr>
            <a:spLocks noChangeArrowheads="1"/>
          </p:cNvSpPr>
          <p:nvPr/>
        </p:nvSpPr>
        <p:spPr bwMode="auto">
          <a:xfrm>
            <a:off x="2514600" y="1066800"/>
            <a:ext cx="1676400" cy="6858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5573" name="Text Box 5"/>
          <p:cNvSpPr txBox="1">
            <a:spLocks noChangeArrowheads="1"/>
          </p:cNvSpPr>
          <p:nvPr/>
        </p:nvSpPr>
        <p:spPr bwMode="auto">
          <a:xfrm>
            <a:off x="4191000" y="1219200"/>
            <a:ext cx="15255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y = mx + b</a:t>
            </a:r>
          </a:p>
        </p:txBody>
      </p:sp>
      <p:sp>
        <p:nvSpPr>
          <p:cNvPr id="365574" name="Text Box 6"/>
          <p:cNvSpPr txBox="1">
            <a:spLocks noChangeArrowheads="1"/>
          </p:cNvSpPr>
          <p:nvPr/>
        </p:nvSpPr>
        <p:spPr bwMode="auto">
          <a:xfrm>
            <a:off x="593725" y="1828800"/>
            <a:ext cx="8415338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In this case, boundary testing requires more complex comparisons: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y &gt;= mx + b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x between left and right boundary lines.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We would like a test that involves fewer computations.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609600" y="3340100"/>
            <a:ext cx="7483475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Times" charset="0"/>
              <a:buNone/>
            </a:pPr>
            <a:r>
              <a:rPr lang="en-US" altLang="x-none" sz="2400" b="1">
                <a:latin typeface="Times New Roman" charset="0"/>
              </a:rPr>
              <a:t>The "Crossing" test</a:t>
            </a:r>
            <a:r>
              <a:rPr lang="en-US" altLang="x-none" sz="2400">
                <a:latin typeface="Times New Roman" charset="0"/>
              </a:rPr>
              <a:t> or "Even-odd" test works as follows:</a:t>
            </a:r>
          </a:p>
          <a:p>
            <a:pPr lvl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If p is inside a polygon, a ray from p to infinity will cross an odd number of edges.</a:t>
            </a:r>
          </a:p>
          <a:p>
            <a:pPr lvl="1">
              <a:spcBef>
                <a:spcPct val="0"/>
              </a:spcBef>
              <a:buClrTx/>
              <a:buSzTx/>
              <a:buFont typeface="Times" charset="0"/>
              <a:buNone/>
            </a:pPr>
            <a:r>
              <a:rPr lang="en-US" altLang="x-none" sz="2400">
                <a:latin typeface="Times New Roman" charset="0"/>
              </a:rPr>
              <a:t>If p is outside the polygon, the ray will cross zero or an even number of edges.</a:t>
            </a:r>
          </a:p>
        </p:txBody>
      </p:sp>
      <p:grpSp>
        <p:nvGrpSpPr>
          <p:cNvPr id="5127" name="Group 7"/>
          <p:cNvGrpSpPr>
            <a:grpSpLocks/>
          </p:cNvGrpSpPr>
          <p:nvPr/>
        </p:nvGrpSpPr>
        <p:grpSpPr bwMode="auto">
          <a:xfrm>
            <a:off x="533400" y="5105400"/>
            <a:ext cx="3810000" cy="1676400"/>
            <a:chOff x="1905000" y="4038600"/>
            <a:chExt cx="3810000" cy="1676400"/>
          </a:xfrm>
        </p:grpSpPr>
        <p:sp>
          <p:nvSpPr>
            <p:cNvPr id="5130" name="Freeform 4"/>
            <p:cNvSpPr>
              <a:spLocks/>
            </p:cNvSpPr>
            <p:nvPr/>
          </p:nvSpPr>
          <p:spPr bwMode="auto">
            <a:xfrm>
              <a:off x="2286000" y="4191000"/>
              <a:ext cx="2133600" cy="1524000"/>
            </a:xfrm>
            <a:custGeom>
              <a:avLst/>
              <a:gdLst>
                <a:gd name="T0" fmla="*/ 0 w 1344"/>
                <a:gd name="T1" fmla="*/ 0 h 960"/>
                <a:gd name="T2" fmla="*/ 2147483646 w 1344"/>
                <a:gd name="T3" fmla="*/ 0 h 960"/>
                <a:gd name="T4" fmla="*/ 2147483646 w 1344"/>
                <a:gd name="T5" fmla="*/ 2147483646 h 960"/>
                <a:gd name="T6" fmla="*/ 2147483646 w 1344"/>
                <a:gd name="T7" fmla="*/ 2147483646 h 960"/>
                <a:gd name="T8" fmla="*/ 2147483646 w 1344"/>
                <a:gd name="T9" fmla="*/ 2147483646 h 960"/>
                <a:gd name="T10" fmla="*/ 0 w 1344"/>
                <a:gd name="T11" fmla="*/ 0 h 96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44"/>
                <a:gd name="T19" fmla="*/ 0 h 960"/>
                <a:gd name="T20" fmla="*/ 1344 w 1344"/>
                <a:gd name="T21" fmla="*/ 960 h 96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44" h="960">
                  <a:moveTo>
                    <a:pt x="0" y="0"/>
                  </a:moveTo>
                  <a:lnTo>
                    <a:pt x="1056" y="0"/>
                  </a:lnTo>
                  <a:lnTo>
                    <a:pt x="1344" y="816"/>
                  </a:lnTo>
                  <a:lnTo>
                    <a:pt x="672" y="480"/>
                  </a:lnTo>
                  <a:lnTo>
                    <a:pt x="192" y="9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1" name="Oval 5"/>
            <p:cNvSpPr>
              <a:spLocks noChangeArrowheads="1"/>
            </p:cNvSpPr>
            <p:nvPr/>
          </p:nvSpPr>
          <p:spPr bwMode="auto">
            <a:xfrm>
              <a:off x="2514600" y="4419600"/>
              <a:ext cx="76200" cy="762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5132" name="Oval 6"/>
            <p:cNvSpPr>
              <a:spLocks noChangeArrowheads="1"/>
            </p:cNvSpPr>
            <p:nvPr/>
          </p:nvSpPr>
          <p:spPr bwMode="auto">
            <a:xfrm>
              <a:off x="2590800" y="5105400"/>
              <a:ext cx="76200" cy="762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5133" name="Oval 7"/>
            <p:cNvSpPr>
              <a:spLocks noChangeArrowheads="1"/>
            </p:cNvSpPr>
            <p:nvPr/>
          </p:nvSpPr>
          <p:spPr bwMode="auto">
            <a:xfrm>
              <a:off x="2286000" y="5410200"/>
              <a:ext cx="76200" cy="762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5134" name="Line 8"/>
            <p:cNvSpPr>
              <a:spLocks noChangeShapeType="1"/>
            </p:cNvSpPr>
            <p:nvPr/>
          </p:nvSpPr>
          <p:spPr bwMode="auto">
            <a:xfrm>
              <a:off x="2514600" y="4419600"/>
              <a:ext cx="2895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5" name="Line 9"/>
            <p:cNvSpPr>
              <a:spLocks noChangeShapeType="1"/>
            </p:cNvSpPr>
            <p:nvPr/>
          </p:nvSpPr>
          <p:spPr bwMode="auto">
            <a:xfrm>
              <a:off x="2590800" y="5105400"/>
              <a:ext cx="3124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6" name="Line 10"/>
            <p:cNvSpPr>
              <a:spLocks noChangeShapeType="1"/>
            </p:cNvSpPr>
            <p:nvPr/>
          </p:nvSpPr>
          <p:spPr bwMode="auto">
            <a:xfrm flipV="1">
              <a:off x="2286000" y="5334000"/>
              <a:ext cx="3276600" cy="76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7" name="Text Box 11"/>
            <p:cNvSpPr txBox="1">
              <a:spLocks noChangeArrowheads="1"/>
            </p:cNvSpPr>
            <p:nvPr/>
          </p:nvSpPr>
          <p:spPr bwMode="auto">
            <a:xfrm>
              <a:off x="2362200" y="4038600"/>
              <a:ext cx="3937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x-none" sz="2000">
                  <a:latin typeface="Times New Roman" charset="0"/>
                </a:rPr>
                <a:t>p</a:t>
              </a:r>
              <a:r>
                <a:rPr lang="en-US" altLang="x-none" sz="2000" baseline="-25000">
                  <a:latin typeface="Times New Roman" charset="0"/>
                </a:rPr>
                <a:t>1</a:t>
              </a:r>
              <a:endParaRPr lang="en-US" altLang="x-none" sz="2400">
                <a:latin typeface="Times New Roman" charset="0"/>
              </a:endParaRPr>
            </a:p>
          </p:txBody>
        </p:sp>
        <p:sp>
          <p:nvSpPr>
            <p:cNvPr id="5138" name="Text Box 12"/>
            <p:cNvSpPr txBox="1">
              <a:spLocks noChangeArrowheads="1"/>
            </p:cNvSpPr>
            <p:nvPr/>
          </p:nvSpPr>
          <p:spPr bwMode="auto">
            <a:xfrm>
              <a:off x="2438400" y="4724400"/>
              <a:ext cx="3937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x-none" sz="2000">
                  <a:latin typeface="Times New Roman" charset="0"/>
                </a:rPr>
                <a:t>p</a:t>
              </a:r>
              <a:r>
                <a:rPr lang="en-US" altLang="x-none" sz="2000" baseline="-25000">
                  <a:latin typeface="Times New Roman" charset="0"/>
                </a:rPr>
                <a:t>2</a:t>
              </a:r>
              <a:endParaRPr lang="en-US" altLang="x-none" sz="2400">
                <a:latin typeface="Times New Roman" charset="0"/>
              </a:endParaRPr>
            </a:p>
          </p:txBody>
        </p:sp>
        <p:sp>
          <p:nvSpPr>
            <p:cNvPr id="5139" name="Text Box 13"/>
            <p:cNvSpPr txBox="1">
              <a:spLocks noChangeArrowheads="1"/>
            </p:cNvSpPr>
            <p:nvPr/>
          </p:nvSpPr>
          <p:spPr bwMode="auto">
            <a:xfrm>
              <a:off x="1905000" y="5181600"/>
              <a:ext cx="3937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x-none" sz="2000">
                  <a:latin typeface="Times New Roman" charset="0"/>
                </a:rPr>
                <a:t>p</a:t>
              </a:r>
              <a:r>
                <a:rPr lang="en-US" altLang="x-none" sz="2000" baseline="-25000">
                  <a:latin typeface="Times New Roman" charset="0"/>
                </a:rPr>
                <a:t>3</a:t>
              </a:r>
              <a:endParaRPr lang="en-US" altLang="x-none" sz="2400">
                <a:latin typeface="Times New Roman" charset="0"/>
              </a:endParaRPr>
            </a:p>
          </p:txBody>
        </p: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4953000" y="5429250"/>
            <a:ext cx="3810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This has the advantage of working well for concave polygons.</a:t>
            </a:r>
          </a:p>
        </p:txBody>
      </p:sp>
      <p:cxnSp>
        <p:nvCxnSpPr>
          <p:cNvPr id="5129" name="Straight Connector 2"/>
          <p:cNvCxnSpPr>
            <a:cxnSpLocks noChangeShapeType="1"/>
          </p:cNvCxnSpPr>
          <p:nvPr/>
        </p:nvCxnSpPr>
        <p:spPr bwMode="auto">
          <a:xfrm>
            <a:off x="228600" y="3352800"/>
            <a:ext cx="868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853727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55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55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55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55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55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5571" grpId="0" build="p" autoUpdateAnimBg="0"/>
      <p:bldP spid="365573" grpId="0" build="p" autoUpdateAnimBg="0"/>
      <p:bldP spid="365574" grpId="0" build="p" autoUpdateAnimBg="0"/>
      <p:bldP spid="7" grpId="0" build="p" bldLvl="4" autoUpdateAnimBg="0"/>
      <p:bldP spid="19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Winding number</a:t>
            </a:r>
          </a:p>
        </p:txBody>
      </p:sp>
      <p:sp>
        <p:nvSpPr>
          <p:cNvPr id="6146" name="Text Box 3"/>
          <p:cNvSpPr txBox="1">
            <a:spLocks noChangeArrowheads="1"/>
          </p:cNvSpPr>
          <p:nvPr/>
        </p:nvSpPr>
        <p:spPr bwMode="auto">
          <a:xfrm>
            <a:off x="441325" y="1565275"/>
            <a:ext cx="83978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Times" charset="0"/>
              <a:buNone/>
            </a:pPr>
            <a:r>
              <a:rPr lang="en-US" altLang="x-none" sz="2400">
                <a:latin typeface="Times New Roman" charset="0"/>
              </a:rPr>
              <a:t>Suppose the polygon is complex.  How do we compute inside and outside?</a:t>
            </a:r>
          </a:p>
        </p:txBody>
      </p:sp>
      <p:sp>
        <p:nvSpPr>
          <p:cNvPr id="364548" name="Text Box 4"/>
          <p:cNvSpPr txBox="1">
            <a:spLocks noChangeArrowheads="1"/>
          </p:cNvSpPr>
          <p:nvPr/>
        </p:nvSpPr>
        <p:spPr bwMode="auto">
          <a:xfrm>
            <a:off x="152400" y="4940300"/>
            <a:ext cx="85344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Times" charset="0"/>
              <a:buNone/>
            </a:pPr>
            <a:r>
              <a:rPr lang="en-US" altLang="x-none" sz="2400">
                <a:latin typeface="Times New Roman" charset="0"/>
              </a:rPr>
              <a:t>Compute the </a:t>
            </a:r>
            <a:r>
              <a:rPr lang="en-US" altLang="x-none" sz="2400" b="1">
                <a:latin typeface="Times New Roman" charset="0"/>
              </a:rPr>
              <a:t>winding number.</a:t>
            </a: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 typeface="Times" charset="0"/>
              <a:buNone/>
            </a:pPr>
            <a:r>
              <a:rPr lang="en-US" altLang="x-none" sz="2400">
                <a:latin typeface="Times New Roman" charset="0"/>
              </a:rPr>
              <a:t>Traverse the polygon in one direction.  The number of times you go around point p is the winding number.</a:t>
            </a:r>
          </a:p>
          <a:p>
            <a:pPr>
              <a:spcBef>
                <a:spcPct val="0"/>
              </a:spcBef>
              <a:buClrTx/>
              <a:buSzTx/>
              <a:buFont typeface="Times" charset="0"/>
              <a:buNone/>
            </a:pPr>
            <a:r>
              <a:rPr lang="en-US" altLang="x-none" sz="2400">
                <a:latin typeface="Times New Roman" charset="0"/>
              </a:rPr>
              <a:t>Define inside as the region for which the winding number is not zero.</a:t>
            </a:r>
          </a:p>
        </p:txBody>
      </p:sp>
      <p:sp>
        <p:nvSpPr>
          <p:cNvPr id="6148" name="Freeform 5"/>
          <p:cNvSpPr>
            <a:spLocks/>
          </p:cNvSpPr>
          <p:nvPr/>
        </p:nvSpPr>
        <p:spPr bwMode="auto">
          <a:xfrm>
            <a:off x="1143000" y="2362200"/>
            <a:ext cx="1752600" cy="2057400"/>
          </a:xfrm>
          <a:custGeom>
            <a:avLst/>
            <a:gdLst>
              <a:gd name="T0" fmla="*/ 0 w 1104"/>
              <a:gd name="T1" fmla="*/ 2147483646 h 1296"/>
              <a:gd name="T2" fmla="*/ 2147483646 w 1104"/>
              <a:gd name="T3" fmla="*/ 2147483646 h 1296"/>
              <a:gd name="T4" fmla="*/ 2147483646 w 1104"/>
              <a:gd name="T5" fmla="*/ 2147483646 h 1296"/>
              <a:gd name="T6" fmla="*/ 2147483646 w 1104"/>
              <a:gd name="T7" fmla="*/ 0 h 1296"/>
              <a:gd name="T8" fmla="*/ 2147483646 w 1104"/>
              <a:gd name="T9" fmla="*/ 2147483646 h 1296"/>
              <a:gd name="T10" fmla="*/ 0 w 1104"/>
              <a:gd name="T11" fmla="*/ 2147483646 h 129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04"/>
              <a:gd name="T19" fmla="*/ 0 h 1296"/>
              <a:gd name="T20" fmla="*/ 1104 w 1104"/>
              <a:gd name="T21" fmla="*/ 1296 h 129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04" h="1296">
                <a:moveTo>
                  <a:pt x="0" y="480"/>
                </a:moveTo>
                <a:lnTo>
                  <a:pt x="1104" y="480"/>
                </a:lnTo>
                <a:lnTo>
                  <a:pt x="192" y="1296"/>
                </a:lnTo>
                <a:lnTo>
                  <a:pt x="528" y="0"/>
                </a:lnTo>
                <a:lnTo>
                  <a:pt x="1008" y="1248"/>
                </a:lnTo>
                <a:lnTo>
                  <a:pt x="0" y="480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Freeform 6"/>
          <p:cNvSpPr>
            <a:spLocks/>
          </p:cNvSpPr>
          <p:nvPr/>
        </p:nvSpPr>
        <p:spPr bwMode="auto">
          <a:xfrm>
            <a:off x="3962400" y="2286000"/>
            <a:ext cx="1752600" cy="2057400"/>
          </a:xfrm>
          <a:custGeom>
            <a:avLst/>
            <a:gdLst>
              <a:gd name="T0" fmla="*/ 0 w 1104"/>
              <a:gd name="T1" fmla="*/ 2147483646 h 1296"/>
              <a:gd name="T2" fmla="*/ 2147483646 w 1104"/>
              <a:gd name="T3" fmla="*/ 2147483646 h 1296"/>
              <a:gd name="T4" fmla="*/ 2147483646 w 1104"/>
              <a:gd name="T5" fmla="*/ 2147483646 h 1296"/>
              <a:gd name="T6" fmla="*/ 2147483646 w 1104"/>
              <a:gd name="T7" fmla="*/ 0 h 1296"/>
              <a:gd name="T8" fmla="*/ 2147483646 w 1104"/>
              <a:gd name="T9" fmla="*/ 2147483646 h 1296"/>
              <a:gd name="T10" fmla="*/ 0 w 1104"/>
              <a:gd name="T11" fmla="*/ 2147483646 h 129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04"/>
              <a:gd name="T19" fmla="*/ 0 h 1296"/>
              <a:gd name="T20" fmla="*/ 1104 w 1104"/>
              <a:gd name="T21" fmla="*/ 1296 h 129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04" h="1296">
                <a:moveTo>
                  <a:pt x="0" y="480"/>
                </a:moveTo>
                <a:lnTo>
                  <a:pt x="1104" y="480"/>
                </a:lnTo>
                <a:lnTo>
                  <a:pt x="192" y="1296"/>
                </a:lnTo>
                <a:lnTo>
                  <a:pt x="528" y="0"/>
                </a:lnTo>
                <a:lnTo>
                  <a:pt x="1008" y="1248"/>
                </a:lnTo>
                <a:lnTo>
                  <a:pt x="0" y="48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Line 7"/>
          <p:cNvSpPr>
            <a:spLocks noChangeShapeType="1"/>
          </p:cNvSpPr>
          <p:nvPr/>
        </p:nvSpPr>
        <p:spPr bwMode="auto">
          <a:xfrm>
            <a:off x="4191000" y="30480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Line 8"/>
          <p:cNvSpPr>
            <a:spLocks noChangeShapeType="1"/>
          </p:cNvSpPr>
          <p:nvPr/>
        </p:nvSpPr>
        <p:spPr bwMode="auto">
          <a:xfrm flipH="1">
            <a:off x="4495800" y="3276600"/>
            <a:ext cx="9906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Line 9"/>
          <p:cNvSpPr>
            <a:spLocks noChangeShapeType="1"/>
          </p:cNvSpPr>
          <p:nvPr/>
        </p:nvSpPr>
        <p:spPr bwMode="auto">
          <a:xfrm flipV="1">
            <a:off x="4419600" y="2514600"/>
            <a:ext cx="30480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Line 11"/>
          <p:cNvSpPr>
            <a:spLocks noChangeShapeType="1"/>
          </p:cNvSpPr>
          <p:nvPr/>
        </p:nvSpPr>
        <p:spPr bwMode="auto">
          <a:xfrm>
            <a:off x="4953000" y="2667000"/>
            <a:ext cx="38100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Line 12"/>
          <p:cNvSpPr>
            <a:spLocks noChangeShapeType="1"/>
          </p:cNvSpPr>
          <p:nvPr/>
        </p:nvSpPr>
        <p:spPr bwMode="auto">
          <a:xfrm flipH="1" flipV="1">
            <a:off x="4267200" y="3276600"/>
            <a:ext cx="9144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4557" name="AutoShape 13"/>
          <p:cNvSpPr>
            <a:spLocks noChangeArrowheads="1"/>
          </p:cNvSpPr>
          <p:nvPr/>
        </p:nvSpPr>
        <p:spPr bwMode="auto">
          <a:xfrm>
            <a:off x="6629400" y="2286000"/>
            <a:ext cx="1752600" cy="1981200"/>
          </a:xfrm>
          <a:prstGeom prst="star5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6156" name="Line 15"/>
          <p:cNvSpPr>
            <a:spLocks noChangeShapeType="1"/>
          </p:cNvSpPr>
          <p:nvPr/>
        </p:nvSpPr>
        <p:spPr bwMode="auto">
          <a:xfrm>
            <a:off x="6629400" y="30480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7" name="Line 16"/>
          <p:cNvSpPr>
            <a:spLocks noChangeShapeType="1"/>
          </p:cNvSpPr>
          <p:nvPr/>
        </p:nvSpPr>
        <p:spPr bwMode="auto">
          <a:xfrm flipH="1">
            <a:off x="6934200" y="3048000"/>
            <a:ext cx="144780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8" name="Line 18"/>
          <p:cNvSpPr>
            <a:spLocks noChangeShapeType="1"/>
          </p:cNvSpPr>
          <p:nvPr/>
        </p:nvSpPr>
        <p:spPr bwMode="auto">
          <a:xfrm flipV="1">
            <a:off x="7010400" y="2362200"/>
            <a:ext cx="45720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9" name="Line 19"/>
          <p:cNvSpPr>
            <a:spLocks noChangeShapeType="1"/>
          </p:cNvSpPr>
          <p:nvPr/>
        </p:nvSpPr>
        <p:spPr bwMode="auto">
          <a:xfrm>
            <a:off x="7543800" y="2362200"/>
            <a:ext cx="45720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0" name="Line 20"/>
          <p:cNvSpPr>
            <a:spLocks noChangeShapeType="1"/>
          </p:cNvSpPr>
          <p:nvPr/>
        </p:nvSpPr>
        <p:spPr bwMode="auto">
          <a:xfrm flipH="1" flipV="1">
            <a:off x="6629400" y="3048000"/>
            <a:ext cx="144780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1" name="Line 21"/>
          <p:cNvSpPr>
            <a:spLocks noChangeShapeType="1"/>
          </p:cNvSpPr>
          <p:nvPr/>
        </p:nvSpPr>
        <p:spPr bwMode="auto">
          <a:xfrm>
            <a:off x="5943600" y="35052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4566" name="Text Box 22"/>
          <p:cNvSpPr txBox="1">
            <a:spLocks noChangeArrowheads="1"/>
          </p:cNvSpPr>
          <p:nvPr/>
        </p:nvSpPr>
        <p:spPr bwMode="auto">
          <a:xfrm>
            <a:off x="1066800" y="4495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Crossing test</a:t>
            </a:r>
          </a:p>
        </p:txBody>
      </p:sp>
      <p:sp>
        <p:nvSpPr>
          <p:cNvPr id="364567" name="Text Box 23"/>
          <p:cNvSpPr txBox="1">
            <a:spLocks noChangeArrowheads="1"/>
          </p:cNvSpPr>
          <p:nvPr/>
        </p:nvSpPr>
        <p:spPr bwMode="auto">
          <a:xfrm>
            <a:off x="4800600" y="4495800"/>
            <a:ext cx="2325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Winding Number</a:t>
            </a:r>
          </a:p>
        </p:txBody>
      </p:sp>
    </p:spTree>
    <p:extLst>
      <p:ext uri="{BB962C8B-B14F-4D97-AF65-F5344CB8AC3E}">
        <p14:creationId xmlns:p14="http://schemas.microsoft.com/office/powerpoint/2010/main" val="332756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45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4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4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4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45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4548" grpId="0" build="p" autoUpdateAnimBg="0"/>
      <p:bldP spid="364566" grpId="0" build="p" autoUpdateAnimBg="0"/>
      <p:bldP spid="364567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Tesselation</a:t>
            </a:r>
          </a:p>
        </p:txBody>
      </p:sp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365125" y="1565274"/>
            <a:ext cx="4587875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dirty="0">
                <a:latin typeface="Times New Roman" charset="0"/>
              </a:rPr>
              <a:t>It is easier to work with convex, simple polygons than with complex polygons.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 dirty="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dirty="0">
                <a:latin typeface="Times New Roman" charset="0"/>
              </a:rPr>
              <a:t>To create simple polygons, we can use tessellation to divide up the complex or concave polygons into simple, convex polygons.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 dirty="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dirty="0">
                <a:latin typeface="Times New Roman" charset="0"/>
              </a:rPr>
              <a:t>OpenGL vs. 4 offers a </a:t>
            </a:r>
            <a:r>
              <a:rPr lang="en-US" altLang="x-none" sz="2400" dirty="0" err="1">
                <a:latin typeface="Times New Roman" charset="0"/>
              </a:rPr>
              <a:t>shader</a:t>
            </a:r>
            <a:r>
              <a:rPr lang="en-US" altLang="x-none" sz="2400" dirty="0">
                <a:latin typeface="Times New Roman" charset="0"/>
              </a:rPr>
              <a:t> that performs tessellation.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 dirty="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dirty="0">
                <a:latin typeface="Times New Roman" charset="0"/>
              </a:rPr>
              <a:t>Tessellation is not implemented yet for </a:t>
            </a:r>
            <a:r>
              <a:rPr lang="en-US" altLang="x-none" sz="2400" dirty="0" err="1">
                <a:latin typeface="Times New Roman" charset="0"/>
              </a:rPr>
              <a:t>WebGL</a:t>
            </a:r>
            <a:r>
              <a:rPr lang="en-US" altLang="x-none" sz="2400" dirty="0">
                <a:latin typeface="Times New Roman" charset="0"/>
              </a:rPr>
              <a:t>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1828800"/>
            <a:ext cx="3820483" cy="39243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Fill and Sort</a:t>
            </a:r>
          </a:p>
        </p:txBody>
      </p:sp>
      <p:sp>
        <p:nvSpPr>
          <p:cNvPr id="366595" name="Text Box 3"/>
          <p:cNvSpPr txBox="1">
            <a:spLocks noChangeArrowheads="1"/>
          </p:cNvSpPr>
          <p:nvPr/>
        </p:nvSpPr>
        <p:spPr bwMode="auto">
          <a:xfrm>
            <a:off x="212725" y="1524000"/>
            <a:ext cx="8778875" cy="520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Another approach to coloring polygons is called </a:t>
            </a:r>
            <a:r>
              <a:rPr lang="en-US" altLang="x-none" sz="2400" b="1">
                <a:latin typeface="Times New Roman" charset="0"/>
              </a:rPr>
              <a:t>Fill and Sort.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Step 1: Sort all pixels into those that are inside and those that are outside the polygon.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Step 2: Color inside pixels the inside color and outside pixels with the outside color.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Example: </a:t>
            </a:r>
            <a:r>
              <a:rPr lang="en-US" altLang="x-none" sz="2400" b="1">
                <a:latin typeface="Times New Roman" charset="0"/>
              </a:rPr>
              <a:t>Flood Fill</a:t>
            </a:r>
          </a:p>
          <a:p>
            <a:pPr>
              <a:spcBef>
                <a:spcPct val="0"/>
              </a:spcBef>
              <a:buClr>
                <a:schemeClr val="folHlink"/>
              </a:buClr>
              <a:buSzPct val="150000"/>
              <a:buFont typeface="Times" charset="0"/>
              <a:buChar char="•"/>
            </a:pPr>
            <a:r>
              <a:rPr lang="en-US" altLang="x-none" sz="2400">
                <a:latin typeface="Times New Roman" charset="0"/>
              </a:rPr>
              <a:t>Determine the edges of the polygon with Bresenham's algorithm.  </a:t>
            </a:r>
          </a:p>
          <a:p>
            <a:pPr>
              <a:spcBef>
                <a:spcPct val="0"/>
              </a:spcBef>
              <a:buClr>
                <a:schemeClr val="folHlink"/>
              </a:buClr>
              <a:buSzPct val="150000"/>
              <a:buFont typeface="Times" charset="0"/>
              <a:buChar char="•"/>
            </a:pPr>
            <a:r>
              <a:rPr lang="en-US" altLang="x-none" sz="2400">
                <a:latin typeface="Times New Roman" charset="0"/>
              </a:rPr>
              <a:t>Draw the edges with the foreground color.</a:t>
            </a:r>
          </a:p>
          <a:p>
            <a:pPr>
              <a:spcBef>
                <a:spcPct val="0"/>
              </a:spcBef>
              <a:buClr>
                <a:schemeClr val="folHlink"/>
              </a:buClr>
              <a:buSzPct val="150000"/>
              <a:buFont typeface="Times" charset="0"/>
              <a:buChar char="•"/>
            </a:pPr>
            <a:r>
              <a:rPr lang="en-US" altLang="x-none" sz="2400">
                <a:latin typeface="Times New Roman" charset="0"/>
              </a:rPr>
              <a:t>If we can determine 1 pixel that is inside, we can recursively examine the neighbors.  </a:t>
            </a:r>
          </a:p>
          <a:p>
            <a:pPr>
              <a:spcBef>
                <a:spcPct val="0"/>
              </a:spcBef>
              <a:buClr>
                <a:schemeClr val="folHlink"/>
              </a:buClr>
              <a:buSzPct val="150000"/>
              <a:buFont typeface="Times" charset="0"/>
              <a:buChar char="•"/>
            </a:pPr>
            <a:r>
              <a:rPr lang="en-US" altLang="x-none" sz="2400">
                <a:latin typeface="Times New Roman" charset="0"/>
              </a:rPr>
              <a:t>If the neighbor is white (background color), then color it black (foreground color). </a:t>
            </a:r>
          </a:p>
          <a:p>
            <a:pPr>
              <a:spcBef>
                <a:spcPct val="0"/>
              </a:spcBef>
              <a:buClr>
                <a:schemeClr val="folHlink"/>
              </a:buClr>
              <a:buSzPct val="150000"/>
              <a:buFont typeface="Times" charset="0"/>
              <a:buChar char="•"/>
            </a:pPr>
            <a:r>
              <a:rPr lang="en-US" altLang="x-none" sz="2400">
                <a:latin typeface="Times New Roman" charset="0"/>
              </a:rPr>
              <a:t> If it is black, we have hit an edge, so stop.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6595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The flood fill algorithm</a:t>
            </a:r>
          </a:p>
        </p:txBody>
      </p:sp>
      <p:sp>
        <p:nvSpPr>
          <p:cNvPr id="367619" name="Text Box 3"/>
          <p:cNvSpPr txBox="1">
            <a:spLocks noChangeArrowheads="1"/>
          </p:cNvSpPr>
          <p:nvPr/>
        </p:nvSpPr>
        <p:spPr bwMode="auto">
          <a:xfrm>
            <a:off x="517525" y="1565275"/>
            <a:ext cx="3499676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altLang="x-none" dirty="0"/>
              <a:t>Pseudocode for flood fill:</a:t>
            </a:r>
          </a:p>
          <a:p>
            <a:pPr lvl="1"/>
            <a:endParaRPr lang="en-US" altLang="x-none" dirty="0"/>
          </a:p>
          <a:p>
            <a:pPr lvl="1"/>
            <a:r>
              <a:rPr lang="en-US" altLang="x-none" dirty="0" err="1"/>
              <a:t>flood_fill</a:t>
            </a:r>
            <a:r>
              <a:rPr lang="en-US" altLang="x-none" dirty="0"/>
              <a:t>(</a:t>
            </a:r>
            <a:r>
              <a:rPr lang="en-US" altLang="x-none" dirty="0" err="1"/>
              <a:t>int</a:t>
            </a:r>
            <a:r>
              <a:rPr lang="en-US" altLang="x-none" dirty="0"/>
              <a:t> x, </a:t>
            </a:r>
            <a:r>
              <a:rPr lang="en-US" altLang="x-none" dirty="0" err="1"/>
              <a:t>int</a:t>
            </a:r>
            <a:r>
              <a:rPr lang="en-US" altLang="x-none" dirty="0"/>
              <a:t> y) {</a:t>
            </a:r>
          </a:p>
          <a:p>
            <a:pPr lvl="2"/>
            <a:endParaRPr lang="en-US" altLang="x-none" dirty="0"/>
          </a:p>
          <a:p>
            <a:pPr lvl="1"/>
            <a:endParaRPr lang="en-US" altLang="x-none" dirty="0"/>
          </a:p>
          <a:p>
            <a:pPr lvl="1"/>
            <a:endParaRPr lang="en-US" altLang="x-none" dirty="0"/>
          </a:p>
          <a:p>
            <a:pPr lvl="1"/>
            <a:endParaRPr lang="en-US" altLang="x-none" dirty="0"/>
          </a:p>
          <a:p>
            <a:pPr lvl="1"/>
            <a:endParaRPr lang="en-US" altLang="x-none" dirty="0"/>
          </a:p>
          <a:p>
            <a:pPr lvl="1"/>
            <a:endParaRPr lang="en-US" altLang="x-none" dirty="0"/>
          </a:p>
          <a:p>
            <a:pPr lvl="1"/>
            <a:endParaRPr lang="en-US" altLang="x-none" dirty="0"/>
          </a:p>
          <a:p>
            <a:pPr lvl="1"/>
            <a:endParaRPr lang="en-US" altLang="x-none" dirty="0"/>
          </a:p>
          <a:p>
            <a:pPr lvl="1"/>
            <a:endParaRPr lang="en-US" altLang="x-none" dirty="0"/>
          </a:p>
          <a:p>
            <a:pPr lvl="1"/>
            <a:r>
              <a:rPr lang="en-US" altLang="x-none" dirty="0"/>
              <a:t>}</a:t>
            </a:r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5029200" y="5638800"/>
            <a:ext cx="457200" cy="4572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5029200" y="5181600"/>
            <a:ext cx="457200" cy="4572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9221" name="Rectangle 6"/>
          <p:cNvSpPr>
            <a:spLocks noChangeArrowheads="1"/>
          </p:cNvSpPr>
          <p:nvPr/>
        </p:nvSpPr>
        <p:spPr bwMode="auto">
          <a:xfrm>
            <a:off x="5029200" y="4724400"/>
            <a:ext cx="457200" cy="4572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9222" name="Rectangle 7"/>
          <p:cNvSpPr>
            <a:spLocks noChangeArrowheads="1"/>
          </p:cNvSpPr>
          <p:nvPr/>
        </p:nvSpPr>
        <p:spPr bwMode="auto">
          <a:xfrm>
            <a:off x="5029200" y="4267200"/>
            <a:ext cx="457200" cy="4572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9223" name="Rectangle 8"/>
          <p:cNvSpPr>
            <a:spLocks noChangeArrowheads="1"/>
          </p:cNvSpPr>
          <p:nvPr/>
        </p:nvSpPr>
        <p:spPr bwMode="auto">
          <a:xfrm>
            <a:off x="5029200" y="3810000"/>
            <a:ext cx="457200" cy="4572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9224" name="Rectangle 9"/>
          <p:cNvSpPr>
            <a:spLocks noChangeArrowheads="1"/>
          </p:cNvSpPr>
          <p:nvPr/>
        </p:nvSpPr>
        <p:spPr bwMode="auto">
          <a:xfrm>
            <a:off x="5486400" y="3810000"/>
            <a:ext cx="457200" cy="4572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9225" name="Rectangle 10"/>
          <p:cNvSpPr>
            <a:spLocks noChangeArrowheads="1"/>
          </p:cNvSpPr>
          <p:nvPr/>
        </p:nvSpPr>
        <p:spPr bwMode="auto">
          <a:xfrm>
            <a:off x="5943600" y="3810000"/>
            <a:ext cx="4572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9226" name="Rectangle 11"/>
          <p:cNvSpPr>
            <a:spLocks noChangeArrowheads="1"/>
          </p:cNvSpPr>
          <p:nvPr/>
        </p:nvSpPr>
        <p:spPr bwMode="auto">
          <a:xfrm>
            <a:off x="6400800" y="3810000"/>
            <a:ext cx="4572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9227" name="Rectangle 12"/>
          <p:cNvSpPr>
            <a:spLocks noChangeArrowheads="1"/>
          </p:cNvSpPr>
          <p:nvPr/>
        </p:nvSpPr>
        <p:spPr bwMode="auto">
          <a:xfrm>
            <a:off x="6858000" y="3810000"/>
            <a:ext cx="4572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9228" name="Rectangle 13"/>
          <p:cNvSpPr>
            <a:spLocks noChangeArrowheads="1"/>
          </p:cNvSpPr>
          <p:nvPr/>
        </p:nvSpPr>
        <p:spPr bwMode="auto">
          <a:xfrm>
            <a:off x="6858000" y="4267200"/>
            <a:ext cx="4572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9229" name="Rectangle 14"/>
          <p:cNvSpPr>
            <a:spLocks noChangeArrowheads="1"/>
          </p:cNvSpPr>
          <p:nvPr/>
        </p:nvSpPr>
        <p:spPr bwMode="auto">
          <a:xfrm>
            <a:off x="6858000" y="4724400"/>
            <a:ext cx="457200" cy="4572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9230" name="Rectangle 15"/>
          <p:cNvSpPr>
            <a:spLocks noChangeArrowheads="1"/>
          </p:cNvSpPr>
          <p:nvPr/>
        </p:nvSpPr>
        <p:spPr bwMode="auto">
          <a:xfrm>
            <a:off x="6858000" y="5181600"/>
            <a:ext cx="457200" cy="4572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9231" name="Rectangle 16"/>
          <p:cNvSpPr>
            <a:spLocks noChangeArrowheads="1"/>
          </p:cNvSpPr>
          <p:nvPr/>
        </p:nvSpPr>
        <p:spPr bwMode="auto">
          <a:xfrm>
            <a:off x="6858000" y="5638800"/>
            <a:ext cx="457200" cy="4572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9232" name="Rectangle 17"/>
          <p:cNvSpPr>
            <a:spLocks noChangeArrowheads="1"/>
          </p:cNvSpPr>
          <p:nvPr/>
        </p:nvSpPr>
        <p:spPr bwMode="auto">
          <a:xfrm>
            <a:off x="6400800" y="5638800"/>
            <a:ext cx="457200" cy="4572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9233" name="Rectangle 18"/>
          <p:cNvSpPr>
            <a:spLocks noChangeArrowheads="1"/>
          </p:cNvSpPr>
          <p:nvPr/>
        </p:nvSpPr>
        <p:spPr bwMode="auto">
          <a:xfrm>
            <a:off x="5943600" y="5638800"/>
            <a:ext cx="457200" cy="4572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9234" name="Rectangle 19"/>
          <p:cNvSpPr>
            <a:spLocks noChangeArrowheads="1"/>
          </p:cNvSpPr>
          <p:nvPr/>
        </p:nvSpPr>
        <p:spPr bwMode="auto">
          <a:xfrm>
            <a:off x="5486400" y="5638800"/>
            <a:ext cx="457200" cy="4572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9235" name="Rectangle 20"/>
          <p:cNvSpPr>
            <a:spLocks noChangeArrowheads="1"/>
          </p:cNvSpPr>
          <p:nvPr/>
        </p:nvSpPr>
        <p:spPr bwMode="auto">
          <a:xfrm>
            <a:off x="5486400" y="5181600"/>
            <a:ext cx="4572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9236" name="Rectangle 21"/>
          <p:cNvSpPr>
            <a:spLocks noChangeArrowheads="1"/>
          </p:cNvSpPr>
          <p:nvPr/>
        </p:nvSpPr>
        <p:spPr bwMode="auto">
          <a:xfrm>
            <a:off x="5486400" y="4724400"/>
            <a:ext cx="4572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9237" name="Rectangle 22"/>
          <p:cNvSpPr>
            <a:spLocks noChangeArrowheads="1"/>
          </p:cNvSpPr>
          <p:nvPr/>
        </p:nvSpPr>
        <p:spPr bwMode="auto">
          <a:xfrm>
            <a:off x="5486400" y="4267200"/>
            <a:ext cx="4572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9238" name="Rectangle 23"/>
          <p:cNvSpPr>
            <a:spLocks noChangeArrowheads="1"/>
          </p:cNvSpPr>
          <p:nvPr/>
        </p:nvSpPr>
        <p:spPr bwMode="auto">
          <a:xfrm>
            <a:off x="5943600" y="4267200"/>
            <a:ext cx="457200" cy="4572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9239" name="Rectangle 24"/>
          <p:cNvSpPr>
            <a:spLocks noChangeArrowheads="1"/>
          </p:cNvSpPr>
          <p:nvPr/>
        </p:nvSpPr>
        <p:spPr bwMode="auto">
          <a:xfrm>
            <a:off x="6400800" y="4267200"/>
            <a:ext cx="457200" cy="4572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9240" name="Rectangle 25"/>
          <p:cNvSpPr>
            <a:spLocks noChangeArrowheads="1"/>
          </p:cNvSpPr>
          <p:nvPr/>
        </p:nvSpPr>
        <p:spPr bwMode="auto">
          <a:xfrm>
            <a:off x="6400800" y="4724400"/>
            <a:ext cx="4572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9241" name="Rectangle 26"/>
          <p:cNvSpPr>
            <a:spLocks noChangeArrowheads="1"/>
          </p:cNvSpPr>
          <p:nvPr/>
        </p:nvSpPr>
        <p:spPr bwMode="auto">
          <a:xfrm>
            <a:off x="6400800" y="5181600"/>
            <a:ext cx="4572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9242" name="Rectangle 27"/>
          <p:cNvSpPr>
            <a:spLocks noChangeArrowheads="1"/>
          </p:cNvSpPr>
          <p:nvPr/>
        </p:nvSpPr>
        <p:spPr bwMode="auto">
          <a:xfrm>
            <a:off x="5943600" y="5181600"/>
            <a:ext cx="4572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9243" name="Rectangle 28"/>
          <p:cNvSpPr>
            <a:spLocks noChangeArrowheads="1"/>
          </p:cNvSpPr>
          <p:nvPr/>
        </p:nvSpPr>
        <p:spPr bwMode="auto">
          <a:xfrm>
            <a:off x="5943600" y="4724400"/>
            <a:ext cx="4572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7619" grpId="0" build="p" bldLvl="4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Aliasing</a:t>
            </a:r>
          </a:p>
        </p:txBody>
      </p:sp>
      <p:sp>
        <p:nvSpPr>
          <p:cNvPr id="368643" name="Text Box 3"/>
          <p:cNvSpPr txBox="1">
            <a:spLocks noChangeArrowheads="1"/>
          </p:cNvSpPr>
          <p:nvPr/>
        </p:nvSpPr>
        <p:spPr bwMode="auto">
          <a:xfrm>
            <a:off x="441325" y="1641475"/>
            <a:ext cx="8321675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Because monitors are made of pixels, there are a limited number of positions where we can place colored elements.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We can only generate certain patterns.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Therefore, several different line segments may generate the same pixel pattern.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This phenomenon is known as </a:t>
            </a:r>
            <a:r>
              <a:rPr lang="en-US" altLang="x-none" sz="2400" b="1">
                <a:latin typeface="Times New Roman" charset="0"/>
              </a:rPr>
              <a:t>aliasing</a:t>
            </a:r>
            <a:r>
              <a:rPr lang="en-US" altLang="x-none" sz="2400">
                <a:latin typeface="Times New Roman" charset="0"/>
              </a:rPr>
              <a:t>.</a:t>
            </a:r>
            <a:endParaRPr lang="en-US" altLang="x-none" sz="2400" b="1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43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Scan conversion for lines</a:t>
            </a:r>
          </a:p>
        </p:txBody>
      </p:sp>
      <p:sp>
        <p:nvSpPr>
          <p:cNvPr id="349187" name="Text Box 3"/>
          <p:cNvSpPr txBox="1">
            <a:spLocks noChangeArrowheads="1"/>
          </p:cNvSpPr>
          <p:nvPr/>
        </p:nvSpPr>
        <p:spPr bwMode="auto">
          <a:xfrm>
            <a:off x="288925" y="1641475"/>
            <a:ext cx="8397875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>
                <a:schemeClr val="folHlink"/>
              </a:buClr>
              <a:buSzPct val="150000"/>
              <a:buFont typeface="Times" charset="0"/>
              <a:buChar char="•"/>
            </a:pPr>
            <a:r>
              <a:rPr lang="en-US" altLang="x-none" sz="2400">
                <a:latin typeface="Times New Roman" charset="0"/>
              </a:rPr>
              <a:t>Assume that we have clipped, projected, gotten rid of hidden surfaces, and put the projection into screen coordinates.</a:t>
            </a:r>
          </a:p>
          <a:p>
            <a:pPr>
              <a:spcBef>
                <a:spcPct val="0"/>
              </a:spcBef>
              <a:buClr>
                <a:schemeClr val="folHlink"/>
              </a:buClr>
              <a:buSzPct val="150000"/>
              <a:buFont typeface="Times" charset="0"/>
              <a:buChar char="•"/>
            </a:pPr>
            <a:r>
              <a:rPr lang="en-US" altLang="x-none" sz="2400" b="1">
                <a:solidFill>
                  <a:srgbClr val="990000"/>
                </a:solidFill>
                <a:latin typeface="Times New Roman" charset="0"/>
              </a:rPr>
              <a:t>Screen coordinates</a:t>
            </a:r>
            <a:r>
              <a:rPr lang="en-US" altLang="x-none" sz="2400">
                <a:latin typeface="Times New Roman" charset="0"/>
              </a:rPr>
              <a:t> are like the frame buffer coordinates, except that they can be real numbers.</a:t>
            </a:r>
          </a:p>
          <a:p>
            <a:pPr>
              <a:spcBef>
                <a:spcPct val="0"/>
              </a:spcBef>
              <a:buClr>
                <a:schemeClr val="folHlink"/>
              </a:buClr>
              <a:buSzPct val="150000"/>
              <a:buFont typeface="Times" charset="0"/>
              <a:buChar char="•"/>
            </a:pPr>
            <a:r>
              <a:rPr lang="en-US" altLang="x-none" sz="2400" b="1">
                <a:latin typeface="Times New Roman" charset="0"/>
              </a:rPr>
              <a:t>Problem:</a:t>
            </a:r>
            <a:r>
              <a:rPr lang="en-US" altLang="x-none" sz="2400">
                <a:latin typeface="Times New Roman" charset="0"/>
              </a:rPr>
              <a:t> Assign appropriate colors to each pixel in the frame buffer.  Pixel positions can have only integer values.</a:t>
            </a:r>
          </a:p>
        </p:txBody>
      </p:sp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1768475" y="4481513"/>
            <a:ext cx="1143000" cy="1143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6148" name="Line 5"/>
          <p:cNvSpPr>
            <a:spLocks noChangeShapeType="1"/>
          </p:cNvSpPr>
          <p:nvPr/>
        </p:nvSpPr>
        <p:spPr bwMode="auto">
          <a:xfrm>
            <a:off x="1616075" y="4481513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Line 6"/>
          <p:cNvSpPr>
            <a:spLocks noChangeShapeType="1"/>
          </p:cNvSpPr>
          <p:nvPr/>
        </p:nvSpPr>
        <p:spPr bwMode="auto">
          <a:xfrm>
            <a:off x="1768475" y="5776913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Text Box 7"/>
          <p:cNvSpPr txBox="1">
            <a:spLocks noChangeArrowheads="1"/>
          </p:cNvSpPr>
          <p:nvPr/>
        </p:nvSpPr>
        <p:spPr bwMode="auto">
          <a:xfrm>
            <a:off x="1447800" y="4038600"/>
            <a:ext cx="2066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screen coordinates</a:t>
            </a:r>
          </a:p>
        </p:txBody>
      </p:sp>
      <p:sp>
        <p:nvSpPr>
          <p:cNvPr id="6151" name="Oval 8"/>
          <p:cNvSpPr>
            <a:spLocks noChangeArrowheads="1"/>
          </p:cNvSpPr>
          <p:nvPr/>
        </p:nvSpPr>
        <p:spPr bwMode="auto">
          <a:xfrm>
            <a:off x="1981200" y="51816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6152" name="Text Box 9"/>
          <p:cNvSpPr txBox="1">
            <a:spLocks noChangeArrowheads="1"/>
          </p:cNvSpPr>
          <p:nvPr/>
        </p:nvSpPr>
        <p:spPr bwMode="auto">
          <a:xfrm>
            <a:off x="1717675" y="5257800"/>
            <a:ext cx="11033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1400">
                <a:latin typeface="Times New Roman" charset="0"/>
              </a:rPr>
              <a:t>(52.7, 210.3)</a:t>
            </a:r>
          </a:p>
        </p:txBody>
      </p:sp>
      <p:sp>
        <p:nvSpPr>
          <p:cNvPr id="6153" name="Rectangle 10"/>
          <p:cNvSpPr>
            <a:spLocks noChangeArrowheads="1"/>
          </p:cNvSpPr>
          <p:nvPr/>
        </p:nvSpPr>
        <p:spPr bwMode="auto">
          <a:xfrm>
            <a:off x="4657725" y="4481513"/>
            <a:ext cx="1143000" cy="1143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6154" name="Line 11"/>
          <p:cNvSpPr>
            <a:spLocks noChangeShapeType="1"/>
          </p:cNvSpPr>
          <p:nvPr/>
        </p:nvSpPr>
        <p:spPr bwMode="auto">
          <a:xfrm>
            <a:off x="4505325" y="4481513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Line 12"/>
          <p:cNvSpPr>
            <a:spLocks noChangeShapeType="1"/>
          </p:cNvSpPr>
          <p:nvPr/>
        </p:nvSpPr>
        <p:spPr bwMode="auto">
          <a:xfrm>
            <a:off x="4657725" y="5776913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Text Box 13"/>
          <p:cNvSpPr txBox="1">
            <a:spLocks noChangeArrowheads="1"/>
          </p:cNvSpPr>
          <p:nvPr/>
        </p:nvSpPr>
        <p:spPr bwMode="auto">
          <a:xfrm>
            <a:off x="4495800" y="4038600"/>
            <a:ext cx="15176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Frame buffer</a:t>
            </a:r>
          </a:p>
        </p:txBody>
      </p:sp>
      <p:sp>
        <p:nvSpPr>
          <p:cNvPr id="6157" name="Oval 14"/>
          <p:cNvSpPr>
            <a:spLocks noChangeArrowheads="1"/>
          </p:cNvSpPr>
          <p:nvPr/>
        </p:nvSpPr>
        <p:spPr bwMode="auto">
          <a:xfrm>
            <a:off x="4870450" y="51816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6158" name="Text Box 15"/>
          <p:cNvSpPr txBox="1">
            <a:spLocks noChangeArrowheads="1"/>
          </p:cNvSpPr>
          <p:nvPr/>
        </p:nvSpPr>
        <p:spPr bwMode="auto">
          <a:xfrm>
            <a:off x="4606925" y="5257800"/>
            <a:ext cx="8366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1400">
                <a:latin typeface="Times New Roman" charset="0"/>
              </a:rPr>
              <a:t>(53, 210)</a:t>
            </a:r>
          </a:p>
        </p:txBody>
      </p:sp>
      <p:sp>
        <p:nvSpPr>
          <p:cNvPr id="6159" name="Text Box 16"/>
          <p:cNvSpPr txBox="1">
            <a:spLocks noChangeArrowheads="1"/>
          </p:cNvSpPr>
          <p:nvPr/>
        </p:nvSpPr>
        <p:spPr bwMode="auto">
          <a:xfrm>
            <a:off x="990600" y="4800600"/>
            <a:ext cx="565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500</a:t>
            </a:r>
          </a:p>
        </p:txBody>
      </p:sp>
      <p:sp>
        <p:nvSpPr>
          <p:cNvPr id="6160" name="Text Box 17"/>
          <p:cNvSpPr txBox="1">
            <a:spLocks noChangeArrowheads="1"/>
          </p:cNvSpPr>
          <p:nvPr/>
        </p:nvSpPr>
        <p:spPr bwMode="auto">
          <a:xfrm>
            <a:off x="1981200" y="5715000"/>
            <a:ext cx="565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500</a:t>
            </a:r>
          </a:p>
        </p:txBody>
      </p:sp>
      <p:sp>
        <p:nvSpPr>
          <p:cNvPr id="6161" name="Text Box 18"/>
          <p:cNvSpPr txBox="1">
            <a:spLocks noChangeArrowheads="1"/>
          </p:cNvSpPr>
          <p:nvPr/>
        </p:nvSpPr>
        <p:spPr bwMode="auto">
          <a:xfrm>
            <a:off x="3962400" y="4800600"/>
            <a:ext cx="565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500</a:t>
            </a:r>
          </a:p>
        </p:txBody>
      </p:sp>
      <p:sp>
        <p:nvSpPr>
          <p:cNvPr id="6162" name="Text Box 19"/>
          <p:cNvSpPr txBox="1">
            <a:spLocks noChangeArrowheads="1"/>
          </p:cNvSpPr>
          <p:nvPr/>
        </p:nvSpPr>
        <p:spPr bwMode="auto">
          <a:xfrm>
            <a:off x="5029200" y="5715000"/>
            <a:ext cx="565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500</a:t>
            </a:r>
          </a:p>
        </p:txBody>
      </p:sp>
      <p:sp>
        <p:nvSpPr>
          <p:cNvPr id="6163" name="Line 20"/>
          <p:cNvSpPr>
            <a:spLocks noChangeShapeType="1"/>
          </p:cNvSpPr>
          <p:nvPr/>
        </p:nvSpPr>
        <p:spPr bwMode="auto">
          <a:xfrm>
            <a:off x="3200400" y="5029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187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Anti-aliasing through area averaging</a:t>
            </a:r>
          </a:p>
        </p:txBody>
      </p:sp>
      <p:sp>
        <p:nvSpPr>
          <p:cNvPr id="369667" name="Text Box 3"/>
          <p:cNvSpPr txBox="1">
            <a:spLocks noChangeArrowheads="1"/>
          </p:cNvSpPr>
          <p:nvPr/>
        </p:nvSpPr>
        <p:spPr bwMode="auto">
          <a:xfrm>
            <a:off x="365125" y="1565275"/>
            <a:ext cx="8321675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How can we make the line less jagged and avoid aliasing?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Bresenham's algorithm is optimal for drawing the line if you only have 2 colors.   It chooses the closest set of pixels to the line.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However, if you have more than 2 colors, you can color the pixels differently depending on the distance to the line.</a:t>
            </a: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5029200" y="5638800"/>
            <a:ext cx="4572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5029200" y="5181600"/>
            <a:ext cx="4572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1269" name="Rectangle 6"/>
          <p:cNvSpPr>
            <a:spLocks noChangeArrowheads="1"/>
          </p:cNvSpPr>
          <p:nvPr/>
        </p:nvSpPr>
        <p:spPr bwMode="auto">
          <a:xfrm>
            <a:off x="5029200" y="4724400"/>
            <a:ext cx="4572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1270" name="Rectangle 14"/>
          <p:cNvSpPr>
            <a:spLocks noChangeArrowheads="1"/>
          </p:cNvSpPr>
          <p:nvPr/>
        </p:nvSpPr>
        <p:spPr bwMode="auto">
          <a:xfrm>
            <a:off x="6858000" y="4724400"/>
            <a:ext cx="4572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1271" name="Rectangle 15"/>
          <p:cNvSpPr>
            <a:spLocks noChangeArrowheads="1"/>
          </p:cNvSpPr>
          <p:nvPr/>
        </p:nvSpPr>
        <p:spPr bwMode="auto">
          <a:xfrm>
            <a:off x="6858000" y="5181600"/>
            <a:ext cx="4572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1272" name="Rectangle 16"/>
          <p:cNvSpPr>
            <a:spLocks noChangeArrowheads="1"/>
          </p:cNvSpPr>
          <p:nvPr/>
        </p:nvSpPr>
        <p:spPr bwMode="auto">
          <a:xfrm>
            <a:off x="6858000" y="5638800"/>
            <a:ext cx="4572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1273" name="Rectangle 17"/>
          <p:cNvSpPr>
            <a:spLocks noChangeArrowheads="1"/>
          </p:cNvSpPr>
          <p:nvPr/>
        </p:nvSpPr>
        <p:spPr bwMode="auto">
          <a:xfrm>
            <a:off x="6400800" y="5638800"/>
            <a:ext cx="4572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1274" name="Rectangle 18"/>
          <p:cNvSpPr>
            <a:spLocks noChangeArrowheads="1"/>
          </p:cNvSpPr>
          <p:nvPr/>
        </p:nvSpPr>
        <p:spPr bwMode="auto">
          <a:xfrm>
            <a:off x="5943600" y="5638800"/>
            <a:ext cx="4572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1275" name="Rectangle 19"/>
          <p:cNvSpPr>
            <a:spLocks noChangeArrowheads="1"/>
          </p:cNvSpPr>
          <p:nvPr/>
        </p:nvSpPr>
        <p:spPr bwMode="auto">
          <a:xfrm>
            <a:off x="5486400" y="5638800"/>
            <a:ext cx="4572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1276" name="Rectangle 20"/>
          <p:cNvSpPr>
            <a:spLocks noChangeArrowheads="1"/>
          </p:cNvSpPr>
          <p:nvPr/>
        </p:nvSpPr>
        <p:spPr bwMode="auto">
          <a:xfrm>
            <a:off x="5486400" y="5181600"/>
            <a:ext cx="4572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1277" name="Rectangle 21"/>
          <p:cNvSpPr>
            <a:spLocks noChangeArrowheads="1"/>
          </p:cNvSpPr>
          <p:nvPr/>
        </p:nvSpPr>
        <p:spPr bwMode="auto">
          <a:xfrm>
            <a:off x="5486400" y="4724400"/>
            <a:ext cx="4572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1278" name="Rectangle 25"/>
          <p:cNvSpPr>
            <a:spLocks noChangeArrowheads="1"/>
          </p:cNvSpPr>
          <p:nvPr/>
        </p:nvSpPr>
        <p:spPr bwMode="auto">
          <a:xfrm>
            <a:off x="6400800" y="4724400"/>
            <a:ext cx="4572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1279" name="Rectangle 26"/>
          <p:cNvSpPr>
            <a:spLocks noChangeArrowheads="1"/>
          </p:cNvSpPr>
          <p:nvPr/>
        </p:nvSpPr>
        <p:spPr bwMode="auto">
          <a:xfrm>
            <a:off x="6400800" y="5181600"/>
            <a:ext cx="4572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1280" name="Rectangle 27"/>
          <p:cNvSpPr>
            <a:spLocks noChangeArrowheads="1"/>
          </p:cNvSpPr>
          <p:nvPr/>
        </p:nvSpPr>
        <p:spPr bwMode="auto">
          <a:xfrm>
            <a:off x="5943600" y="5181600"/>
            <a:ext cx="4572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1281" name="Rectangle 28"/>
          <p:cNvSpPr>
            <a:spLocks noChangeArrowheads="1"/>
          </p:cNvSpPr>
          <p:nvPr/>
        </p:nvSpPr>
        <p:spPr bwMode="auto">
          <a:xfrm>
            <a:off x="5943600" y="4724400"/>
            <a:ext cx="4572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1282" name="Rectangle 31"/>
          <p:cNvSpPr>
            <a:spLocks noChangeArrowheads="1"/>
          </p:cNvSpPr>
          <p:nvPr/>
        </p:nvSpPr>
        <p:spPr bwMode="auto">
          <a:xfrm rot="-1758549">
            <a:off x="4800600" y="5257800"/>
            <a:ext cx="2971800" cy="4572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369696" name="Text Box 32"/>
          <p:cNvSpPr txBox="1">
            <a:spLocks noChangeArrowheads="1"/>
          </p:cNvSpPr>
          <p:nvPr/>
        </p:nvSpPr>
        <p:spPr bwMode="auto">
          <a:xfrm>
            <a:off x="381000" y="3810000"/>
            <a:ext cx="72024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Suppose each pixel is square, 1 unit high and 1 unit wide.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Suppose the line is 1 unit in width.</a:t>
            </a:r>
          </a:p>
        </p:txBody>
      </p:sp>
      <p:sp>
        <p:nvSpPr>
          <p:cNvPr id="369697" name="Text Box 33"/>
          <p:cNvSpPr txBox="1">
            <a:spLocks noChangeArrowheads="1"/>
          </p:cNvSpPr>
          <p:nvPr/>
        </p:nvSpPr>
        <p:spPr bwMode="auto">
          <a:xfrm>
            <a:off x="381000" y="4724400"/>
            <a:ext cx="41306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dirty="0">
                <a:latin typeface="Times New Roman" charset="0"/>
              </a:rPr>
              <a:t>How can we shade each pixel?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6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6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6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667" grpId="0" build="p" autoUpdateAnimBg="0"/>
      <p:bldP spid="369696" grpId="0" build="p" autoUpdateAnimBg="0"/>
      <p:bldP spid="369697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Aliasing in 3D</a:t>
            </a:r>
          </a:p>
        </p:txBody>
      </p:sp>
      <p:sp>
        <p:nvSpPr>
          <p:cNvPr id="370691" name="Text Box 3"/>
          <p:cNvSpPr txBox="1">
            <a:spLocks noChangeArrowheads="1"/>
          </p:cNvSpPr>
          <p:nvPr/>
        </p:nvSpPr>
        <p:spPr bwMode="auto">
          <a:xfrm>
            <a:off x="304800" y="1752600"/>
            <a:ext cx="8397875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dirty="0">
                <a:latin typeface="Times New Roman" charset="0"/>
              </a:rPr>
              <a:t>Objects at different depths may project to portions of the same pixel.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dirty="0">
                <a:latin typeface="Times New Roman" charset="0"/>
              </a:rPr>
              <a:t>The Z buffer algorithm will color the pixel according to the closest polygon.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 dirty="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dirty="0">
                <a:latin typeface="Times New Roman" charset="0"/>
              </a:rPr>
              <a:t>How can we gain a more accurate image?</a:t>
            </a:r>
          </a:p>
        </p:txBody>
      </p:sp>
      <p:sp>
        <p:nvSpPr>
          <p:cNvPr id="12291" name="Rectangle 4"/>
          <p:cNvSpPr>
            <a:spLocks noChangeArrowheads="1"/>
          </p:cNvSpPr>
          <p:nvPr/>
        </p:nvSpPr>
        <p:spPr bwMode="auto">
          <a:xfrm>
            <a:off x="5029200" y="5638800"/>
            <a:ext cx="4572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2292" name="Rectangle 5"/>
          <p:cNvSpPr>
            <a:spLocks noChangeArrowheads="1"/>
          </p:cNvSpPr>
          <p:nvPr/>
        </p:nvSpPr>
        <p:spPr bwMode="auto">
          <a:xfrm>
            <a:off x="5029200" y="5181600"/>
            <a:ext cx="4572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2293" name="Rectangle 6"/>
          <p:cNvSpPr>
            <a:spLocks noChangeArrowheads="1"/>
          </p:cNvSpPr>
          <p:nvPr/>
        </p:nvSpPr>
        <p:spPr bwMode="auto">
          <a:xfrm>
            <a:off x="5029200" y="4724400"/>
            <a:ext cx="4572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2294" name="Rectangle 7"/>
          <p:cNvSpPr>
            <a:spLocks noChangeArrowheads="1"/>
          </p:cNvSpPr>
          <p:nvPr/>
        </p:nvSpPr>
        <p:spPr bwMode="auto">
          <a:xfrm>
            <a:off x="6858000" y="4724400"/>
            <a:ext cx="4572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2295" name="Rectangle 8"/>
          <p:cNvSpPr>
            <a:spLocks noChangeArrowheads="1"/>
          </p:cNvSpPr>
          <p:nvPr/>
        </p:nvSpPr>
        <p:spPr bwMode="auto">
          <a:xfrm>
            <a:off x="6858000" y="5181600"/>
            <a:ext cx="4572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2296" name="Rectangle 9"/>
          <p:cNvSpPr>
            <a:spLocks noChangeArrowheads="1"/>
          </p:cNvSpPr>
          <p:nvPr/>
        </p:nvSpPr>
        <p:spPr bwMode="auto">
          <a:xfrm>
            <a:off x="6858000" y="5638800"/>
            <a:ext cx="4572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2297" name="Rectangle 10"/>
          <p:cNvSpPr>
            <a:spLocks noChangeArrowheads="1"/>
          </p:cNvSpPr>
          <p:nvPr/>
        </p:nvSpPr>
        <p:spPr bwMode="auto">
          <a:xfrm>
            <a:off x="6400800" y="5638800"/>
            <a:ext cx="4572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2298" name="Rectangle 11"/>
          <p:cNvSpPr>
            <a:spLocks noChangeArrowheads="1"/>
          </p:cNvSpPr>
          <p:nvPr/>
        </p:nvSpPr>
        <p:spPr bwMode="auto">
          <a:xfrm>
            <a:off x="5943600" y="5638800"/>
            <a:ext cx="4572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2299" name="Rectangle 12"/>
          <p:cNvSpPr>
            <a:spLocks noChangeArrowheads="1"/>
          </p:cNvSpPr>
          <p:nvPr/>
        </p:nvSpPr>
        <p:spPr bwMode="auto">
          <a:xfrm>
            <a:off x="5486400" y="5638800"/>
            <a:ext cx="4572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2300" name="Rectangle 13"/>
          <p:cNvSpPr>
            <a:spLocks noChangeArrowheads="1"/>
          </p:cNvSpPr>
          <p:nvPr/>
        </p:nvSpPr>
        <p:spPr bwMode="auto">
          <a:xfrm>
            <a:off x="5486400" y="5181600"/>
            <a:ext cx="4572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2301" name="Rectangle 14"/>
          <p:cNvSpPr>
            <a:spLocks noChangeArrowheads="1"/>
          </p:cNvSpPr>
          <p:nvPr/>
        </p:nvSpPr>
        <p:spPr bwMode="auto">
          <a:xfrm>
            <a:off x="5486400" y="4724400"/>
            <a:ext cx="4572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2302" name="Rectangle 15"/>
          <p:cNvSpPr>
            <a:spLocks noChangeArrowheads="1"/>
          </p:cNvSpPr>
          <p:nvPr/>
        </p:nvSpPr>
        <p:spPr bwMode="auto">
          <a:xfrm>
            <a:off x="6400800" y="4724400"/>
            <a:ext cx="4572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2303" name="Rectangle 16"/>
          <p:cNvSpPr>
            <a:spLocks noChangeArrowheads="1"/>
          </p:cNvSpPr>
          <p:nvPr/>
        </p:nvSpPr>
        <p:spPr bwMode="auto">
          <a:xfrm>
            <a:off x="6400800" y="5181600"/>
            <a:ext cx="4572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2304" name="Rectangle 17"/>
          <p:cNvSpPr>
            <a:spLocks noChangeArrowheads="1"/>
          </p:cNvSpPr>
          <p:nvPr/>
        </p:nvSpPr>
        <p:spPr bwMode="auto">
          <a:xfrm>
            <a:off x="5943600" y="5181600"/>
            <a:ext cx="4572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2305" name="Rectangle 18"/>
          <p:cNvSpPr>
            <a:spLocks noChangeArrowheads="1"/>
          </p:cNvSpPr>
          <p:nvPr/>
        </p:nvSpPr>
        <p:spPr bwMode="auto">
          <a:xfrm>
            <a:off x="5943600" y="4724400"/>
            <a:ext cx="4572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2306" name="AutoShape 20"/>
          <p:cNvSpPr>
            <a:spLocks noChangeArrowheads="1"/>
          </p:cNvSpPr>
          <p:nvPr/>
        </p:nvSpPr>
        <p:spPr bwMode="auto">
          <a:xfrm>
            <a:off x="5334000" y="5410200"/>
            <a:ext cx="609600" cy="5334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2307" name="AutoShape 21"/>
          <p:cNvSpPr>
            <a:spLocks noChangeArrowheads="1"/>
          </p:cNvSpPr>
          <p:nvPr/>
        </p:nvSpPr>
        <p:spPr bwMode="auto">
          <a:xfrm>
            <a:off x="5105400" y="4953000"/>
            <a:ext cx="609600" cy="304800"/>
          </a:xfrm>
          <a:prstGeom prst="rtTriangle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2308" name="AutoShape 22"/>
          <p:cNvSpPr>
            <a:spLocks noChangeArrowheads="1"/>
          </p:cNvSpPr>
          <p:nvPr/>
        </p:nvSpPr>
        <p:spPr bwMode="auto">
          <a:xfrm>
            <a:off x="5715000" y="4953000"/>
            <a:ext cx="609600" cy="5334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691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Time Aliasing</a:t>
            </a:r>
          </a:p>
        </p:txBody>
      </p:sp>
      <p:sp>
        <p:nvSpPr>
          <p:cNvPr id="371715" name="Text Box 3"/>
          <p:cNvSpPr txBox="1">
            <a:spLocks noChangeArrowheads="1"/>
          </p:cNvSpPr>
          <p:nvPr/>
        </p:nvSpPr>
        <p:spPr bwMode="auto">
          <a:xfrm>
            <a:off x="288925" y="1565275"/>
            <a:ext cx="8855075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If the object is small and moving, its projection may fall between pixels at certain times.  This can be a problem in ray tracing applications.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Solution:  Use more than one ray per pixel.</a:t>
            </a:r>
          </a:p>
        </p:txBody>
      </p:sp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3733800" y="4648200"/>
            <a:ext cx="4572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3316" name="Rectangle 5"/>
          <p:cNvSpPr>
            <a:spLocks noChangeArrowheads="1"/>
          </p:cNvSpPr>
          <p:nvPr/>
        </p:nvSpPr>
        <p:spPr bwMode="auto">
          <a:xfrm>
            <a:off x="3733800" y="4191000"/>
            <a:ext cx="4572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3317" name="Rectangle 6"/>
          <p:cNvSpPr>
            <a:spLocks noChangeArrowheads="1"/>
          </p:cNvSpPr>
          <p:nvPr/>
        </p:nvSpPr>
        <p:spPr bwMode="auto">
          <a:xfrm>
            <a:off x="3733800" y="3733800"/>
            <a:ext cx="4572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3318" name="Rectangle 7"/>
          <p:cNvSpPr>
            <a:spLocks noChangeArrowheads="1"/>
          </p:cNvSpPr>
          <p:nvPr/>
        </p:nvSpPr>
        <p:spPr bwMode="auto">
          <a:xfrm>
            <a:off x="5562600" y="3733800"/>
            <a:ext cx="4572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3319" name="Rectangle 8"/>
          <p:cNvSpPr>
            <a:spLocks noChangeArrowheads="1"/>
          </p:cNvSpPr>
          <p:nvPr/>
        </p:nvSpPr>
        <p:spPr bwMode="auto">
          <a:xfrm>
            <a:off x="5562600" y="4191000"/>
            <a:ext cx="4572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3320" name="Rectangle 9"/>
          <p:cNvSpPr>
            <a:spLocks noChangeArrowheads="1"/>
          </p:cNvSpPr>
          <p:nvPr/>
        </p:nvSpPr>
        <p:spPr bwMode="auto">
          <a:xfrm>
            <a:off x="5562600" y="4648200"/>
            <a:ext cx="4572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3321" name="Rectangle 10"/>
          <p:cNvSpPr>
            <a:spLocks noChangeArrowheads="1"/>
          </p:cNvSpPr>
          <p:nvPr/>
        </p:nvSpPr>
        <p:spPr bwMode="auto">
          <a:xfrm>
            <a:off x="5105400" y="4648200"/>
            <a:ext cx="4572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3322" name="Rectangle 11"/>
          <p:cNvSpPr>
            <a:spLocks noChangeArrowheads="1"/>
          </p:cNvSpPr>
          <p:nvPr/>
        </p:nvSpPr>
        <p:spPr bwMode="auto">
          <a:xfrm>
            <a:off x="4648200" y="4648200"/>
            <a:ext cx="4572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3323" name="Rectangle 12"/>
          <p:cNvSpPr>
            <a:spLocks noChangeArrowheads="1"/>
          </p:cNvSpPr>
          <p:nvPr/>
        </p:nvSpPr>
        <p:spPr bwMode="auto">
          <a:xfrm>
            <a:off x="4191000" y="4648200"/>
            <a:ext cx="4572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3324" name="Rectangle 13"/>
          <p:cNvSpPr>
            <a:spLocks noChangeArrowheads="1"/>
          </p:cNvSpPr>
          <p:nvPr/>
        </p:nvSpPr>
        <p:spPr bwMode="auto">
          <a:xfrm>
            <a:off x="4191000" y="4191000"/>
            <a:ext cx="4572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3325" name="Rectangle 14"/>
          <p:cNvSpPr>
            <a:spLocks noChangeArrowheads="1"/>
          </p:cNvSpPr>
          <p:nvPr/>
        </p:nvSpPr>
        <p:spPr bwMode="auto">
          <a:xfrm>
            <a:off x="4191000" y="3733800"/>
            <a:ext cx="4572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3326" name="Rectangle 15"/>
          <p:cNvSpPr>
            <a:spLocks noChangeArrowheads="1"/>
          </p:cNvSpPr>
          <p:nvPr/>
        </p:nvSpPr>
        <p:spPr bwMode="auto">
          <a:xfrm>
            <a:off x="5105400" y="3733800"/>
            <a:ext cx="4572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3327" name="Rectangle 16"/>
          <p:cNvSpPr>
            <a:spLocks noChangeArrowheads="1"/>
          </p:cNvSpPr>
          <p:nvPr/>
        </p:nvSpPr>
        <p:spPr bwMode="auto">
          <a:xfrm>
            <a:off x="5105400" y="4191000"/>
            <a:ext cx="4572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3328" name="Rectangle 17"/>
          <p:cNvSpPr>
            <a:spLocks noChangeArrowheads="1"/>
          </p:cNvSpPr>
          <p:nvPr/>
        </p:nvSpPr>
        <p:spPr bwMode="auto">
          <a:xfrm>
            <a:off x="4648200" y="4191000"/>
            <a:ext cx="4572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3329" name="Rectangle 18"/>
          <p:cNvSpPr>
            <a:spLocks noChangeArrowheads="1"/>
          </p:cNvSpPr>
          <p:nvPr/>
        </p:nvSpPr>
        <p:spPr bwMode="auto">
          <a:xfrm>
            <a:off x="4648200" y="3733800"/>
            <a:ext cx="4572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3330" name="Line 22"/>
          <p:cNvSpPr>
            <a:spLocks noChangeShapeType="1"/>
          </p:cNvSpPr>
          <p:nvPr/>
        </p:nvSpPr>
        <p:spPr bwMode="auto">
          <a:xfrm flipV="1">
            <a:off x="3505200" y="3276600"/>
            <a:ext cx="2514600" cy="175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Line 23"/>
          <p:cNvSpPr>
            <a:spLocks noChangeShapeType="1"/>
          </p:cNvSpPr>
          <p:nvPr/>
        </p:nvSpPr>
        <p:spPr bwMode="auto">
          <a:xfrm flipV="1">
            <a:off x="3505200" y="3657600"/>
            <a:ext cx="304800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Line 24"/>
          <p:cNvSpPr>
            <a:spLocks noChangeShapeType="1"/>
          </p:cNvSpPr>
          <p:nvPr/>
        </p:nvSpPr>
        <p:spPr bwMode="auto">
          <a:xfrm flipV="1">
            <a:off x="3505200" y="3962400"/>
            <a:ext cx="35814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3" name="AutoShape 25"/>
          <p:cNvSpPr>
            <a:spLocks noChangeArrowheads="1"/>
          </p:cNvSpPr>
          <p:nvPr/>
        </p:nvSpPr>
        <p:spPr bwMode="auto">
          <a:xfrm>
            <a:off x="5943600" y="3429000"/>
            <a:ext cx="228600" cy="2286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3334" name="Line 26"/>
          <p:cNvSpPr>
            <a:spLocks noChangeShapeType="1"/>
          </p:cNvSpPr>
          <p:nvPr/>
        </p:nvSpPr>
        <p:spPr bwMode="auto">
          <a:xfrm>
            <a:off x="6096000" y="3581400"/>
            <a:ext cx="228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1739" name="Text Box 27"/>
          <p:cNvSpPr txBox="1">
            <a:spLocks noChangeArrowheads="1"/>
          </p:cNvSpPr>
          <p:nvPr/>
        </p:nvSpPr>
        <p:spPr bwMode="auto">
          <a:xfrm>
            <a:off x="441325" y="5680075"/>
            <a:ext cx="83216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In general, anti-aliasing is computationally intensive.  It is generally done off line.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1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1715" grpId="0" build="p" autoUpdateAnimBg="0"/>
      <p:bldP spid="371739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Half Toning</a:t>
            </a:r>
          </a:p>
        </p:txBody>
      </p:sp>
      <p:sp>
        <p:nvSpPr>
          <p:cNvPr id="372739" name="Text Box 3"/>
          <p:cNvSpPr txBox="1">
            <a:spLocks noChangeArrowheads="1"/>
          </p:cNvSpPr>
          <p:nvPr/>
        </p:nvSpPr>
        <p:spPr bwMode="auto">
          <a:xfrm>
            <a:off x="517525" y="1717675"/>
            <a:ext cx="7940675" cy="319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With a black and white medium (e.g. laser printer) how do you display shades of gray?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400" b="1">
                <a:latin typeface="Times New Roman" charset="0"/>
              </a:rPr>
              <a:t>Printing: </a:t>
            </a:r>
            <a:r>
              <a:rPr lang="en-US" altLang="x-none" sz="2400">
                <a:latin typeface="Times New Roman" charset="0"/>
              </a:rPr>
              <a:t>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400" b="1">
                <a:latin typeface="Times New Roman" charset="0"/>
              </a:rPr>
              <a:t>Half-toning</a:t>
            </a:r>
            <a:r>
              <a:rPr lang="en-US" altLang="x-none" sz="2400">
                <a:latin typeface="Times New Roman" charset="0"/>
              </a:rPr>
              <a:t> simulates gray with patterns of black dots of varying size. 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The visual system merges the dots and sees an intensity proportional to percentage of black in a region.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2739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Dithering</a:t>
            </a:r>
          </a:p>
        </p:txBody>
      </p:sp>
      <p:sp>
        <p:nvSpPr>
          <p:cNvPr id="373763" name="Text Box 3"/>
          <p:cNvSpPr txBox="1">
            <a:spLocks noChangeArrowheads="1"/>
          </p:cNvSpPr>
          <p:nvPr/>
        </p:nvSpPr>
        <p:spPr bwMode="auto">
          <a:xfrm>
            <a:off x="517525" y="1717675"/>
            <a:ext cx="7940675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000" b="1" dirty="0">
                <a:latin typeface="Times New Roman" charset="0"/>
              </a:rPr>
              <a:t>Digital Halftones:</a:t>
            </a:r>
            <a:r>
              <a:rPr lang="en-US" altLang="x-none" sz="2000" dirty="0">
                <a:latin typeface="Times New Roman" charset="0"/>
              </a:rPr>
              <a:t> The size and location of pixels is fixed. 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000" dirty="0">
                <a:latin typeface="Times New Roman" charset="0"/>
              </a:rPr>
              <a:t>Create patterns of black and white pixels that look gray. These are called </a:t>
            </a:r>
            <a:r>
              <a:rPr lang="en-US" altLang="x-none" sz="2000" b="1" dirty="0">
                <a:latin typeface="Times New Roman" charset="0"/>
              </a:rPr>
              <a:t>dither</a:t>
            </a:r>
            <a:r>
              <a:rPr lang="en-US" altLang="x-none" sz="2000" dirty="0">
                <a:latin typeface="Times New Roman" charset="0"/>
              </a:rPr>
              <a:t> patterns.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000" dirty="0">
                <a:latin typeface="Times New Roman" charset="0"/>
              </a:rPr>
              <a:t>In a 4x4 array, there are 17 possible shades (Why?)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000" dirty="0">
                <a:latin typeface="Times New Roman" charset="0"/>
              </a:rPr>
              <a:t>Simple dithering pattern: 17 patterns to create 17 gray levels.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000" dirty="0">
                <a:latin typeface="Times New Roman" charset="0"/>
              </a:rPr>
              <a:t>The resolution decreases—Why and by how much?</a:t>
            </a:r>
            <a:endParaRPr lang="en-US" altLang="x-none" sz="2400" dirty="0">
              <a:latin typeface="Times New Roman" charset="0"/>
            </a:endParaRPr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5334000" y="4800600"/>
            <a:ext cx="457200" cy="4572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5791200" y="4800600"/>
            <a:ext cx="4572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5365" name="Rectangle 6"/>
          <p:cNvSpPr>
            <a:spLocks noChangeArrowheads="1"/>
          </p:cNvSpPr>
          <p:nvPr/>
        </p:nvSpPr>
        <p:spPr bwMode="auto">
          <a:xfrm>
            <a:off x="6248400" y="4800600"/>
            <a:ext cx="4572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5366" name="Rectangle 7"/>
          <p:cNvSpPr>
            <a:spLocks noChangeArrowheads="1"/>
          </p:cNvSpPr>
          <p:nvPr/>
        </p:nvSpPr>
        <p:spPr bwMode="auto">
          <a:xfrm>
            <a:off x="6705600" y="4800600"/>
            <a:ext cx="457200" cy="4572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5367" name="Rectangle 8"/>
          <p:cNvSpPr>
            <a:spLocks noChangeArrowheads="1"/>
          </p:cNvSpPr>
          <p:nvPr/>
        </p:nvSpPr>
        <p:spPr bwMode="auto">
          <a:xfrm>
            <a:off x="6705600" y="5257800"/>
            <a:ext cx="4572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5368" name="Rectangle 9"/>
          <p:cNvSpPr>
            <a:spLocks noChangeArrowheads="1"/>
          </p:cNvSpPr>
          <p:nvPr/>
        </p:nvSpPr>
        <p:spPr bwMode="auto">
          <a:xfrm>
            <a:off x="6705600" y="5715000"/>
            <a:ext cx="4572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5369" name="Rectangle 10"/>
          <p:cNvSpPr>
            <a:spLocks noChangeArrowheads="1"/>
          </p:cNvSpPr>
          <p:nvPr/>
        </p:nvSpPr>
        <p:spPr bwMode="auto">
          <a:xfrm>
            <a:off x="6705600" y="6172200"/>
            <a:ext cx="457200" cy="4572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5370" name="Rectangle 11"/>
          <p:cNvSpPr>
            <a:spLocks noChangeArrowheads="1"/>
          </p:cNvSpPr>
          <p:nvPr/>
        </p:nvSpPr>
        <p:spPr bwMode="auto">
          <a:xfrm>
            <a:off x="5334000" y="6172200"/>
            <a:ext cx="457200" cy="4572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5371" name="Rectangle 12"/>
          <p:cNvSpPr>
            <a:spLocks noChangeArrowheads="1"/>
          </p:cNvSpPr>
          <p:nvPr/>
        </p:nvSpPr>
        <p:spPr bwMode="auto">
          <a:xfrm>
            <a:off x="5334000" y="5715000"/>
            <a:ext cx="4572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5372" name="Rectangle 13"/>
          <p:cNvSpPr>
            <a:spLocks noChangeArrowheads="1"/>
          </p:cNvSpPr>
          <p:nvPr/>
        </p:nvSpPr>
        <p:spPr bwMode="auto">
          <a:xfrm>
            <a:off x="5334000" y="5257800"/>
            <a:ext cx="4572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5373" name="Rectangle 14"/>
          <p:cNvSpPr>
            <a:spLocks noChangeArrowheads="1"/>
          </p:cNvSpPr>
          <p:nvPr/>
        </p:nvSpPr>
        <p:spPr bwMode="auto">
          <a:xfrm>
            <a:off x="5791200" y="5257800"/>
            <a:ext cx="457200" cy="4572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5374" name="Rectangle 15"/>
          <p:cNvSpPr>
            <a:spLocks noChangeArrowheads="1"/>
          </p:cNvSpPr>
          <p:nvPr/>
        </p:nvSpPr>
        <p:spPr bwMode="auto">
          <a:xfrm>
            <a:off x="6248400" y="5257800"/>
            <a:ext cx="457200" cy="4572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5375" name="Rectangle 16"/>
          <p:cNvSpPr>
            <a:spLocks noChangeArrowheads="1"/>
          </p:cNvSpPr>
          <p:nvPr/>
        </p:nvSpPr>
        <p:spPr bwMode="auto">
          <a:xfrm>
            <a:off x="6248400" y="5715000"/>
            <a:ext cx="457200" cy="4572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5376" name="Rectangle 17"/>
          <p:cNvSpPr>
            <a:spLocks noChangeArrowheads="1"/>
          </p:cNvSpPr>
          <p:nvPr/>
        </p:nvSpPr>
        <p:spPr bwMode="auto">
          <a:xfrm>
            <a:off x="6248400" y="6172200"/>
            <a:ext cx="4572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5377" name="Rectangle 18"/>
          <p:cNvSpPr>
            <a:spLocks noChangeArrowheads="1"/>
          </p:cNvSpPr>
          <p:nvPr/>
        </p:nvSpPr>
        <p:spPr bwMode="auto">
          <a:xfrm>
            <a:off x="5791200" y="6172200"/>
            <a:ext cx="4572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5378" name="Rectangle 19"/>
          <p:cNvSpPr>
            <a:spLocks noChangeArrowheads="1"/>
          </p:cNvSpPr>
          <p:nvPr/>
        </p:nvSpPr>
        <p:spPr bwMode="auto">
          <a:xfrm>
            <a:off x="5791200" y="5715000"/>
            <a:ext cx="457200" cy="4572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373780" name="Text Box 20"/>
          <p:cNvSpPr txBox="1">
            <a:spLocks noChangeArrowheads="1"/>
          </p:cNvSpPr>
          <p:nvPr/>
        </p:nvSpPr>
        <p:spPr bwMode="auto">
          <a:xfrm>
            <a:off x="517525" y="4556125"/>
            <a:ext cx="4587875" cy="176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000" b="1" dirty="0">
                <a:latin typeface="Times New Roman" charset="0"/>
              </a:rPr>
              <a:t>Problem: </a:t>
            </a:r>
            <a:r>
              <a:rPr lang="en-US" altLang="x-none" sz="2000" dirty="0">
                <a:latin typeface="Times New Roman" charset="0"/>
              </a:rPr>
              <a:t>If the pattern is repeated, can generate </a:t>
            </a:r>
            <a:r>
              <a:rPr lang="en-US" altLang="x-none" sz="2000" dirty="0" err="1">
                <a:latin typeface="Times New Roman" charset="0"/>
              </a:rPr>
              <a:t>Moire</a:t>
            </a:r>
            <a:r>
              <a:rPr lang="en-US" altLang="x-none" sz="2000" dirty="0">
                <a:latin typeface="Times New Roman" charset="0"/>
              </a:rPr>
              <a:t> effect.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000" b="1" dirty="0">
                <a:latin typeface="Times New Roman" charset="0"/>
              </a:rPr>
              <a:t>Solution:</a:t>
            </a:r>
            <a:r>
              <a:rPr lang="en-US" altLang="x-none" sz="2000" dirty="0">
                <a:latin typeface="Times New Roman" charset="0"/>
              </a:rPr>
              <a:t>  Create randomized patterns with correct average intensity.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000" dirty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3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3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37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3763" grpId="0" build="p" autoUpdateAnimBg="0"/>
      <p:bldP spid="373780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The DDA Algorithm</a:t>
            </a:r>
          </a:p>
        </p:txBody>
      </p:sp>
      <p:sp>
        <p:nvSpPr>
          <p:cNvPr id="351235" name="Text Box 3"/>
          <p:cNvSpPr txBox="1">
            <a:spLocks noChangeArrowheads="1"/>
          </p:cNvSpPr>
          <p:nvPr/>
        </p:nvSpPr>
        <p:spPr bwMode="auto">
          <a:xfrm>
            <a:off x="365125" y="1565275"/>
            <a:ext cx="7920038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DDA = Digital Differential Analyzer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Suppose we have two points that define a line.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1.  Round the point values to integer values in the frame buffer.</a:t>
            </a:r>
          </a:p>
          <a:p>
            <a:pPr>
              <a:spcBef>
                <a:spcPct val="0"/>
              </a:spcBef>
              <a:buClrTx/>
              <a:buSzTx/>
              <a:buFont typeface="Times" charset="0"/>
              <a:buAutoNum type="arabicPeriod" startAt="2"/>
            </a:pPr>
            <a:r>
              <a:rPr lang="en-US" altLang="x-none" sz="2400">
                <a:latin typeface="Times New Roman" charset="0"/>
              </a:rPr>
              <a:t>Compute the slope of the line, m, as:</a:t>
            </a:r>
          </a:p>
        </p:txBody>
      </p:sp>
      <p:graphicFrame>
        <p:nvGraphicFramePr>
          <p:cNvPr id="351236" name="Object 2"/>
          <p:cNvGraphicFramePr>
            <a:graphicFrameLocks noChangeAspect="1"/>
          </p:cNvGraphicFramePr>
          <p:nvPr/>
        </p:nvGraphicFramePr>
        <p:xfrm>
          <a:off x="1600200" y="3200400"/>
          <a:ext cx="23495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349500" imgH="876300" progId="Equation.3">
                  <p:embed/>
                </p:oleObj>
              </mc:Choice>
              <mc:Fallback>
                <p:oleObj name="Equation" r:id="rId2" imgW="2349500" imgH="8763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200400"/>
                        <a:ext cx="234950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1237" name="Text Box 5"/>
          <p:cNvSpPr txBox="1">
            <a:spLocks noChangeArrowheads="1"/>
          </p:cNvSpPr>
          <p:nvPr/>
        </p:nvSpPr>
        <p:spPr bwMode="auto">
          <a:xfrm>
            <a:off x="304800" y="4191000"/>
            <a:ext cx="85217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3. Assume (for now) that 0 &lt;= m &lt;= 1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4. Write the pixels incrementally, by increasing x in steps of 1 pixel.</a:t>
            </a:r>
          </a:p>
        </p:txBody>
      </p:sp>
      <p:graphicFrame>
        <p:nvGraphicFramePr>
          <p:cNvPr id="351238" name="Object 3"/>
          <p:cNvGraphicFramePr>
            <a:graphicFrameLocks noChangeAspect="1"/>
          </p:cNvGraphicFramePr>
          <p:nvPr/>
        </p:nvGraphicFramePr>
        <p:xfrm>
          <a:off x="1676400" y="5105400"/>
          <a:ext cx="45593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559300" imgH="330200" progId="Equation.3">
                  <p:embed/>
                </p:oleObj>
              </mc:Choice>
              <mc:Fallback>
                <p:oleObj name="Equation" r:id="rId4" imgW="4559300" imgH="330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5105400"/>
                        <a:ext cx="45593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1239" name="Text Box 7"/>
          <p:cNvSpPr txBox="1">
            <a:spLocks noChangeArrowheads="1"/>
          </p:cNvSpPr>
          <p:nvPr/>
        </p:nvSpPr>
        <p:spPr bwMode="auto">
          <a:xfrm>
            <a:off x="381000" y="5486400"/>
            <a:ext cx="70151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5. Round y to the nearest integer to plot in frame buffer.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6. Plot (x, round(y))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1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1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12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1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1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12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1235" grpId="0" build="p" autoUpdateAnimBg="0"/>
      <p:bldP spid="351237" grpId="0" build="p" autoUpdateAnimBg="0"/>
      <p:bldP spid="35123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Pseudocode for DDA</a:t>
            </a:r>
          </a:p>
        </p:txBody>
      </p:sp>
      <p:sp>
        <p:nvSpPr>
          <p:cNvPr id="373763" name="Text Box 3"/>
          <p:cNvSpPr txBox="1">
            <a:spLocks noChangeArrowheads="1"/>
          </p:cNvSpPr>
          <p:nvPr/>
        </p:nvSpPr>
        <p:spPr bwMode="auto">
          <a:xfrm>
            <a:off x="457200" y="1676400"/>
            <a:ext cx="539750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for (ix = x1; ix &lt;= x2; ix++)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y = y + m;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writePixel(x, round(y), line_color);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Case for 0 &lt;= m &lt;= 1:</a:t>
            </a:r>
          </a:p>
        </p:txBody>
      </p:sp>
      <p:sp>
        <p:nvSpPr>
          <p:cNvPr id="373857" name="Text Box 97"/>
          <p:cNvSpPr txBox="1">
            <a:spLocks noChangeArrowheads="1"/>
          </p:cNvSpPr>
          <p:nvPr/>
        </p:nvSpPr>
        <p:spPr bwMode="auto">
          <a:xfrm>
            <a:off x="533400" y="4038600"/>
            <a:ext cx="54371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Example:   (x</a:t>
            </a:r>
            <a:r>
              <a:rPr lang="en-US" altLang="x-none" sz="2400" baseline="-25000">
                <a:latin typeface="Times New Roman" charset="0"/>
              </a:rPr>
              <a:t>1</a:t>
            </a:r>
            <a:r>
              <a:rPr lang="en-US" altLang="x-none" sz="2400">
                <a:latin typeface="Times New Roman" charset="0"/>
              </a:rPr>
              <a:t>, y</a:t>
            </a:r>
            <a:r>
              <a:rPr lang="en-US" altLang="x-none" sz="2400" baseline="-25000">
                <a:latin typeface="Times New Roman" charset="0"/>
              </a:rPr>
              <a:t>1</a:t>
            </a:r>
            <a:r>
              <a:rPr lang="en-US" altLang="x-none" sz="2400">
                <a:latin typeface="Times New Roman" charset="0"/>
              </a:rPr>
              <a:t>) = (2, 3); (x</a:t>
            </a:r>
            <a:r>
              <a:rPr lang="en-US" altLang="x-none" sz="2400" baseline="-25000">
                <a:latin typeface="Times New Roman" charset="0"/>
              </a:rPr>
              <a:t>2</a:t>
            </a:r>
            <a:r>
              <a:rPr lang="en-US" altLang="x-none" sz="2400">
                <a:latin typeface="Times New Roman" charset="0"/>
              </a:rPr>
              <a:t>, y</a:t>
            </a:r>
            <a:r>
              <a:rPr lang="en-US" altLang="x-none" sz="2400" baseline="-25000">
                <a:latin typeface="Times New Roman" charset="0"/>
              </a:rPr>
              <a:t>2</a:t>
            </a:r>
            <a:r>
              <a:rPr lang="en-US" altLang="x-none" sz="2400">
                <a:latin typeface="Times New Roman" charset="0"/>
              </a:rPr>
              <a:t>) = (8, 6)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We will work this out in class.</a:t>
            </a:r>
          </a:p>
        </p:txBody>
      </p:sp>
      <p:sp>
        <p:nvSpPr>
          <p:cNvPr id="8196" name="Text Box 127"/>
          <p:cNvSpPr txBox="1">
            <a:spLocks noChangeArrowheads="1"/>
          </p:cNvSpPr>
          <p:nvPr/>
        </p:nvSpPr>
        <p:spPr bwMode="auto">
          <a:xfrm>
            <a:off x="1447800" y="5775325"/>
            <a:ext cx="3937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p</a:t>
            </a:r>
            <a:r>
              <a:rPr lang="en-US" altLang="x-none" sz="2000" baseline="-25000">
                <a:latin typeface="Times New Roman" charset="0"/>
              </a:rPr>
              <a:t>1</a:t>
            </a:r>
            <a:endParaRPr lang="en-US" altLang="x-none" sz="2000">
              <a:latin typeface="Times New Roman" charset="0"/>
            </a:endParaRPr>
          </a:p>
        </p:txBody>
      </p:sp>
      <p:sp>
        <p:nvSpPr>
          <p:cNvPr id="8197" name="Text Box 128"/>
          <p:cNvSpPr txBox="1">
            <a:spLocks noChangeArrowheads="1"/>
          </p:cNvSpPr>
          <p:nvPr/>
        </p:nvSpPr>
        <p:spPr bwMode="auto">
          <a:xfrm>
            <a:off x="3048000" y="4860925"/>
            <a:ext cx="3937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p</a:t>
            </a:r>
            <a:r>
              <a:rPr lang="en-US" altLang="x-none" sz="2000" baseline="-25000">
                <a:latin typeface="Times New Roman" charset="0"/>
              </a:rPr>
              <a:t>2</a:t>
            </a:r>
            <a:endParaRPr lang="en-US" altLang="x-none" sz="2000">
              <a:latin typeface="Times New Roman" charset="0"/>
            </a:endParaRPr>
          </a:p>
        </p:txBody>
      </p:sp>
      <p:grpSp>
        <p:nvGrpSpPr>
          <p:cNvPr id="8198" name="Group 130"/>
          <p:cNvGrpSpPr>
            <a:grpSpLocks/>
          </p:cNvGrpSpPr>
          <p:nvPr/>
        </p:nvGrpSpPr>
        <p:grpSpPr bwMode="auto">
          <a:xfrm rot="-5400000">
            <a:off x="2133600" y="5013325"/>
            <a:ext cx="609600" cy="1066800"/>
            <a:chOff x="1968" y="2688"/>
            <a:chExt cx="384" cy="672"/>
          </a:xfrm>
        </p:grpSpPr>
        <p:sp>
          <p:nvSpPr>
            <p:cNvPr id="8199" name="Rectangle 131"/>
            <p:cNvSpPr>
              <a:spLocks noChangeArrowheads="1"/>
            </p:cNvSpPr>
            <p:nvPr/>
          </p:nvSpPr>
          <p:spPr bwMode="auto">
            <a:xfrm>
              <a:off x="1968" y="3264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8200" name="Rectangle 132"/>
            <p:cNvSpPr>
              <a:spLocks noChangeArrowheads="1"/>
            </p:cNvSpPr>
            <p:nvPr/>
          </p:nvSpPr>
          <p:spPr bwMode="auto">
            <a:xfrm>
              <a:off x="1968" y="3168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8201" name="Rectangle 133"/>
            <p:cNvSpPr>
              <a:spLocks noChangeArrowheads="1"/>
            </p:cNvSpPr>
            <p:nvPr/>
          </p:nvSpPr>
          <p:spPr bwMode="auto">
            <a:xfrm>
              <a:off x="1968" y="3072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8202" name="Rectangle 134"/>
            <p:cNvSpPr>
              <a:spLocks noChangeArrowheads="1"/>
            </p:cNvSpPr>
            <p:nvPr/>
          </p:nvSpPr>
          <p:spPr bwMode="auto">
            <a:xfrm>
              <a:off x="1968" y="2976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8203" name="Rectangle 135"/>
            <p:cNvSpPr>
              <a:spLocks noChangeArrowheads="1"/>
            </p:cNvSpPr>
            <p:nvPr/>
          </p:nvSpPr>
          <p:spPr bwMode="auto">
            <a:xfrm>
              <a:off x="1968" y="2880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8204" name="Rectangle 136"/>
            <p:cNvSpPr>
              <a:spLocks noChangeArrowheads="1"/>
            </p:cNvSpPr>
            <p:nvPr/>
          </p:nvSpPr>
          <p:spPr bwMode="auto">
            <a:xfrm>
              <a:off x="1968" y="2784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8205" name="Rectangle 137"/>
            <p:cNvSpPr>
              <a:spLocks noChangeArrowheads="1"/>
            </p:cNvSpPr>
            <p:nvPr/>
          </p:nvSpPr>
          <p:spPr bwMode="auto">
            <a:xfrm>
              <a:off x="1968" y="2688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8206" name="Rectangle 138"/>
            <p:cNvSpPr>
              <a:spLocks noChangeArrowheads="1"/>
            </p:cNvSpPr>
            <p:nvPr/>
          </p:nvSpPr>
          <p:spPr bwMode="auto">
            <a:xfrm>
              <a:off x="2064" y="3264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8207" name="Rectangle 139"/>
            <p:cNvSpPr>
              <a:spLocks noChangeArrowheads="1"/>
            </p:cNvSpPr>
            <p:nvPr/>
          </p:nvSpPr>
          <p:spPr bwMode="auto">
            <a:xfrm>
              <a:off x="2064" y="3168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8208" name="Rectangle 140"/>
            <p:cNvSpPr>
              <a:spLocks noChangeArrowheads="1"/>
            </p:cNvSpPr>
            <p:nvPr/>
          </p:nvSpPr>
          <p:spPr bwMode="auto">
            <a:xfrm>
              <a:off x="2064" y="3072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8209" name="Rectangle 141"/>
            <p:cNvSpPr>
              <a:spLocks noChangeArrowheads="1"/>
            </p:cNvSpPr>
            <p:nvPr/>
          </p:nvSpPr>
          <p:spPr bwMode="auto">
            <a:xfrm>
              <a:off x="2064" y="2976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8210" name="Rectangle 142"/>
            <p:cNvSpPr>
              <a:spLocks noChangeArrowheads="1"/>
            </p:cNvSpPr>
            <p:nvPr/>
          </p:nvSpPr>
          <p:spPr bwMode="auto">
            <a:xfrm>
              <a:off x="2064" y="2880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8211" name="Rectangle 143"/>
            <p:cNvSpPr>
              <a:spLocks noChangeArrowheads="1"/>
            </p:cNvSpPr>
            <p:nvPr/>
          </p:nvSpPr>
          <p:spPr bwMode="auto">
            <a:xfrm>
              <a:off x="2064" y="2784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8212" name="Rectangle 144"/>
            <p:cNvSpPr>
              <a:spLocks noChangeArrowheads="1"/>
            </p:cNvSpPr>
            <p:nvPr/>
          </p:nvSpPr>
          <p:spPr bwMode="auto">
            <a:xfrm>
              <a:off x="2064" y="2688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8213" name="Rectangle 145"/>
            <p:cNvSpPr>
              <a:spLocks noChangeArrowheads="1"/>
            </p:cNvSpPr>
            <p:nvPr/>
          </p:nvSpPr>
          <p:spPr bwMode="auto">
            <a:xfrm>
              <a:off x="2160" y="3264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8214" name="Rectangle 146"/>
            <p:cNvSpPr>
              <a:spLocks noChangeArrowheads="1"/>
            </p:cNvSpPr>
            <p:nvPr/>
          </p:nvSpPr>
          <p:spPr bwMode="auto">
            <a:xfrm>
              <a:off x="2160" y="3168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8215" name="Rectangle 147"/>
            <p:cNvSpPr>
              <a:spLocks noChangeArrowheads="1"/>
            </p:cNvSpPr>
            <p:nvPr/>
          </p:nvSpPr>
          <p:spPr bwMode="auto">
            <a:xfrm>
              <a:off x="2160" y="3072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8216" name="Rectangle 148"/>
            <p:cNvSpPr>
              <a:spLocks noChangeArrowheads="1"/>
            </p:cNvSpPr>
            <p:nvPr/>
          </p:nvSpPr>
          <p:spPr bwMode="auto">
            <a:xfrm>
              <a:off x="2160" y="2976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8217" name="Rectangle 149"/>
            <p:cNvSpPr>
              <a:spLocks noChangeArrowheads="1"/>
            </p:cNvSpPr>
            <p:nvPr/>
          </p:nvSpPr>
          <p:spPr bwMode="auto">
            <a:xfrm>
              <a:off x="2160" y="2880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8218" name="Rectangle 150"/>
            <p:cNvSpPr>
              <a:spLocks noChangeArrowheads="1"/>
            </p:cNvSpPr>
            <p:nvPr/>
          </p:nvSpPr>
          <p:spPr bwMode="auto">
            <a:xfrm>
              <a:off x="2160" y="2784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8219" name="Rectangle 151"/>
            <p:cNvSpPr>
              <a:spLocks noChangeArrowheads="1"/>
            </p:cNvSpPr>
            <p:nvPr/>
          </p:nvSpPr>
          <p:spPr bwMode="auto">
            <a:xfrm>
              <a:off x="2160" y="2688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8220" name="Rectangle 152"/>
            <p:cNvSpPr>
              <a:spLocks noChangeArrowheads="1"/>
            </p:cNvSpPr>
            <p:nvPr/>
          </p:nvSpPr>
          <p:spPr bwMode="auto">
            <a:xfrm>
              <a:off x="2256" y="3264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8221" name="Rectangle 153"/>
            <p:cNvSpPr>
              <a:spLocks noChangeArrowheads="1"/>
            </p:cNvSpPr>
            <p:nvPr/>
          </p:nvSpPr>
          <p:spPr bwMode="auto">
            <a:xfrm>
              <a:off x="2256" y="3168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8222" name="Rectangle 154"/>
            <p:cNvSpPr>
              <a:spLocks noChangeArrowheads="1"/>
            </p:cNvSpPr>
            <p:nvPr/>
          </p:nvSpPr>
          <p:spPr bwMode="auto">
            <a:xfrm>
              <a:off x="2256" y="3072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8223" name="Rectangle 155"/>
            <p:cNvSpPr>
              <a:spLocks noChangeArrowheads="1"/>
            </p:cNvSpPr>
            <p:nvPr/>
          </p:nvSpPr>
          <p:spPr bwMode="auto">
            <a:xfrm>
              <a:off x="2256" y="2976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8224" name="Rectangle 156"/>
            <p:cNvSpPr>
              <a:spLocks noChangeArrowheads="1"/>
            </p:cNvSpPr>
            <p:nvPr/>
          </p:nvSpPr>
          <p:spPr bwMode="auto">
            <a:xfrm>
              <a:off x="2256" y="2880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8225" name="Rectangle 157"/>
            <p:cNvSpPr>
              <a:spLocks noChangeArrowheads="1"/>
            </p:cNvSpPr>
            <p:nvPr/>
          </p:nvSpPr>
          <p:spPr bwMode="auto">
            <a:xfrm>
              <a:off x="2256" y="2784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8226" name="Rectangle 158"/>
            <p:cNvSpPr>
              <a:spLocks noChangeArrowheads="1"/>
            </p:cNvSpPr>
            <p:nvPr/>
          </p:nvSpPr>
          <p:spPr bwMode="auto">
            <a:xfrm>
              <a:off x="2256" y="2688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2400">
                <a:latin typeface="Times New Roman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3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3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38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38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3763" grpId="0" build="p" autoUpdateAnimBg="0"/>
      <p:bldP spid="37385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Pseudocode for DDA</a:t>
            </a:r>
          </a:p>
        </p:txBody>
      </p:sp>
      <p:sp>
        <p:nvSpPr>
          <p:cNvPr id="378883" name="Text Box 3"/>
          <p:cNvSpPr txBox="1">
            <a:spLocks noChangeArrowheads="1"/>
          </p:cNvSpPr>
          <p:nvPr/>
        </p:nvSpPr>
        <p:spPr bwMode="auto">
          <a:xfrm>
            <a:off x="457200" y="1676400"/>
            <a:ext cx="3106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What happens if m &gt; 1?</a:t>
            </a:r>
          </a:p>
        </p:txBody>
      </p:sp>
      <p:sp>
        <p:nvSpPr>
          <p:cNvPr id="378885" name="Text Box 5"/>
          <p:cNvSpPr txBox="1">
            <a:spLocks noChangeArrowheads="1"/>
          </p:cNvSpPr>
          <p:nvPr/>
        </p:nvSpPr>
        <p:spPr bwMode="auto">
          <a:xfrm>
            <a:off x="533400" y="2209800"/>
            <a:ext cx="54371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Example:   (x</a:t>
            </a:r>
            <a:r>
              <a:rPr lang="en-US" altLang="x-none" sz="2400" baseline="-25000">
                <a:latin typeface="Times New Roman" charset="0"/>
              </a:rPr>
              <a:t>1</a:t>
            </a:r>
            <a:r>
              <a:rPr lang="en-US" altLang="x-none" sz="2400">
                <a:latin typeface="Times New Roman" charset="0"/>
              </a:rPr>
              <a:t>, y</a:t>
            </a:r>
            <a:r>
              <a:rPr lang="en-US" altLang="x-none" sz="2400" baseline="-25000">
                <a:latin typeface="Times New Roman" charset="0"/>
              </a:rPr>
              <a:t>1</a:t>
            </a:r>
            <a:r>
              <a:rPr lang="en-US" altLang="x-none" sz="2400">
                <a:latin typeface="Times New Roman" charset="0"/>
              </a:rPr>
              <a:t>) = (2, 3); (x</a:t>
            </a:r>
            <a:r>
              <a:rPr lang="en-US" altLang="x-none" sz="2400" baseline="-25000">
                <a:latin typeface="Times New Roman" charset="0"/>
              </a:rPr>
              <a:t>2</a:t>
            </a:r>
            <a:r>
              <a:rPr lang="en-US" altLang="x-none" sz="2400">
                <a:latin typeface="Times New Roman" charset="0"/>
              </a:rPr>
              <a:t>, y</a:t>
            </a:r>
            <a:r>
              <a:rPr lang="en-US" altLang="x-none" sz="2400" baseline="-25000">
                <a:latin typeface="Times New Roman" charset="0"/>
              </a:rPr>
              <a:t>2</a:t>
            </a:r>
            <a:r>
              <a:rPr lang="en-US" altLang="x-none" sz="2400">
                <a:latin typeface="Times New Roman" charset="0"/>
              </a:rPr>
              <a:t>) = (5, 9)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We will work this out in class.</a:t>
            </a:r>
          </a:p>
        </p:txBody>
      </p:sp>
      <p:grpSp>
        <p:nvGrpSpPr>
          <p:cNvPr id="9220" name="Group 6"/>
          <p:cNvGrpSpPr>
            <a:grpSpLocks/>
          </p:cNvGrpSpPr>
          <p:nvPr/>
        </p:nvGrpSpPr>
        <p:grpSpPr bwMode="auto">
          <a:xfrm>
            <a:off x="1828800" y="2971800"/>
            <a:ext cx="1384300" cy="1387475"/>
            <a:chOff x="672" y="1680"/>
            <a:chExt cx="872" cy="874"/>
          </a:xfrm>
        </p:grpSpPr>
        <p:sp>
          <p:nvSpPr>
            <p:cNvPr id="9223" name="Rectangle 7"/>
            <p:cNvSpPr>
              <a:spLocks noChangeArrowheads="1"/>
            </p:cNvSpPr>
            <p:nvPr/>
          </p:nvSpPr>
          <p:spPr bwMode="auto">
            <a:xfrm>
              <a:off x="912" y="2352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9224" name="Rectangle 8"/>
            <p:cNvSpPr>
              <a:spLocks noChangeArrowheads="1"/>
            </p:cNvSpPr>
            <p:nvPr/>
          </p:nvSpPr>
          <p:spPr bwMode="auto">
            <a:xfrm>
              <a:off x="912" y="2256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9225" name="Rectangle 9"/>
            <p:cNvSpPr>
              <a:spLocks noChangeArrowheads="1"/>
            </p:cNvSpPr>
            <p:nvPr/>
          </p:nvSpPr>
          <p:spPr bwMode="auto">
            <a:xfrm>
              <a:off x="912" y="2160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9226" name="Rectangle 10"/>
            <p:cNvSpPr>
              <a:spLocks noChangeArrowheads="1"/>
            </p:cNvSpPr>
            <p:nvPr/>
          </p:nvSpPr>
          <p:spPr bwMode="auto">
            <a:xfrm>
              <a:off x="912" y="2064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9227" name="Rectangle 11"/>
            <p:cNvSpPr>
              <a:spLocks noChangeArrowheads="1"/>
            </p:cNvSpPr>
            <p:nvPr/>
          </p:nvSpPr>
          <p:spPr bwMode="auto">
            <a:xfrm>
              <a:off x="912" y="1968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9228" name="Rectangle 12"/>
            <p:cNvSpPr>
              <a:spLocks noChangeArrowheads="1"/>
            </p:cNvSpPr>
            <p:nvPr/>
          </p:nvSpPr>
          <p:spPr bwMode="auto">
            <a:xfrm>
              <a:off x="912" y="1872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9229" name="Rectangle 13"/>
            <p:cNvSpPr>
              <a:spLocks noChangeArrowheads="1"/>
            </p:cNvSpPr>
            <p:nvPr/>
          </p:nvSpPr>
          <p:spPr bwMode="auto">
            <a:xfrm>
              <a:off x="912" y="1776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9230" name="Rectangle 14"/>
            <p:cNvSpPr>
              <a:spLocks noChangeArrowheads="1"/>
            </p:cNvSpPr>
            <p:nvPr/>
          </p:nvSpPr>
          <p:spPr bwMode="auto">
            <a:xfrm>
              <a:off x="1008" y="2352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9231" name="Rectangle 15"/>
            <p:cNvSpPr>
              <a:spLocks noChangeArrowheads="1"/>
            </p:cNvSpPr>
            <p:nvPr/>
          </p:nvSpPr>
          <p:spPr bwMode="auto">
            <a:xfrm>
              <a:off x="1008" y="2256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9232" name="Rectangle 16"/>
            <p:cNvSpPr>
              <a:spLocks noChangeArrowheads="1"/>
            </p:cNvSpPr>
            <p:nvPr/>
          </p:nvSpPr>
          <p:spPr bwMode="auto">
            <a:xfrm>
              <a:off x="1008" y="2160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9233" name="Rectangle 17"/>
            <p:cNvSpPr>
              <a:spLocks noChangeArrowheads="1"/>
            </p:cNvSpPr>
            <p:nvPr/>
          </p:nvSpPr>
          <p:spPr bwMode="auto">
            <a:xfrm>
              <a:off x="1008" y="2064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9234" name="Rectangle 18"/>
            <p:cNvSpPr>
              <a:spLocks noChangeArrowheads="1"/>
            </p:cNvSpPr>
            <p:nvPr/>
          </p:nvSpPr>
          <p:spPr bwMode="auto">
            <a:xfrm>
              <a:off x="1008" y="1968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9235" name="Rectangle 19"/>
            <p:cNvSpPr>
              <a:spLocks noChangeArrowheads="1"/>
            </p:cNvSpPr>
            <p:nvPr/>
          </p:nvSpPr>
          <p:spPr bwMode="auto">
            <a:xfrm>
              <a:off x="1008" y="1872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9236" name="Rectangle 20"/>
            <p:cNvSpPr>
              <a:spLocks noChangeArrowheads="1"/>
            </p:cNvSpPr>
            <p:nvPr/>
          </p:nvSpPr>
          <p:spPr bwMode="auto">
            <a:xfrm>
              <a:off x="1008" y="1776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9237" name="Rectangle 21"/>
            <p:cNvSpPr>
              <a:spLocks noChangeArrowheads="1"/>
            </p:cNvSpPr>
            <p:nvPr/>
          </p:nvSpPr>
          <p:spPr bwMode="auto">
            <a:xfrm>
              <a:off x="1104" y="2352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9238" name="Rectangle 22"/>
            <p:cNvSpPr>
              <a:spLocks noChangeArrowheads="1"/>
            </p:cNvSpPr>
            <p:nvPr/>
          </p:nvSpPr>
          <p:spPr bwMode="auto">
            <a:xfrm>
              <a:off x="1104" y="2256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9239" name="Rectangle 23"/>
            <p:cNvSpPr>
              <a:spLocks noChangeArrowheads="1"/>
            </p:cNvSpPr>
            <p:nvPr/>
          </p:nvSpPr>
          <p:spPr bwMode="auto">
            <a:xfrm>
              <a:off x="1104" y="2160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9240" name="Rectangle 24"/>
            <p:cNvSpPr>
              <a:spLocks noChangeArrowheads="1"/>
            </p:cNvSpPr>
            <p:nvPr/>
          </p:nvSpPr>
          <p:spPr bwMode="auto">
            <a:xfrm>
              <a:off x="1104" y="2064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9241" name="Rectangle 25"/>
            <p:cNvSpPr>
              <a:spLocks noChangeArrowheads="1"/>
            </p:cNvSpPr>
            <p:nvPr/>
          </p:nvSpPr>
          <p:spPr bwMode="auto">
            <a:xfrm>
              <a:off x="1104" y="1968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9242" name="Rectangle 26"/>
            <p:cNvSpPr>
              <a:spLocks noChangeArrowheads="1"/>
            </p:cNvSpPr>
            <p:nvPr/>
          </p:nvSpPr>
          <p:spPr bwMode="auto">
            <a:xfrm>
              <a:off x="1104" y="1872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9243" name="Rectangle 27"/>
            <p:cNvSpPr>
              <a:spLocks noChangeArrowheads="1"/>
            </p:cNvSpPr>
            <p:nvPr/>
          </p:nvSpPr>
          <p:spPr bwMode="auto">
            <a:xfrm>
              <a:off x="1104" y="1776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9244" name="Rectangle 28"/>
            <p:cNvSpPr>
              <a:spLocks noChangeArrowheads="1"/>
            </p:cNvSpPr>
            <p:nvPr/>
          </p:nvSpPr>
          <p:spPr bwMode="auto">
            <a:xfrm>
              <a:off x="1200" y="2352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9245" name="Rectangle 29"/>
            <p:cNvSpPr>
              <a:spLocks noChangeArrowheads="1"/>
            </p:cNvSpPr>
            <p:nvPr/>
          </p:nvSpPr>
          <p:spPr bwMode="auto">
            <a:xfrm>
              <a:off x="1200" y="2256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9246" name="Rectangle 30"/>
            <p:cNvSpPr>
              <a:spLocks noChangeArrowheads="1"/>
            </p:cNvSpPr>
            <p:nvPr/>
          </p:nvSpPr>
          <p:spPr bwMode="auto">
            <a:xfrm>
              <a:off x="1200" y="2160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9247" name="Rectangle 31"/>
            <p:cNvSpPr>
              <a:spLocks noChangeArrowheads="1"/>
            </p:cNvSpPr>
            <p:nvPr/>
          </p:nvSpPr>
          <p:spPr bwMode="auto">
            <a:xfrm>
              <a:off x="1200" y="2064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9248" name="Rectangle 32"/>
            <p:cNvSpPr>
              <a:spLocks noChangeArrowheads="1"/>
            </p:cNvSpPr>
            <p:nvPr/>
          </p:nvSpPr>
          <p:spPr bwMode="auto">
            <a:xfrm>
              <a:off x="1200" y="1968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9249" name="Rectangle 33"/>
            <p:cNvSpPr>
              <a:spLocks noChangeArrowheads="1"/>
            </p:cNvSpPr>
            <p:nvPr/>
          </p:nvSpPr>
          <p:spPr bwMode="auto">
            <a:xfrm>
              <a:off x="1200" y="1872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9250" name="Rectangle 34"/>
            <p:cNvSpPr>
              <a:spLocks noChangeArrowheads="1"/>
            </p:cNvSpPr>
            <p:nvPr/>
          </p:nvSpPr>
          <p:spPr bwMode="auto">
            <a:xfrm>
              <a:off x="1200" y="1776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9251" name="Text Box 35"/>
            <p:cNvSpPr txBox="1">
              <a:spLocks noChangeArrowheads="1"/>
            </p:cNvSpPr>
            <p:nvPr/>
          </p:nvSpPr>
          <p:spPr bwMode="auto">
            <a:xfrm>
              <a:off x="672" y="2304"/>
              <a:ext cx="24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x-none" sz="2000">
                  <a:latin typeface="Times New Roman" charset="0"/>
                </a:rPr>
                <a:t>p</a:t>
              </a:r>
              <a:r>
                <a:rPr lang="en-US" altLang="x-none" sz="2000" baseline="-25000">
                  <a:latin typeface="Times New Roman" charset="0"/>
                </a:rPr>
                <a:t>1</a:t>
              </a:r>
              <a:endParaRPr lang="en-US" altLang="x-none" sz="2000">
                <a:latin typeface="Times New Roman" charset="0"/>
              </a:endParaRPr>
            </a:p>
          </p:txBody>
        </p:sp>
        <p:sp>
          <p:nvSpPr>
            <p:cNvPr id="9252" name="Text Box 36"/>
            <p:cNvSpPr txBox="1">
              <a:spLocks noChangeArrowheads="1"/>
            </p:cNvSpPr>
            <p:nvPr/>
          </p:nvSpPr>
          <p:spPr bwMode="auto">
            <a:xfrm>
              <a:off x="1296" y="1680"/>
              <a:ext cx="24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x-none" sz="2000">
                  <a:latin typeface="Times New Roman" charset="0"/>
                </a:rPr>
                <a:t>p</a:t>
              </a:r>
              <a:r>
                <a:rPr lang="en-US" altLang="x-none" sz="2000" baseline="-25000">
                  <a:latin typeface="Times New Roman" charset="0"/>
                </a:rPr>
                <a:t>2</a:t>
              </a:r>
              <a:endParaRPr lang="en-US" altLang="x-none" sz="2000">
                <a:latin typeface="Times New Roman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8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8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83" grpId="0" build="p" autoUpdateAnimBg="0"/>
      <p:bldP spid="37888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Bresenham's Algorithm</a:t>
            </a:r>
          </a:p>
        </p:txBody>
      </p:sp>
      <p:sp>
        <p:nvSpPr>
          <p:cNvPr id="353283" name="Text Box 3"/>
          <p:cNvSpPr txBox="1">
            <a:spLocks noChangeArrowheads="1"/>
          </p:cNvSpPr>
          <p:nvPr/>
        </p:nvSpPr>
        <p:spPr bwMode="auto">
          <a:xfrm>
            <a:off x="365125" y="1641475"/>
            <a:ext cx="8474075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DDA uses floating point arithmetic.  Bresenham's algorithm uses only integer operations (once each value is initialized).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Consider (for now) lines with slope 0 &lt;= m &lt;= 1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Start at (x0, y0).  With each successive increment of x, plot the pixel whose y coordinate is closest to the path of the line.</a:t>
            </a:r>
          </a:p>
        </p:txBody>
      </p:sp>
      <p:sp>
        <p:nvSpPr>
          <p:cNvPr id="10243" name="Line 4"/>
          <p:cNvSpPr>
            <a:spLocks noChangeShapeType="1"/>
          </p:cNvSpPr>
          <p:nvPr/>
        </p:nvSpPr>
        <p:spPr bwMode="auto">
          <a:xfrm>
            <a:off x="1295400" y="4343400"/>
            <a:ext cx="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Line 5"/>
          <p:cNvSpPr>
            <a:spLocks noChangeShapeType="1"/>
          </p:cNvSpPr>
          <p:nvPr/>
        </p:nvSpPr>
        <p:spPr bwMode="auto">
          <a:xfrm>
            <a:off x="1828800" y="4343400"/>
            <a:ext cx="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Line 6"/>
          <p:cNvSpPr>
            <a:spLocks noChangeShapeType="1"/>
          </p:cNvSpPr>
          <p:nvPr/>
        </p:nvSpPr>
        <p:spPr bwMode="auto">
          <a:xfrm>
            <a:off x="2362200" y="4343400"/>
            <a:ext cx="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Line 7"/>
          <p:cNvSpPr>
            <a:spLocks noChangeShapeType="1"/>
          </p:cNvSpPr>
          <p:nvPr/>
        </p:nvSpPr>
        <p:spPr bwMode="auto">
          <a:xfrm>
            <a:off x="2895600" y="4343400"/>
            <a:ext cx="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Line 8"/>
          <p:cNvSpPr>
            <a:spLocks noChangeShapeType="1"/>
          </p:cNvSpPr>
          <p:nvPr/>
        </p:nvSpPr>
        <p:spPr bwMode="auto">
          <a:xfrm>
            <a:off x="990600" y="4648200"/>
            <a:ext cx="2209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Line 9"/>
          <p:cNvSpPr>
            <a:spLocks noChangeShapeType="1"/>
          </p:cNvSpPr>
          <p:nvPr/>
        </p:nvSpPr>
        <p:spPr bwMode="auto">
          <a:xfrm>
            <a:off x="990600" y="5105400"/>
            <a:ext cx="2209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Line 10"/>
          <p:cNvSpPr>
            <a:spLocks noChangeShapeType="1"/>
          </p:cNvSpPr>
          <p:nvPr/>
        </p:nvSpPr>
        <p:spPr bwMode="auto">
          <a:xfrm>
            <a:off x="990600" y="5562600"/>
            <a:ext cx="2209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Text Box 11"/>
          <p:cNvSpPr txBox="1">
            <a:spLocks noChangeArrowheads="1"/>
          </p:cNvSpPr>
          <p:nvPr/>
        </p:nvSpPr>
        <p:spPr bwMode="auto">
          <a:xfrm>
            <a:off x="717550" y="4156075"/>
            <a:ext cx="654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y</a:t>
            </a:r>
            <a:r>
              <a:rPr lang="en-US" altLang="x-none" sz="2400" baseline="-25000">
                <a:latin typeface="Times New Roman" charset="0"/>
              </a:rPr>
              <a:t>k+2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10251" name="Text Box 12"/>
          <p:cNvSpPr txBox="1">
            <a:spLocks noChangeArrowheads="1"/>
          </p:cNvSpPr>
          <p:nvPr/>
        </p:nvSpPr>
        <p:spPr bwMode="auto">
          <a:xfrm>
            <a:off x="762000" y="4648200"/>
            <a:ext cx="654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y</a:t>
            </a:r>
            <a:r>
              <a:rPr lang="en-US" altLang="x-none" sz="2400" baseline="-25000">
                <a:latin typeface="Times New Roman" charset="0"/>
              </a:rPr>
              <a:t>k+1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10252" name="Text Box 13"/>
          <p:cNvSpPr txBox="1">
            <a:spLocks noChangeArrowheads="1"/>
          </p:cNvSpPr>
          <p:nvPr/>
        </p:nvSpPr>
        <p:spPr bwMode="auto">
          <a:xfrm>
            <a:off x="857250" y="5105400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y</a:t>
            </a:r>
            <a:r>
              <a:rPr lang="en-US" altLang="x-none" sz="2400" baseline="-25000">
                <a:latin typeface="Times New Roman" charset="0"/>
              </a:rPr>
              <a:t>k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10253" name="Text Box 14"/>
          <p:cNvSpPr txBox="1">
            <a:spLocks noChangeArrowheads="1"/>
          </p:cNvSpPr>
          <p:nvPr/>
        </p:nvSpPr>
        <p:spPr bwMode="auto">
          <a:xfrm>
            <a:off x="1390650" y="5486400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x</a:t>
            </a:r>
            <a:r>
              <a:rPr lang="en-US" altLang="x-none" sz="2400" baseline="-25000">
                <a:latin typeface="Times New Roman" charset="0"/>
              </a:rPr>
              <a:t>k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10254" name="Text Box 15"/>
          <p:cNvSpPr txBox="1">
            <a:spLocks noChangeArrowheads="1"/>
          </p:cNvSpPr>
          <p:nvPr/>
        </p:nvSpPr>
        <p:spPr bwMode="auto">
          <a:xfrm>
            <a:off x="1752600" y="5486400"/>
            <a:ext cx="654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x</a:t>
            </a:r>
            <a:r>
              <a:rPr lang="en-US" altLang="x-none" sz="2400" baseline="-25000">
                <a:latin typeface="Times New Roman" charset="0"/>
              </a:rPr>
              <a:t>k+1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10255" name="Text Box 16"/>
          <p:cNvSpPr txBox="1">
            <a:spLocks noChangeArrowheads="1"/>
          </p:cNvSpPr>
          <p:nvPr/>
        </p:nvSpPr>
        <p:spPr bwMode="auto">
          <a:xfrm>
            <a:off x="2286000" y="5486400"/>
            <a:ext cx="654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x</a:t>
            </a:r>
            <a:r>
              <a:rPr lang="en-US" altLang="x-none" sz="2400" baseline="-25000">
                <a:latin typeface="Times New Roman" charset="0"/>
              </a:rPr>
              <a:t>k+2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10256" name="Oval 17"/>
          <p:cNvSpPr>
            <a:spLocks noChangeArrowheads="1"/>
          </p:cNvSpPr>
          <p:nvPr/>
        </p:nvSpPr>
        <p:spPr bwMode="auto">
          <a:xfrm>
            <a:off x="1295400" y="5105400"/>
            <a:ext cx="533400" cy="457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0257" name="Line 18"/>
          <p:cNvSpPr>
            <a:spLocks noChangeShapeType="1"/>
          </p:cNvSpPr>
          <p:nvPr/>
        </p:nvSpPr>
        <p:spPr bwMode="auto">
          <a:xfrm flipV="1">
            <a:off x="914400" y="4572000"/>
            <a:ext cx="25146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Text Box 19"/>
          <p:cNvSpPr txBox="1">
            <a:spLocks noChangeArrowheads="1"/>
          </p:cNvSpPr>
          <p:nvPr/>
        </p:nvSpPr>
        <p:spPr bwMode="auto">
          <a:xfrm>
            <a:off x="3505200" y="4114800"/>
            <a:ext cx="15255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y = mx + b</a:t>
            </a:r>
          </a:p>
        </p:txBody>
      </p:sp>
      <p:sp>
        <p:nvSpPr>
          <p:cNvPr id="353300" name="Text Box 20"/>
          <p:cNvSpPr txBox="1">
            <a:spLocks noChangeArrowheads="1"/>
          </p:cNvSpPr>
          <p:nvPr/>
        </p:nvSpPr>
        <p:spPr bwMode="auto">
          <a:xfrm>
            <a:off x="4648200" y="4648200"/>
            <a:ext cx="3222625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Suppose we have plotted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x</a:t>
            </a:r>
            <a:r>
              <a:rPr lang="en-US" altLang="x-none" sz="2400" baseline="-25000">
                <a:latin typeface="Times New Roman" charset="0"/>
              </a:rPr>
              <a:t>k</a:t>
            </a:r>
            <a:r>
              <a:rPr lang="en-US" altLang="x-none" sz="2400">
                <a:latin typeface="Times New Roman" charset="0"/>
              </a:rPr>
              <a:t>, y</a:t>
            </a:r>
            <a:r>
              <a:rPr lang="en-US" altLang="x-none" sz="2400" baseline="-25000">
                <a:latin typeface="Times New Roman" charset="0"/>
              </a:rPr>
              <a:t>k</a:t>
            </a: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Increment x to x</a:t>
            </a:r>
            <a:r>
              <a:rPr lang="en-US" altLang="x-none" sz="2400" baseline="-25000">
                <a:latin typeface="Times New Roman" charset="0"/>
              </a:rPr>
              <a:t>k+1</a:t>
            </a:r>
            <a:r>
              <a:rPr lang="en-US" altLang="x-none" sz="2400">
                <a:latin typeface="Times New Roman" charset="0"/>
              </a:rPr>
              <a:t>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Choices for y: y</a:t>
            </a:r>
            <a:r>
              <a:rPr lang="en-US" altLang="x-none" sz="2400" baseline="-25000">
                <a:latin typeface="Times New Roman" charset="0"/>
              </a:rPr>
              <a:t>k</a:t>
            </a:r>
            <a:r>
              <a:rPr lang="en-US" altLang="x-none" sz="2400">
                <a:latin typeface="Times New Roman" charset="0"/>
              </a:rPr>
              <a:t> or y</a:t>
            </a:r>
            <a:r>
              <a:rPr lang="en-US" altLang="x-none" sz="2400" baseline="-25000">
                <a:latin typeface="Times New Roman" charset="0"/>
              </a:rPr>
              <a:t>k+1</a:t>
            </a:r>
            <a:endParaRPr lang="en-US" altLang="x-none" sz="240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3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3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3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3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3283" grpId="0" build="p" autoUpdateAnimBg="0"/>
      <p:bldP spid="353300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Plotting the next pixel</a:t>
            </a:r>
          </a:p>
        </p:txBody>
      </p:sp>
      <p:sp>
        <p:nvSpPr>
          <p:cNvPr id="11266" name="Line 3"/>
          <p:cNvSpPr>
            <a:spLocks noChangeShapeType="1"/>
          </p:cNvSpPr>
          <p:nvPr/>
        </p:nvSpPr>
        <p:spPr bwMode="auto">
          <a:xfrm>
            <a:off x="1295400" y="4648200"/>
            <a:ext cx="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Line 4"/>
          <p:cNvSpPr>
            <a:spLocks noChangeShapeType="1"/>
          </p:cNvSpPr>
          <p:nvPr/>
        </p:nvSpPr>
        <p:spPr bwMode="auto">
          <a:xfrm>
            <a:off x="1828800" y="4648200"/>
            <a:ext cx="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Line 5"/>
          <p:cNvSpPr>
            <a:spLocks noChangeShapeType="1"/>
          </p:cNvSpPr>
          <p:nvPr/>
        </p:nvSpPr>
        <p:spPr bwMode="auto">
          <a:xfrm>
            <a:off x="2362200" y="4648200"/>
            <a:ext cx="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Line 6"/>
          <p:cNvSpPr>
            <a:spLocks noChangeShapeType="1"/>
          </p:cNvSpPr>
          <p:nvPr/>
        </p:nvSpPr>
        <p:spPr bwMode="auto">
          <a:xfrm>
            <a:off x="2895600" y="4648200"/>
            <a:ext cx="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Line 7"/>
          <p:cNvSpPr>
            <a:spLocks noChangeShapeType="1"/>
          </p:cNvSpPr>
          <p:nvPr/>
        </p:nvSpPr>
        <p:spPr bwMode="auto">
          <a:xfrm>
            <a:off x="990600" y="4953000"/>
            <a:ext cx="2209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Line 8"/>
          <p:cNvSpPr>
            <a:spLocks noChangeShapeType="1"/>
          </p:cNvSpPr>
          <p:nvPr/>
        </p:nvSpPr>
        <p:spPr bwMode="auto">
          <a:xfrm>
            <a:off x="990600" y="5410200"/>
            <a:ext cx="2209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Line 9"/>
          <p:cNvSpPr>
            <a:spLocks noChangeShapeType="1"/>
          </p:cNvSpPr>
          <p:nvPr/>
        </p:nvSpPr>
        <p:spPr bwMode="auto">
          <a:xfrm>
            <a:off x="990600" y="5867400"/>
            <a:ext cx="2209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Text Box 10"/>
          <p:cNvSpPr txBox="1">
            <a:spLocks noChangeArrowheads="1"/>
          </p:cNvSpPr>
          <p:nvPr/>
        </p:nvSpPr>
        <p:spPr bwMode="auto">
          <a:xfrm>
            <a:off x="717550" y="4460875"/>
            <a:ext cx="654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y</a:t>
            </a:r>
            <a:r>
              <a:rPr lang="en-US" altLang="x-none" sz="2400" baseline="-25000">
                <a:latin typeface="Times New Roman" charset="0"/>
              </a:rPr>
              <a:t>k+2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11274" name="Text Box 11"/>
          <p:cNvSpPr txBox="1">
            <a:spLocks noChangeArrowheads="1"/>
          </p:cNvSpPr>
          <p:nvPr/>
        </p:nvSpPr>
        <p:spPr bwMode="auto">
          <a:xfrm>
            <a:off x="762000" y="4953000"/>
            <a:ext cx="654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y</a:t>
            </a:r>
            <a:r>
              <a:rPr lang="en-US" altLang="x-none" sz="2400" baseline="-25000">
                <a:latin typeface="Times New Roman" charset="0"/>
              </a:rPr>
              <a:t>k+1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11275" name="Text Box 12"/>
          <p:cNvSpPr txBox="1">
            <a:spLocks noChangeArrowheads="1"/>
          </p:cNvSpPr>
          <p:nvPr/>
        </p:nvSpPr>
        <p:spPr bwMode="auto">
          <a:xfrm>
            <a:off x="857250" y="5410200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y</a:t>
            </a:r>
            <a:r>
              <a:rPr lang="en-US" altLang="x-none" sz="2400" baseline="-25000">
                <a:latin typeface="Times New Roman" charset="0"/>
              </a:rPr>
              <a:t>k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11276" name="Text Box 13"/>
          <p:cNvSpPr txBox="1">
            <a:spLocks noChangeArrowheads="1"/>
          </p:cNvSpPr>
          <p:nvPr/>
        </p:nvSpPr>
        <p:spPr bwMode="auto">
          <a:xfrm>
            <a:off x="1390650" y="5791200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x</a:t>
            </a:r>
            <a:r>
              <a:rPr lang="en-US" altLang="x-none" sz="2400" baseline="-25000">
                <a:latin typeface="Times New Roman" charset="0"/>
              </a:rPr>
              <a:t>k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11277" name="Text Box 14"/>
          <p:cNvSpPr txBox="1">
            <a:spLocks noChangeArrowheads="1"/>
          </p:cNvSpPr>
          <p:nvPr/>
        </p:nvSpPr>
        <p:spPr bwMode="auto">
          <a:xfrm>
            <a:off x="1752600" y="5791200"/>
            <a:ext cx="654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x</a:t>
            </a:r>
            <a:r>
              <a:rPr lang="en-US" altLang="x-none" sz="2400" baseline="-25000">
                <a:latin typeface="Times New Roman" charset="0"/>
              </a:rPr>
              <a:t>k+1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11278" name="Text Box 15"/>
          <p:cNvSpPr txBox="1">
            <a:spLocks noChangeArrowheads="1"/>
          </p:cNvSpPr>
          <p:nvPr/>
        </p:nvSpPr>
        <p:spPr bwMode="auto">
          <a:xfrm>
            <a:off x="2286000" y="5791200"/>
            <a:ext cx="654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x</a:t>
            </a:r>
            <a:r>
              <a:rPr lang="en-US" altLang="x-none" sz="2400" baseline="-25000">
                <a:latin typeface="Times New Roman" charset="0"/>
              </a:rPr>
              <a:t>k+2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11279" name="Oval 16"/>
          <p:cNvSpPr>
            <a:spLocks noChangeArrowheads="1"/>
          </p:cNvSpPr>
          <p:nvPr/>
        </p:nvSpPr>
        <p:spPr bwMode="auto">
          <a:xfrm>
            <a:off x="1295400" y="5410200"/>
            <a:ext cx="533400" cy="457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1280" name="Line 17"/>
          <p:cNvSpPr>
            <a:spLocks noChangeShapeType="1"/>
          </p:cNvSpPr>
          <p:nvPr/>
        </p:nvSpPr>
        <p:spPr bwMode="auto">
          <a:xfrm flipV="1">
            <a:off x="914400" y="4876800"/>
            <a:ext cx="25146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4322" name="Text Box 18"/>
          <p:cNvSpPr txBox="1">
            <a:spLocks noChangeArrowheads="1"/>
          </p:cNvSpPr>
          <p:nvPr/>
        </p:nvSpPr>
        <p:spPr bwMode="auto">
          <a:xfrm>
            <a:off x="593725" y="1565275"/>
            <a:ext cx="8245475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dirty="0">
                <a:latin typeface="Times New Roman" charset="0"/>
              </a:rPr>
              <a:t>Let d</a:t>
            </a:r>
            <a:r>
              <a:rPr lang="en-US" altLang="x-none" sz="2400" baseline="-25000" dirty="0">
                <a:latin typeface="Times New Roman" charset="0"/>
              </a:rPr>
              <a:t>1</a:t>
            </a:r>
            <a:r>
              <a:rPr lang="en-US" altLang="x-none" sz="2400" dirty="0">
                <a:latin typeface="Times New Roman" charset="0"/>
              </a:rPr>
              <a:t> be the distance between the line and the center of the pixel at (x</a:t>
            </a:r>
            <a:r>
              <a:rPr lang="en-US" altLang="x-none" sz="2400" baseline="-25000" dirty="0">
                <a:latin typeface="Times New Roman" charset="0"/>
              </a:rPr>
              <a:t>k+1</a:t>
            </a:r>
            <a:r>
              <a:rPr lang="en-US" altLang="x-none" sz="2400" dirty="0">
                <a:latin typeface="Times New Roman" charset="0"/>
              </a:rPr>
              <a:t>, </a:t>
            </a:r>
            <a:r>
              <a:rPr lang="en-US" altLang="x-none" sz="2400" dirty="0" err="1">
                <a:latin typeface="Times New Roman" charset="0"/>
              </a:rPr>
              <a:t>y</a:t>
            </a:r>
            <a:r>
              <a:rPr lang="en-US" altLang="x-none" sz="2400" baseline="-25000" dirty="0" err="1">
                <a:latin typeface="Times New Roman" charset="0"/>
              </a:rPr>
              <a:t>k</a:t>
            </a:r>
            <a:r>
              <a:rPr lang="en-US" altLang="x-none" sz="2400" dirty="0">
                <a:latin typeface="Times New Roman" charset="0"/>
              </a:rPr>
              <a:t>).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dirty="0">
                <a:latin typeface="Times New Roman" charset="0"/>
              </a:rPr>
              <a:t>Let d</a:t>
            </a:r>
            <a:r>
              <a:rPr lang="en-US" altLang="x-none" sz="2400" baseline="-25000" dirty="0">
                <a:latin typeface="Times New Roman" charset="0"/>
              </a:rPr>
              <a:t>2</a:t>
            </a:r>
            <a:r>
              <a:rPr lang="en-US" altLang="x-none" sz="2400" dirty="0">
                <a:latin typeface="Times New Roman" charset="0"/>
              </a:rPr>
              <a:t> be the distance between the line and the center of the pixel at (x</a:t>
            </a:r>
            <a:r>
              <a:rPr lang="en-US" altLang="x-none" sz="2400" baseline="-25000" dirty="0">
                <a:latin typeface="Times New Roman" charset="0"/>
              </a:rPr>
              <a:t>k+1</a:t>
            </a:r>
            <a:r>
              <a:rPr lang="en-US" altLang="x-none" sz="2400" dirty="0">
                <a:latin typeface="Times New Roman" charset="0"/>
              </a:rPr>
              <a:t>, y</a:t>
            </a:r>
            <a:r>
              <a:rPr lang="en-US" altLang="x-none" sz="2400" baseline="-25000" dirty="0">
                <a:latin typeface="Times New Roman" charset="0"/>
              </a:rPr>
              <a:t>k+1</a:t>
            </a:r>
            <a:r>
              <a:rPr lang="en-US" altLang="x-none" sz="2400" dirty="0">
                <a:latin typeface="Times New Roman" charset="0"/>
              </a:rPr>
              <a:t>).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 dirty="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dirty="0">
                <a:latin typeface="Times New Roman" charset="0"/>
              </a:rPr>
              <a:t>d</a:t>
            </a:r>
            <a:r>
              <a:rPr lang="en-US" altLang="x-none" sz="2400" baseline="-25000" dirty="0">
                <a:latin typeface="Times New Roman" charset="0"/>
              </a:rPr>
              <a:t>1</a:t>
            </a:r>
            <a:r>
              <a:rPr lang="en-US" altLang="x-none" sz="2400" dirty="0">
                <a:latin typeface="Times New Roman" charset="0"/>
              </a:rPr>
              <a:t>-d</a:t>
            </a:r>
            <a:r>
              <a:rPr lang="en-US" altLang="x-none" sz="2400" baseline="-25000" dirty="0">
                <a:latin typeface="Times New Roman" charset="0"/>
              </a:rPr>
              <a:t>2</a:t>
            </a:r>
            <a:r>
              <a:rPr lang="en-US" altLang="x-none" sz="2400" dirty="0">
                <a:latin typeface="Times New Roman" charset="0"/>
              </a:rPr>
              <a:t> = ? (We will work this out in class)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dirty="0">
                <a:latin typeface="Times New Roman" charset="0"/>
              </a:rPr>
              <a:t> </a:t>
            </a:r>
          </a:p>
        </p:txBody>
      </p:sp>
      <p:sp>
        <p:nvSpPr>
          <p:cNvPr id="354323" name="Text Box 19"/>
          <p:cNvSpPr txBox="1">
            <a:spLocks noChangeArrowheads="1"/>
          </p:cNvSpPr>
          <p:nvPr/>
        </p:nvSpPr>
        <p:spPr bwMode="auto">
          <a:xfrm>
            <a:off x="4267200" y="4664075"/>
            <a:ext cx="46815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If d</a:t>
            </a:r>
            <a:r>
              <a:rPr lang="en-US" altLang="x-none" sz="2400" baseline="-25000">
                <a:latin typeface="Times New Roman" charset="0"/>
              </a:rPr>
              <a:t>1</a:t>
            </a:r>
            <a:r>
              <a:rPr lang="en-US" altLang="x-none" sz="2400">
                <a:latin typeface="Times New Roman" charset="0"/>
              </a:rPr>
              <a:t> - d</a:t>
            </a:r>
            <a:r>
              <a:rPr lang="en-US" altLang="x-none" sz="2400" baseline="-25000">
                <a:latin typeface="Times New Roman" charset="0"/>
              </a:rPr>
              <a:t>2</a:t>
            </a:r>
            <a:r>
              <a:rPr lang="en-US" altLang="x-none" sz="2400">
                <a:latin typeface="Times New Roman" charset="0"/>
              </a:rPr>
              <a:t> &lt; 0, choose the lower pixel.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If d</a:t>
            </a:r>
            <a:r>
              <a:rPr lang="en-US" altLang="x-none" sz="2400" baseline="-25000">
                <a:latin typeface="Times New Roman" charset="0"/>
              </a:rPr>
              <a:t>1</a:t>
            </a:r>
            <a:r>
              <a:rPr lang="en-US" altLang="x-none" sz="2400">
                <a:latin typeface="Times New Roman" charset="0"/>
              </a:rPr>
              <a:t> - d</a:t>
            </a:r>
            <a:r>
              <a:rPr lang="en-US" altLang="x-none" sz="2400" baseline="-25000">
                <a:latin typeface="Times New Roman" charset="0"/>
              </a:rPr>
              <a:t>2</a:t>
            </a:r>
            <a:r>
              <a:rPr lang="en-US" altLang="x-none" sz="2400">
                <a:latin typeface="Times New Roman" charset="0"/>
              </a:rPr>
              <a:t> &gt; 0, choose the upper pixel.</a:t>
            </a:r>
          </a:p>
        </p:txBody>
      </p:sp>
      <p:sp>
        <p:nvSpPr>
          <p:cNvPr id="11283" name="Line 22"/>
          <p:cNvSpPr>
            <a:spLocks noChangeShapeType="1"/>
          </p:cNvSpPr>
          <p:nvPr/>
        </p:nvSpPr>
        <p:spPr bwMode="auto">
          <a:xfrm>
            <a:off x="2057400" y="5181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4" name="Line 24"/>
          <p:cNvSpPr>
            <a:spLocks noChangeShapeType="1"/>
          </p:cNvSpPr>
          <p:nvPr/>
        </p:nvSpPr>
        <p:spPr bwMode="auto">
          <a:xfrm>
            <a:off x="2057400" y="5486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5" name="Text Box 25"/>
          <p:cNvSpPr txBox="1">
            <a:spLocks noChangeArrowheads="1"/>
          </p:cNvSpPr>
          <p:nvPr/>
        </p:nvSpPr>
        <p:spPr bwMode="auto">
          <a:xfrm>
            <a:off x="2003425" y="5410200"/>
            <a:ext cx="5111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1800">
                <a:latin typeface="Times New Roman" charset="0"/>
              </a:rPr>
              <a:t>d</a:t>
            </a:r>
            <a:r>
              <a:rPr lang="en-US" altLang="x-none" sz="1800" baseline="-25000">
                <a:latin typeface="Times New Roman" charset="0"/>
              </a:rPr>
              <a:t>1</a:t>
            </a:r>
            <a:endParaRPr lang="en-US" altLang="x-none" sz="1800">
              <a:latin typeface="Times New Roman" charset="0"/>
            </a:endParaRPr>
          </a:p>
        </p:txBody>
      </p:sp>
      <p:sp>
        <p:nvSpPr>
          <p:cNvPr id="11286" name="Text Box 26"/>
          <p:cNvSpPr txBox="1">
            <a:spLocks noChangeArrowheads="1"/>
          </p:cNvSpPr>
          <p:nvPr/>
        </p:nvSpPr>
        <p:spPr bwMode="auto">
          <a:xfrm>
            <a:off x="1981200" y="5029200"/>
            <a:ext cx="5111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1800">
                <a:latin typeface="Times New Roman" charset="0"/>
              </a:rPr>
              <a:t>d</a:t>
            </a:r>
            <a:r>
              <a:rPr lang="en-US" altLang="x-none" sz="1800" baseline="-25000">
                <a:latin typeface="Times New Roman" charset="0"/>
              </a:rPr>
              <a:t>2</a:t>
            </a:r>
            <a:endParaRPr lang="en-US" altLang="x-none" sz="180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4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4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4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43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4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4322" grpId="0" build="p" autoUpdateAnimBg="0"/>
      <p:bldP spid="35432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The decision variable</a:t>
            </a:r>
          </a:p>
        </p:txBody>
      </p:sp>
      <p:sp>
        <p:nvSpPr>
          <p:cNvPr id="355331" name="Text Box 3"/>
          <p:cNvSpPr txBox="1">
            <a:spLocks noChangeArrowheads="1"/>
          </p:cNvSpPr>
          <p:nvPr/>
        </p:nvSpPr>
        <p:spPr bwMode="auto">
          <a:xfrm>
            <a:off x="288925" y="1565275"/>
            <a:ext cx="8855075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We would like a decision variable (for choosing y</a:t>
            </a:r>
            <a:r>
              <a:rPr lang="en-US" altLang="x-none" sz="2400" baseline="-25000">
                <a:latin typeface="Times New Roman" charset="0"/>
              </a:rPr>
              <a:t>k</a:t>
            </a:r>
            <a:r>
              <a:rPr lang="en-US" altLang="x-none" sz="2400">
                <a:latin typeface="Times New Roman" charset="0"/>
              </a:rPr>
              <a:t> vs. y</a:t>
            </a:r>
            <a:r>
              <a:rPr lang="en-US" altLang="x-none" sz="2400" baseline="-25000">
                <a:latin typeface="Times New Roman" charset="0"/>
              </a:rPr>
              <a:t>k+1</a:t>
            </a:r>
            <a:r>
              <a:rPr lang="en-US" altLang="x-none" sz="2400">
                <a:latin typeface="Times New Roman" charset="0"/>
              </a:rPr>
              <a:t>) that we can compute using only integer operations.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p</a:t>
            </a:r>
            <a:r>
              <a:rPr lang="en-US" altLang="x-none" sz="2400" baseline="-25000">
                <a:latin typeface="Times New Roman" charset="0"/>
              </a:rPr>
              <a:t>k</a:t>
            </a:r>
            <a:r>
              <a:rPr lang="en-US" altLang="x-none" sz="2400">
                <a:latin typeface="Times New Roman" charset="0"/>
              </a:rPr>
              <a:t> = </a:t>
            </a:r>
            <a:r>
              <a:rPr lang="en-US" altLang="x-none" sz="2400">
                <a:latin typeface="Symbol" charset="2"/>
              </a:rPr>
              <a:t>D</a:t>
            </a:r>
            <a:r>
              <a:rPr lang="en-US" altLang="x-none" sz="2400">
                <a:latin typeface="Times New Roman" charset="0"/>
              </a:rPr>
              <a:t>x(d</a:t>
            </a:r>
            <a:r>
              <a:rPr lang="en-US" altLang="x-none" sz="2400" baseline="-25000">
                <a:latin typeface="Times New Roman" charset="0"/>
              </a:rPr>
              <a:t>1</a:t>
            </a:r>
            <a:r>
              <a:rPr lang="en-US" altLang="x-none" sz="2400">
                <a:latin typeface="Times New Roman" charset="0"/>
              </a:rPr>
              <a:t>-d</a:t>
            </a:r>
            <a:r>
              <a:rPr lang="en-US" altLang="x-none" sz="2400" baseline="-25000">
                <a:latin typeface="Times New Roman" charset="0"/>
              </a:rPr>
              <a:t>2</a:t>
            </a:r>
            <a:r>
              <a:rPr lang="en-US" altLang="x-none" sz="2400">
                <a:latin typeface="Times New Roman" charset="0"/>
              </a:rPr>
              <a:t>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If (d</a:t>
            </a:r>
            <a:r>
              <a:rPr lang="en-US" altLang="x-none" sz="2400" baseline="-25000">
                <a:latin typeface="Times New Roman" charset="0"/>
              </a:rPr>
              <a:t>1</a:t>
            </a:r>
            <a:r>
              <a:rPr lang="en-US" altLang="x-none" sz="2400">
                <a:latin typeface="Times New Roman" charset="0"/>
              </a:rPr>
              <a:t>-d</a:t>
            </a:r>
            <a:r>
              <a:rPr lang="en-US" altLang="x-none" sz="2400" baseline="-25000">
                <a:latin typeface="Times New Roman" charset="0"/>
              </a:rPr>
              <a:t>2</a:t>
            </a:r>
            <a:r>
              <a:rPr lang="en-US" altLang="x-none" sz="2400">
                <a:latin typeface="Times New Roman" charset="0"/>
              </a:rPr>
              <a:t>) &lt; 0, then p</a:t>
            </a:r>
            <a:r>
              <a:rPr lang="en-US" altLang="x-none" sz="2400" baseline="-25000">
                <a:latin typeface="Times New Roman" charset="0"/>
              </a:rPr>
              <a:t>k</a:t>
            </a:r>
            <a:r>
              <a:rPr lang="en-US" altLang="x-none" sz="2400">
                <a:latin typeface="Times New Roman" charset="0"/>
              </a:rPr>
              <a:t> &lt; 0.  (Because </a:t>
            </a:r>
            <a:r>
              <a:rPr lang="en-US" altLang="x-none" sz="2400">
                <a:latin typeface="Symbol" charset="2"/>
              </a:rPr>
              <a:t>D</a:t>
            </a:r>
            <a:r>
              <a:rPr lang="en-US" altLang="x-none" sz="2400">
                <a:latin typeface="Times New Roman" charset="0"/>
              </a:rPr>
              <a:t>x &gt;0)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If (d</a:t>
            </a:r>
            <a:r>
              <a:rPr lang="en-US" altLang="x-none" sz="2400" baseline="-25000">
                <a:latin typeface="Times New Roman" charset="0"/>
              </a:rPr>
              <a:t>1</a:t>
            </a:r>
            <a:r>
              <a:rPr lang="en-US" altLang="x-none" sz="2400">
                <a:latin typeface="Times New Roman" charset="0"/>
              </a:rPr>
              <a:t>-d</a:t>
            </a:r>
            <a:r>
              <a:rPr lang="en-US" altLang="x-none" sz="2400" baseline="-25000">
                <a:latin typeface="Times New Roman" charset="0"/>
              </a:rPr>
              <a:t>2</a:t>
            </a:r>
            <a:r>
              <a:rPr lang="en-US" altLang="x-none" sz="2400">
                <a:latin typeface="Times New Roman" charset="0"/>
              </a:rPr>
              <a:t>) &gt; 0, then p</a:t>
            </a:r>
            <a:r>
              <a:rPr lang="en-US" altLang="x-none" sz="2400" baseline="-25000">
                <a:latin typeface="Times New Roman" charset="0"/>
              </a:rPr>
              <a:t>k</a:t>
            </a:r>
            <a:r>
              <a:rPr lang="en-US" altLang="x-none" sz="2400">
                <a:latin typeface="Times New Roman" charset="0"/>
              </a:rPr>
              <a:t> &gt; 0.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33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Incrementally computing p</a:t>
            </a:r>
            <a:r>
              <a:rPr lang="en-US" altLang="x-none" baseline="-25000"/>
              <a:t>k</a:t>
            </a:r>
            <a:endParaRPr lang="en-US" altLang="x-none"/>
          </a:p>
        </p:txBody>
      </p:sp>
      <p:sp>
        <p:nvSpPr>
          <p:cNvPr id="375811" name="Text Box 3"/>
          <p:cNvSpPr txBox="1">
            <a:spLocks noChangeArrowheads="1"/>
          </p:cNvSpPr>
          <p:nvPr/>
        </p:nvSpPr>
        <p:spPr bwMode="auto">
          <a:xfrm>
            <a:off x="220662" y="1600200"/>
            <a:ext cx="8626475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dirty="0">
                <a:latin typeface="Times New Roman" charset="0"/>
              </a:rPr>
              <a:t>If we know </a:t>
            </a:r>
            <a:r>
              <a:rPr lang="en-US" altLang="x-none" sz="2400" dirty="0" err="1">
                <a:latin typeface="Times New Roman" charset="0"/>
              </a:rPr>
              <a:t>p</a:t>
            </a:r>
            <a:r>
              <a:rPr lang="en-US" altLang="x-none" sz="2400" baseline="-25000" dirty="0" err="1">
                <a:latin typeface="Times New Roman" charset="0"/>
              </a:rPr>
              <a:t>k</a:t>
            </a:r>
            <a:r>
              <a:rPr lang="en-US" altLang="x-none" sz="2400" dirty="0">
                <a:latin typeface="Times New Roman" charset="0"/>
              </a:rPr>
              <a:t>, we would like to calculate p</a:t>
            </a:r>
            <a:r>
              <a:rPr lang="en-US" altLang="x-none" sz="2400" baseline="-25000" dirty="0">
                <a:latin typeface="Times New Roman" charset="0"/>
              </a:rPr>
              <a:t>k+1</a:t>
            </a:r>
            <a:r>
              <a:rPr lang="en-US" altLang="x-none" sz="2400" dirty="0">
                <a:latin typeface="Times New Roman" charset="0"/>
              </a:rPr>
              <a:t> using only integer computations.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 dirty="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dirty="0" err="1">
                <a:latin typeface="Times New Roman" charset="0"/>
              </a:rPr>
              <a:t>p</a:t>
            </a:r>
            <a:r>
              <a:rPr lang="en-US" altLang="x-none" sz="2400" baseline="-25000" dirty="0" err="1">
                <a:latin typeface="Times New Roman" charset="0"/>
              </a:rPr>
              <a:t>k</a:t>
            </a:r>
            <a:r>
              <a:rPr lang="en-US" altLang="x-none" sz="2400" dirty="0">
                <a:latin typeface="Times New Roman" charset="0"/>
              </a:rPr>
              <a:t> = </a:t>
            </a:r>
            <a:r>
              <a:rPr lang="en-US" altLang="x-none" sz="2400" dirty="0" err="1">
                <a:latin typeface="Symbol" charset="2"/>
              </a:rPr>
              <a:t>D</a:t>
            </a:r>
            <a:r>
              <a:rPr lang="en-US" altLang="x-none" sz="2400" dirty="0" err="1">
                <a:latin typeface="Times New Roman" charset="0"/>
              </a:rPr>
              <a:t>x</a:t>
            </a:r>
            <a:r>
              <a:rPr lang="en-US" altLang="x-none" sz="2400" dirty="0">
                <a:latin typeface="Times New Roman" charset="0"/>
              </a:rPr>
              <a:t>(d</a:t>
            </a:r>
            <a:r>
              <a:rPr lang="en-US" altLang="x-none" sz="2400" baseline="-25000" dirty="0">
                <a:latin typeface="Times New Roman" charset="0"/>
              </a:rPr>
              <a:t>1</a:t>
            </a:r>
            <a:r>
              <a:rPr lang="en-US" altLang="x-none" sz="2400" dirty="0">
                <a:latin typeface="Times New Roman" charset="0"/>
              </a:rPr>
              <a:t>-d</a:t>
            </a:r>
            <a:r>
              <a:rPr lang="en-US" altLang="x-none" sz="2400" baseline="-25000" dirty="0">
                <a:latin typeface="Times New Roman" charset="0"/>
              </a:rPr>
              <a:t>2</a:t>
            </a:r>
            <a:r>
              <a:rPr lang="en-US" altLang="x-none" sz="2400" dirty="0">
                <a:latin typeface="Times New Roman" charset="0"/>
              </a:rPr>
              <a:t>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dirty="0">
                <a:latin typeface="Times New Roman" charset="0"/>
              </a:rPr>
              <a:t>What is </a:t>
            </a:r>
            <a:r>
              <a:rPr lang="en-US" altLang="x-none" sz="2400" dirty="0" err="1">
                <a:latin typeface="Times New Roman" charset="0"/>
              </a:rPr>
              <a:t>p</a:t>
            </a:r>
            <a:r>
              <a:rPr lang="en-US" altLang="x-none" sz="2400" baseline="-25000" dirty="0" err="1">
                <a:latin typeface="Times New Roman" charset="0"/>
              </a:rPr>
              <a:t>k</a:t>
            </a:r>
            <a:r>
              <a:rPr lang="en-US" altLang="x-none" sz="2400" dirty="0">
                <a:latin typeface="Times New Roman" charset="0"/>
              </a:rPr>
              <a:t> in terms of </a:t>
            </a:r>
            <a:r>
              <a:rPr lang="en-US" altLang="x-none" sz="2400" dirty="0" err="1">
                <a:latin typeface="Symbol" charset="2"/>
              </a:rPr>
              <a:t>D</a:t>
            </a:r>
            <a:r>
              <a:rPr lang="en-US" altLang="x-none" sz="2400" dirty="0" err="1">
                <a:latin typeface="Times New Roman" charset="0"/>
              </a:rPr>
              <a:t>x</a:t>
            </a:r>
            <a:r>
              <a:rPr lang="en-US" altLang="x-none" sz="2400" dirty="0">
                <a:latin typeface="Times New Roman" charset="0"/>
              </a:rPr>
              <a:t>, </a:t>
            </a:r>
            <a:r>
              <a:rPr lang="en-US" altLang="x-none" sz="2400" dirty="0" err="1">
                <a:latin typeface="Symbol" charset="2"/>
              </a:rPr>
              <a:t>D</a:t>
            </a:r>
            <a:r>
              <a:rPr lang="en-US" altLang="x-none" sz="2400" dirty="0" err="1">
                <a:latin typeface="Times New Roman" charset="0"/>
              </a:rPr>
              <a:t>y</a:t>
            </a:r>
            <a:r>
              <a:rPr lang="en-US" altLang="x-none" sz="2400" dirty="0">
                <a:latin typeface="Times New Roman" charset="0"/>
              </a:rPr>
              <a:t>, </a:t>
            </a:r>
            <a:r>
              <a:rPr lang="en-US" altLang="x-none" sz="2400" dirty="0" err="1">
                <a:latin typeface="Times New Roman" charset="0"/>
              </a:rPr>
              <a:t>x</a:t>
            </a:r>
            <a:r>
              <a:rPr lang="en-US" altLang="x-none" sz="2400" baseline="-25000" dirty="0" err="1">
                <a:latin typeface="Times New Roman" charset="0"/>
              </a:rPr>
              <a:t>k</a:t>
            </a:r>
            <a:r>
              <a:rPr lang="en-US" altLang="x-none" sz="2400" dirty="0">
                <a:latin typeface="Times New Roman" charset="0"/>
              </a:rPr>
              <a:t>, </a:t>
            </a:r>
            <a:r>
              <a:rPr lang="en-US" altLang="x-none" sz="2400" dirty="0" err="1">
                <a:latin typeface="Times New Roman" charset="0"/>
              </a:rPr>
              <a:t>y</a:t>
            </a:r>
            <a:r>
              <a:rPr lang="en-US" altLang="x-none" sz="2400" baseline="-25000" dirty="0" err="1">
                <a:latin typeface="Times New Roman" charset="0"/>
              </a:rPr>
              <a:t>k</a:t>
            </a:r>
            <a:r>
              <a:rPr lang="en-US" altLang="x-none" sz="2400" dirty="0">
                <a:latin typeface="Times New Roman" charset="0"/>
              </a:rPr>
              <a:t>? We will work this out in class.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 dirty="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 dirty="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 dirty="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dirty="0">
                <a:latin typeface="Times New Roman" charset="0"/>
              </a:rPr>
              <a:t>What is the difference between p</a:t>
            </a:r>
            <a:r>
              <a:rPr lang="en-US" altLang="x-none" sz="2400" baseline="-25000" dirty="0">
                <a:latin typeface="Times New Roman" charset="0"/>
              </a:rPr>
              <a:t>k+1</a:t>
            </a:r>
            <a:r>
              <a:rPr lang="en-US" altLang="x-none" sz="2400" dirty="0">
                <a:latin typeface="Times New Roman" charset="0"/>
              </a:rPr>
              <a:t> and </a:t>
            </a:r>
            <a:r>
              <a:rPr lang="en-US" altLang="x-none" sz="2400" dirty="0" err="1">
                <a:latin typeface="Times New Roman" charset="0"/>
              </a:rPr>
              <a:t>p</a:t>
            </a:r>
            <a:r>
              <a:rPr lang="en-US" altLang="x-none" sz="2400" baseline="-25000" dirty="0" err="1">
                <a:latin typeface="Times New Roman" charset="0"/>
              </a:rPr>
              <a:t>k</a:t>
            </a:r>
            <a:r>
              <a:rPr lang="en-US" altLang="x-none" sz="2400" dirty="0">
                <a:latin typeface="Times New Roman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5811" grpId="0" build="p" autoUpdateAnimBg="0"/>
    </p:bldLst>
  </p:timing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CCECFF"/>
      </a:lt1>
      <a:dk2>
        <a:srgbClr val="006666"/>
      </a:dk2>
      <a:lt2>
        <a:srgbClr val="FFFFCC"/>
      </a:lt2>
      <a:accent1>
        <a:srgbClr val="FFCC00"/>
      </a:accent1>
      <a:accent2>
        <a:srgbClr val="CC3399"/>
      </a:accent2>
      <a:accent3>
        <a:srgbClr val="E2F4FF"/>
      </a:accent3>
      <a:accent4>
        <a:srgbClr val="000000"/>
      </a:accent4>
      <a:accent5>
        <a:srgbClr val="FFE2AA"/>
      </a:accent5>
      <a:accent6>
        <a:srgbClr val="B92D8A"/>
      </a:accent6>
      <a:hlink>
        <a:srgbClr val="FFCC00"/>
      </a:hlink>
      <a:folHlink>
        <a:srgbClr val="006699"/>
      </a:folHlink>
    </a:clrScheme>
    <a:fontScheme name="Microsoft Office 98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3076</TotalTime>
  <Pages>35</Pages>
  <Words>1724</Words>
  <Application>Microsoft Macintosh PowerPoint</Application>
  <PresentationFormat>On-screen Show (4:3)</PresentationFormat>
  <Paragraphs>217</Paragraphs>
  <Slides>24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Palatino</vt:lpstr>
      <vt:lpstr>Symbol</vt:lpstr>
      <vt:lpstr>Times</vt:lpstr>
      <vt:lpstr>Times New Roman</vt:lpstr>
      <vt:lpstr>Microsoft Office 98</vt:lpstr>
      <vt:lpstr>Equation</vt:lpstr>
      <vt:lpstr>Graphics   CSCI 343, Fall 2023 Lecture 19 Scan Conversion</vt:lpstr>
      <vt:lpstr>Scan conversion for lines</vt:lpstr>
      <vt:lpstr>The DDA Algorithm</vt:lpstr>
      <vt:lpstr>Pseudocode for DDA</vt:lpstr>
      <vt:lpstr>Pseudocode for DDA</vt:lpstr>
      <vt:lpstr>Bresenham's Algorithm</vt:lpstr>
      <vt:lpstr>Plotting the next pixel</vt:lpstr>
      <vt:lpstr>The decision variable</vt:lpstr>
      <vt:lpstr>Incrementally computing pk</vt:lpstr>
      <vt:lpstr>Calculating the Starting pk</vt:lpstr>
      <vt:lpstr>The entire Bresenham Algorithm</vt:lpstr>
      <vt:lpstr>Example of Bresenham's Algorithm</vt:lpstr>
      <vt:lpstr>Scan Conversion of Polygons</vt:lpstr>
      <vt:lpstr>Testing Irregular polygons</vt:lpstr>
      <vt:lpstr>Winding number</vt:lpstr>
      <vt:lpstr>Tesselation</vt:lpstr>
      <vt:lpstr>Fill and Sort</vt:lpstr>
      <vt:lpstr>The flood fill algorithm</vt:lpstr>
      <vt:lpstr>Aliasing</vt:lpstr>
      <vt:lpstr>Anti-aliasing through area averaging</vt:lpstr>
      <vt:lpstr>Aliasing in 3D</vt:lpstr>
      <vt:lpstr>Time Aliasing</vt:lpstr>
      <vt:lpstr>Half Toning</vt:lpstr>
      <vt:lpstr>Dithering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Structures   CSCI 262, Spring 2002 Lecture 2 Classes and Abstract Data Types</dc:title>
  <dc:subject/>
  <dc:creator/>
  <cp:keywords/>
  <dc:description/>
  <cp:lastModifiedBy>Constance S. Royden</cp:lastModifiedBy>
  <cp:revision>466</cp:revision>
  <cp:lastPrinted>2011-11-07T05:49:44Z</cp:lastPrinted>
  <dcterms:created xsi:type="dcterms:W3CDTF">2011-11-03T14:31:13Z</dcterms:created>
  <dcterms:modified xsi:type="dcterms:W3CDTF">2023-11-06T18:37:58Z</dcterms:modified>
</cp:coreProperties>
</file>