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5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312" r:id="rId19"/>
    <p:sldId id="313" r:id="rId20"/>
    <p:sldId id="314" r:id="rId21"/>
    <p:sldId id="315" r:id="rId22"/>
    <p:sldId id="316" r:id="rId23"/>
    <p:sldId id="317" r:id="rId2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353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685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14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93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411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3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1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590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143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40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60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477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7B7D90CD-7782-CC44-9C87-6C9ECAFA17F6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18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Clipping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Examine 4 cases</a:t>
            </a:r>
            <a:br>
              <a:rPr lang="en-US" altLang="x-none"/>
            </a:br>
            <a:r>
              <a:rPr lang="en-US" altLang="x-none"/>
              <a:t>Cases 1 and 2</a:t>
            </a:r>
          </a:p>
        </p:txBody>
      </p:sp>
      <p:sp>
        <p:nvSpPr>
          <p:cNvPr id="340995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6868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Case 1: o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= o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0000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What should we do?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Case 2: o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= 0, o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!= 0 (or vice versa)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What should we do?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Cases 3 and 4</a:t>
            </a:r>
          </a:p>
        </p:txBody>
      </p:sp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686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Case 3: o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&amp; o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!= 0 (Bitwise AND)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What should we do?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Case 4: o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&amp; o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What should we do?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365125" y="1641475"/>
            <a:ext cx="81692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Example: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(x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 = (3, -4), 	   (x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 = (-1, 4)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= -2, x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= 2, y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= -3, y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= 3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a)Compute the outcodes for both points.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b)Determine which case applies, and whether we need to compute intersections.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c)What if (x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 = (4, 4)?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Computing intersections</a:t>
            </a:r>
          </a:p>
        </p:txBody>
      </p:sp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365125" y="1641475"/>
            <a:ext cx="8397875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arenR"/>
            </a:pPr>
            <a:r>
              <a:rPr lang="en-US" altLang="x-none" sz="2400">
                <a:latin typeface="Times New Roman" charset="0"/>
              </a:rPr>
              <a:t>If we represent the line segment as y = mx + h, How do we compute the intersection with upper border?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Assign y = y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, and solve for x. 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(Intersections with other borders are similar).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Example: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(x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 = (-2, -3), 	   (x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 = (2, 5)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= -1, x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= 1, y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= -2, y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= 2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a) Find the equation of the line between the endpoints.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b) Find the intersection of the line with y</a:t>
            </a:r>
            <a:r>
              <a:rPr lang="en-US" altLang="x-none" sz="2400" baseline="-25000">
                <a:latin typeface="Times New Roman" charset="0"/>
              </a:rPr>
              <a:t>max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 b="1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 b="1">
                <a:latin typeface="Times New Roman" charset="0"/>
              </a:rPr>
              <a:t>Problem:</a:t>
            </a:r>
            <a:r>
              <a:rPr lang="en-US" altLang="x-none" sz="2400">
                <a:latin typeface="Times New Roman" charset="0"/>
              </a:rPr>
              <a:t>  We cannot represent vertical lines in this format.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Computing intersections</a:t>
            </a:r>
            <a:br>
              <a:rPr lang="en-US" altLang="x-none"/>
            </a:br>
            <a:r>
              <a:rPr lang="en-US" altLang="x-none"/>
              <a:t>using parametric equations</a:t>
            </a:r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365125" y="1641475"/>
            <a:ext cx="83978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2) Represent line segment parametrically.  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This is more general because we can represent vertical and horizontal lines.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p(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 = (1-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	  = 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(p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- 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x(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 = (1-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y(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 = (1-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2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Substitute in y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for y(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 and solve for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.</a:t>
            </a: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 flipV="1">
            <a:off x="6781800" y="4648200"/>
            <a:ext cx="838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705600" y="5562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7620000" y="44958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7239000" y="5105400"/>
            <a:ext cx="102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0&lt;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&lt;1</a:t>
            </a:r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V="1">
            <a:off x="7620000" y="4114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 flipH="1">
            <a:off x="6248400" y="5638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6096000"/>
            <a:ext cx="70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&lt;0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8077200" y="4038600"/>
            <a:ext cx="70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&gt;1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Using Parametric equation</a:t>
            </a:r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365125" y="1565275"/>
            <a:ext cx="83978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Example: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(x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 = (-2, -3), 	   (x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 = (2, 5)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= -1, x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= 1, y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= -2, y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= 2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a) Find the parametric equation of the line between the endpoints.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b) Find the intersection of the line with y</a:t>
            </a:r>
            <a:r>
              <a:rPr lang="en-US" altLang="x-none" sz="2400" baseline="-25000">
                <a:latin typeface="Times New Roman" charset="0"/>
              </a:rPr>
              <a:t>max.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Clipping polygons</a:t>
            </a:r>
          </a:p>
        </p:txBody>
      </p:sp>
      <p:sp>
        <p:nvSpPr>
          <p:cNvPr id="345091" name="Text Box 3"/>
          <p:cNvSpPr txBox="1">
            <a:spLocks noChangeArrowheads="1"/>
          </p:cNvSpPr>
          <p:nvPr/>
        </p:nvSpPr>
        <p:spPr bwMode="auto">
          <a:xfrm>
            <a:off x="403225" y="1973263"/>
            <a:ext cx="82835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clip each of the line segments that make up a polygon.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Concave polygons present difficulties (Best to use convex polygons).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use a bounding box for clipping complex polygons</a:t>
            </a:r>
          </a:p>
        </p:txBody>
      </p:sp>
      <p:sp>
        <p:nvSpPr>
          <p:cNvPr id="15363" name="Freeform 4"/>
          <p:cNvSpPr>
            <a:spLocks/>
          </p:cNvSpPr>
          <p:nvPr/>
        </p:nvSpPr>
        <p:spPr bwMode="auto">
          <a:xfrm>
            <a:off x="685800" y="4724400"/>
            <a:ext cx="762000" cy="1143000"/>
          </a:xfrm>
          <a:custGeom>
            <a:avLst/>
            <a:gdLst>
              <a:gd name="T0" fmla="*/ 2147483646 w 480"/>
              <a:gd name="T1" fmla="*/ 2147483646 h 720"/>
              <a:gd name="T2" fmla="*/ 2147483646 w 480"/>
              <a:gd name="T3" fmla="*/ 2147483646 h 720"/>
              <a:gd name="T4" fmla="*/ 2147483646 w 480"/>
              <a:gd name="T5" fmla="*/ 2147483646 h 720"/>
              <a:gd name="T6" fmla="*/ 2147483646 w 480"/>
              <a:gd name="T7" fmla="*/ 0 h 720"/>
              <a:gd name="T8" fmla="*/ 2147483646 w 480"/>
              <a:gd name="T9" fmla="*/ 2147483646 h 720"/>
              <a:gd name="T10" fmla="*/ 0 w 480"/>
              <a:gd name="T11" fmla="*/ 2147483646 h 720"/>
              <a:gd name="T12" fmla="*/ 2147483646 w 480"/>
              <a:gd name="T13" fmla="*/ 2147483646 h 720"/>
              <a:gd name="T14" fmla="*/ 2147483646 w 480"/>
              <a:gd name="T15" fmla="*/ 2147483646 h 7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80"/>
              <a:gd name="T25" fmla="*/ 0 h 720"/>
              <a:gd name="T26" fmla="*/ 480 w 480"/>
              <a:gd name="T27" fmla="*/ 720 h 7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80" h="720">
                <a:moveTo>
                  <a:pt x="384" y="528"/>
                </a:moveTo>
                <a:cubicBezTo>
                  <a:pt x="237" y="283"/>
                  <a:pt x="146" y="288"/>
                  <a:pt x="255" y="288"/>
                </a:cubicBezTo>
                <a:lnTo>
                  <a:pt x="480" y="240"/>
                </a:lnTo>
                <a:lnTo>
                  <a:pt x="432" y="0"/>
                </a:lnTo>
                <a:lnTo>
                  <a:pt x="48" y="96"/>
                </a:lnTo>
                <a:lnTo>
                  <a:pt x="0" y="480"/>
                </a:lnTo>
                <a:lnTo>
                  <a:pt x="192" y="720"/>
                </a:lnTo>
                <a:lnTo>
                  <a:pt x="384" y="52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143000" y="4876800"/>
            <a:ext cx="1143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457200" y="4114800"/>
            <a:ext cx="3513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Clipping may create new objects</a:t>
            </a:r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 flipH="1">
            <a:off x="1524000" y="4495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Freeform 8"/>
          <p:cNvSpPr>
            <a:spLocks/>
          </p:cNvSpPr>
          <p:nvPr/>
        </p:nvSpPr>
        <p:spPr bwMode="auto">
          <a:xfrm>
            <a:off x="4343400" y="4724400"/>
            <a:ext cx="762000" cy="1143000"/>
          </a:xfrm>
          <a:custGeom>
            <a:avLst/>
            <a:gdLst>
              <a:gd name="T0" fmla="*/ 2147483646 w 480"/>
              <a:gd name="T1" fmla="*/ 2147483646 h 720"/>
              <a:gd name="T2" fmla="*/ 2147483646 w 480"/>
              <a:gd name="T3" fmla="*/ 2147483646 h 720"/>
              <a:gd name="T4" fmla="*/ 2147483646 w 480"/>
              <a:gd name="T5" fmla="*/ 2147483646 h 720"/>
              <a:gd name="T6" fmla="*/ 2147483646 w 480"/>
              <a:gd name="T7" fmla="*/ 0 h 720"/>
              <a:gd name="T8" fmla="*/ 2147483646 w 480"/>
              <a:gd name="T9" fmla="*/ 2147483646 h 720"/>
              <a:gd name="T10" fmla="*/ 0 w 480"/>
              <a:gd name="T11" fmla="*/ 2147483646 h 720"/>
              <a:gd name="T12" fmla="*/ 2147483646 w 480"/>
              <a:gd name="T13" fmla="*/ 2147483646 h 720"/>
              <a:gd name="T14" fmla="*/ 2147483646 w 480"/>
              <a:gd name="T15" fmla="*/ 2147483646 h 7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80"/>
              <a:gd name="T25" fmla="*/ 0 h 720"/>
              <a:gd name="T26" fmla="*/ 480 w 480"/>
              <a:gd name="T27" fmla="*/ 720 h 7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80" h="720">
                <a:moveTo>
                  <a:pt x="384" y="528"/>
                </a:moveTo>
                <a:cubicBezTo>
                  <a:pt x="237" y="283"/>
                  <a:pt x="146" y="288"/>
                  <a:pt x="255" y="288"/>
                </a:cubicBezTo>
                <a:lnTo>
                  <a:pt x="480" y="240"/>
                </a:lnTo>
                <a:lnTo>
                  <a:pt x="432" y="0"/>
                </a:lnTo>
                <a:lnTo>
                  <a:pt x="48" y="96"/>
                </a:lnTo>
                <a:lnTo>
                  <a:pt x="0" y="480"/>
                </a:lnTo>
                <a:lnTo>
                  <a:pt x="192" y="720"/>
                </a:lnTo>
                <a:lnTo>
                  <a:pt x="384" y="52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4343400" y="4724400"/>
            <a:ext cx="7620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886200" y="5943600"/>
            <a:ext cx="1673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Bounding Box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838200" y="6096000"/>
            <a:ext cx="2011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Clipping Window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Clipping in 3D</a:t>
            </a:r>
          </a:p>
        </p:txBody>
      </p:sp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1692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Cohen-Sutherland clipping can be extended to 3 dimensions.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3D have 27 regions (instead of 9).  We use a 6 bit code (instead of 3).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365125" y="5959475"/>
            <a:ext cx="816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using Perspective projection, first convert clipping volume to canonical volume (as openGL does).  Then clip.</a:t>
            </a:r>
          </a:p>
        </p:txBody>
      </p:sp>
      <p:pic>
        <p:nvPicPr>
          <p:cNvPr id="3461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38100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 autoUpdateAnimBg="0"/>
      <p:bldP spid="34611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8600" cy="1143000"/>
          </a:xfrm>
        </p:spPr>
        <p:txBody>
          <a:bodyPr/>
          <a:lstStyle/>
          <a:p>
            <a:r>
              <a:rPr lang="en-US" altLang="x-none" dirty="0"/>
              <a:t>Liang-</a:t>
            </a:r>
            <a:r>
              <a:rPr lang="en-US" altLang="x-none" dirty="0" err="1"/>
              <a:t>Barsky</a:t>
            </a:r>
            <a:r>
              <a:rPr lang="en-US" altLang="x-none" dirty="0"/>
              <a:t> clipping</a:t>
            </a:r>
          </a:p>
        </p:txBody>
      </p:sp>
      <p:sp>
        <p:nvSpPr>
          <p:cNvPr id="358403" name="Text Box 3"/>
          <p:cNvSpPr txBox="1">
            <a:spLocks noChangeArrowheads="1"/>
          </p:cNvSpPr>
          <p:nvPr/>
        </p:nvSpPr>
        <p:spPr bwMode="auto">
          <a:xfrm>
            <a:off x="288925" y="1641475"/>
            <a:ext cx="8321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Liang-Barsky clipping, we develop two decision variables, p</a:t>
            </a:r>
            <a:r>
              <a:rPr lang="en-US" altLang="x-none" sz="2400" baseline="-25000">
                <a:latin typeface="Times New Roman" charset="0"/>
              </a:rPr>
              <a:t>k </a:t>
            </a:r>
            <a:r>
              <a:rPr lang="en-US" altLang="x-none" sz="2400">
                <a:latin typeface="Times New Roman" charset="0"/>
              </a:rPr>
              <a:t>and q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, from the parameterized version of the line segment.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use 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and q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to make decisions about whether or not we need to clip.</a:t>
            </a:r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838200" y="3505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1905000" y="3505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609600" y="3657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609600" y="4572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533400" y="4572000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min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1546225" y="4572000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max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2057400" y="3352800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max</a:t>
            </a: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2057400" y="4267200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min</a:t>
            </a:r>
          </a:p>
        </p:txBody>
      </p:sp>
      <p:sp>
        <p:nvSpPr>
          <p:cNvPr id="4107" name="Line 12"/>
          <p:cNvSpPr>
            <a:spLocks noChangeShapeType="1"/>
          </p:cNvSpPr>
          <p:nvPr/>
        </p:nvSpPr>
        <p:spPr bwMode="auto">
          <a:xfrm flipV="1">
            <a:off x="1143000" y="3962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762000" y="41910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1</a:t>
            </a:r>
            <a:r>
              <a:rPr lang="en-US" altLang="x-none" sz="1800">
                <a:latin typeface="Times New Roman" charset="0"/>
              </a:rPr>
              <a:t>, y</a:t>
            </a:r>
            <a:r>
              <a:rPr lang="en-US" altLang="x-none" sz="1800" baseline="-25000">
                <a:latin typeface="Times New Roman" charset="0"/>
              </a:rPr>
              <a:t>1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1066800" y="35814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2</a:t>
            </a:r>
            <a:r>
              <a:rPr lang="en-US" altLang="x-none" sz="1800">
                <a:latin typeface="Times New Roman" charset="0"/>
              </a:rPr>
              <a:t>, y</a:t>
            </a:r>
            <a:r>
              <a:rPr lang="en-US" altLang="x-none" sz="1800" baseline="-25000">
                <a:latin typeface="Times New Roman" charset="0"/>
              </a:rPr>
              <a:t>2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358415" name="Text Box 15"/>
          <p:cNvSpPr txBox="1">
            <a:spLocks noChangeArrowheads="1"/>
          </p:cNvSpPr>
          <p:nvPr/>
        </p:nvSpPr>
        <p:spPr bwMode="auto">
          <a:xfrm>
            <a:off x="3375025" y="3421063"/>
            <a:ext cx="53117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Parameterized line segment: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 =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(x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-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 =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aD</a:t>
            </a:r>
            <a:r>
              <a:rPr lang="en-US" altLang="x-none" sz="2400">
                <a:latin typeface="Times New Roman" charset="0"/>
              </a:rPr>
              <a:t>x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 =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(y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-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 =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aD</a:t>
            </a:r>
            <a:r>
              <a:rPr lang="en-US" altLang="x-none" sz="2400">
                <a:latin typeface="Times New Roman" charset="0"/>
              </a:rPr>
              <a:t>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 &lt;=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&lt;= 1</a:t>
            </a:r>
          </a:p>
        </p:txBody>
      </p:sp>
      <p:sp>
        <p:nvSpPr>
          <p:cNvPr id="358416" name="Text Box 16"/>
          <p:cNvSpPr txBox="1">
            <a:spLocks noChangeArrowheads="1"/>
          </p:cNvSpPr>
          <p:nvPr/>
        </p:nvSpPr>
        <p:spPr bwMode="auto">
          <a:xfrm>
            <a:off x="365125" y="5299075"/>
            <a:ext cx="70913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a point on the line is inside the clipping window, then: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&lt;=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aD</a:t>
            </a:r>
            <a:r>
              <a:rPr lang="en-US" altLang="x-none" sz="2400">
                <a:latin typeface="Times New Roman" charset="0"/>
              </a:rPr>
              <a:t>x &lt;= x</a:t>
            </a:r>
            <a:r>
              <a:rPr lang="en-US" altLang="x-none" sz="2400" baseline="-25000">
                <a:latin typeface="Times New Roman" charset="0"/>
              </a:rPr>
              <a:t>max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y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&lt;=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aD</a:t>
            </a:r>
            <a:r>
              <a:rPr lang="en-US" altLang="x-none" sz="2400">
                <a:latin typeface="Times New Roman" charset="0"/>
              </a:rPr>
              <a:t>y &lt;= y</a:t>
            </a:r>
            <a:r>
              <a:rPr lang="en-US" altLang="x-none" sz="2400" baseline="-25000">
                <a:latin typeface="Times New Roman" charset="0"/>
              </a:rPr>
              <a:t>max</a:t>
            </a:r>
            <a:endParaRPr lang="en-US" altLang="x-none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9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 bldLvl="2" autoUpdateAnimBg="0"/>
      <p:bldP spid="358415" grpId="0" build="p" autoUpdateAnimBg="0"/>
      <p:bldP spid="35841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Defining p</a:t>
            </a:r>
            <a:r>
              <a:rPr lang="en-US" altLang="x-none" baseline="-25000"/>
              <a:t>k</a:t>
            </a:r>
            <a:r>
              <a:rPr lang="en-US" altLang="x-none"/>
              <a:t> and q</a:t>
            </a:r>
            <a:r>
              <a:rPr lang="en-US" altLang="x-none" baseline="-25000"/>
              <a:t>k</a:t>
            </a:r>
            <a:endParaRPr lang="en-US" altLang="x-none"/>
          </a:p>
        </p:txBody>
      </p:sp>
      <p:sp>
        <p:nvSpPr>
          <p:cNvPr id="359427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6180138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rewrite the inequalities in the form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&lt;= q</a:t>
            </a:r>
            <a:r>
              <a:rPr lang="en-US" altLang="x-none" sz="2400" baseline="-25000">
                <a:latin typeface="Times New Roman" charset="0"/>
              </a:rPr>
              <a:t>k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Left Border, k= 1: 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&lt;=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aD</a:t>
            </a:r>
            <a:r>
              <a:rPr lang="en-US" altLang="x-none" sz="2400">
                <a:latin typeface="Times New Roman" charset="0"/>
              </a:rPr>
              <a:t>x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(-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x)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&lt;=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- 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= -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x,  q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=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- 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Right Border, k= 2: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aD</a:t>
            </a:r>
            <a:r>
              <a:rPr lang="en-US" altLang="x-none" sz="2400">
                <a:latin typeface="Times New Roman" charset="0"/>
              </a:rPr>
              <a:t>x &lt;= x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(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x)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&lt;= x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-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= 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x,  q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= x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-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Bottom Border, k=3: y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&lt;=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aD</a:t>
            </a:r>
            <a:r>
              <a:rPr lang="en-US" altLang="x-none" sz="2400">
                <a:latin typeface="Times New Roman" charset="0"/>
              </a:rPr>
              <a:t>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= -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y,  q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=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- y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Top Border, k=4: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aD</a:t>
            </a:r>
            <a:r>
              <a:rPr lang="en-US" altLang="x-none" sz="2400">
                <a:latin typeface="Times New Roman" charset="0"/>
              </a:rPr>
              <a:t>y &lt;= y</a:t>
            </a:r>
            <a:r>
              <a:rPr lang="en-US" altLang="x-none" sz="2400" baseline="-25000">
                <a:latin typeface="Times New Roman" charset="0"/>
              </a:rPr>
              <a:t>max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= 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y,  q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= y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-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9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Working with multiple textures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305800" cy="4894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//Load in the image files into separate variables (or an array)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image = [ ];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image[0] = new Image();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image[0].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onload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function() {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configureTexture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image[0], 0 );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}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image[0].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src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"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flowers.jpg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";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image[1] = new Image();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image[1].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onload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function() {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configureTexture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image[1], 1 );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}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image[1].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src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"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earth.jpg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";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Case 1: p</a:t>
            </a:r>
            <a:r>
              <a:rPr lang="en-US" altLang="x-none" baseline="-25000"/>
              <a:t>k</a:t>
            </a:r>
            <a:r>
              <a:rPr lang="en-US" altLang="x-none"/>
              <a:t> = 0</a:t>
            </a:r>
          </a:p>
        </p:txBody>
      </p:sp>
      <p:sp>
        <p:nvSpPr>
          <p:cNvPr id="6146" name="Line 3"/>
          <p:cNvSpPr>
            <a:spLocks noChangeShapeType="1"/>
          </p:cNvSpPr>
          <p:nvPr/>
        </p:nvSpPr>
        <p:spPr bwMode="auto">
          <a:xfrm>
            <a:off x="914400" y="3581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1981200" y="3581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685800" y="3733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V="1">
            <a:off x="685800" y="4648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609600" y="4648200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min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600200" y="4648200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max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2743200" y="3505200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max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2057400" y="49530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1</a:t>
            </a:r>
            <a:r>
              <a:rPr lang="en-US" altLang="x-none" sz="1800">
                <a:latin typeface="Times New Roman" charset="0"/>
              </a:rPr>
              <a:t>, y</a:t>
            </a:r>
            <a:r>
              <a:rPr lang="en-US" altLang="x-none" sz="1800" baseline="-25000">
                <a:latin typeface="Times New Roman" charset="0"/>
              </a:rPr>
              <a:t>1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2133600" y="30480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2</a:t>
            </a:r>
            <a:r>
              <a:rPr lang="en-US" altLang="x-none" sz="1800">
                <a:latin typeface="Times New Roman" charset="0"/>
              </a:rPr>
              <a:t>, y</a:t>
            </a:r>
            <a:r>
              <a:rPr lang="en-US" altLang="x-none" sz="1800" baseline="-25000">
                <a:latin typeface="Times New Roman" charset="0"/>
              </a:rPr>
              <a:t>2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360461" name="Text Box 13"/>
          <p:cNvSpPr txBox="1">
            <a:spLocks noChangeArrowheads="1"/>
          </p:cNvSpPr>
          <p:nvPr/>
        </p:nvSpPr>
        <p:spPr bwMode="auto">
          <a:xfrm>
            <a:off x="365125" y="1641475"/>
            <a:ext cx="85502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= 0, then the line is parallel to the border of the clipping window that corresponds to k (e.g. the left border for k=1).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q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&lt; 0, the line is outside the clipping window.  It can be discarded.</a:t>
            </a:r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>
            <a:off x="2362200" y="3505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2667000" y="4419600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min</a:t>
            </a:r>
          </a:p>
        </p:txBody>
      </p:sp>
      <p:sp>
        <p:nvSpPr>
          <p:cNvPr id="360464" name="Text Box 16"/>
          <p:cNvSpPr txBox="1">
            <a:spLocks noChangeArrowheads="1"/>
          </p:cNvSpPr>
          <p:nvPr/>
        </p:nvSpPr>
        <p:spPr bwMode="auto">
          <a:xfrm>
            <a:off x="4327525" y="3317875"/>
            <a:ext cx="42751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then  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and 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are zero.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q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=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- 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&gt;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q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= x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-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&lt;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Discard line.</a:t>
            </a:r>
          </a:p>
        </p:txBody>
      </p:sp>
      <p:sp>
        <p:nvSpPr>
          <p:cNvPr id="360476" name="Text Box 28"/>
          <p:cNvSpPr txBox="1">
            <a:spLocks noChangeArrowheads="1"/>
          </p:cNvSpPr>
          <p:nvPr/>
        </p:nvSpPr>
        <p:spPr bwMode="auto">
          <a:xfrm>
            <a:off x="517525" y="5756275"/>
            <a:ext cx="555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both q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&gt; 0, then the line must be clipped.</a:t>
            </a:r>
          </a:p>
        </p:txBody>
      </p:sp>
    </p:spTree>
    <p:extLst>
      <p:ext uri="{BB962C8B-B14F-4D97-AF65-F5344CB8AC3E}">
        <p14:creationId xmlns:p14="http://schemas.microsoft.com/office/powerpoint/2010/main" val="75290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61" grpId="0" build="p" autoUpdateAnimBg="0"/>
      <p:bldP spid="360464" grpId="0" build="p" autoUpdateAnimBg="0"/>
      <p:bldP spid="36047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Case 2: Non-zero p</a:t>
            </a:r>
            <a:r>
              <a:rPr lang="en-US" altLang="x-none" baseline="-25000"/>
              <a:t>k</a:t>
            </a:r>
            <a:endParaRPr lang="en-US" altLang="x-none"/>
          </a:p>
        </p:txBody>
      </p:sp>
      <p:sp>
        <p:nvSpPr>
          <p:cNvPr id="361475" name="Text Box 3"/>
          <p:cNvSpPr txBox="1">
            <a:spLocks noChangeArrowheads="1"/>
          </p:cNvSpPr>
          <p:nvPr/>
        </p:nvSpPr>
        <p:spPr bwMode="auto">
          <a:xfrm>
            <a:off x="288925" y="1565275"/>
            <a:ext cx="84740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p</a:t>
            </a:r>
            <a:r>
              <a:rPr lang="en-US" altLang="x-none" sz="2400" baseline="-25000">
                <a:latin typeface="Times New Roman" charset="0"/>
              </a:rPr>
              <a:t>k </a:t>
            </a:r>
            <a:r>
              <a:rPr lang="en-US" altLang="x-none" sz="2400">
                <a:latin typeface="Times New Roman" charset="0"/>
              </a:rPr>
              <a:t>&lt; 0, then the extension of the line segment goes from outside to inside the extended boundary (when moving in direction of increasing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&gt; 0, then the extension of the line segment goes from inside to outside.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order of going from inside to outside and outside to inside the boundaries indicates whether we need to clip.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determine this, we solve for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for the intersection of the line with each of the extended boundaries: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= q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/p</a:t>
            </a:r>
            <a:r>
              <a:rPr lang="en-US" altLang="x-none" sz="2400" baseline="-25000">
                <a:latin typeface="Times New Roman" charset="0"/>
              </a:rPr>
              <a:t>k</a:t>
            </a:r>
            <a:endParaRPr lang="en-US" altLang="x-none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3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Locating clipping points</a:t>
            </a:r>
          </a:p>
        </p:txBody>
      </p:sp>
      <p:sp>
        <p:nvSpPr>
          <p:cNvPr id="362499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6645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For all 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&lt; 0, find the maximum of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, 0 and assign it to u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For all 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&gt; 0, find the minimum of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, 1 and assign it to u</a:t>
            </a:r>
            <a:r>
              <a:rPr lang="en-US" altLang="x-none" sz="2400" baseline="-25000">
                <a:latin typeface="Times New Roman" charset="0"/>
              </a:rPr>
              <a:t>2.</a:t>
            </a:r>
            <a:r>
              <a:rPr lang="en-US" altLang="x-none" sz="2400">
                <a:latin typeface="Times New Roman" charset="0"/>
              </a:rPr>
              <a:t>  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If u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&gt; u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the line is outside the clipping window.  Don't clip.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If u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&lt; u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at least part of the line is inside the clipping window, clip at u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and u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.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1219200" y="3962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2057400" y="38862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609600" y="4267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 flipV="1">
            <a:off x="609600" y="502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228600" y="53340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1</a:t>
            </a:r>
            <a:r>
              <a:rPr lang="en-US" altLang="x-none" sz="1800">
                <a:latin typeface="Times New Roman" charset="0"/>
              </a:rPr>
              <a:t>, y</a:t>
            </a:r>
            <a:r>
              <a:rPr lang="en-US" altLang="x-none" sz="1800" baseline="-25000">
                <a:latin typeface="Times New Roman" charset="0"/>
              </a:rPr>
              <a:t>1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2133600" y="34290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2</a:t>
            </a:r>
            <a:r>
              <a:rPr lang="en-US" altLang="x-none" sz="1800">
                <a:latin typeface="Times New Roman" charset="0"/>
              </a:rPr>
              <a:t>, y</a:t>
            </a:r>
            <a:r>
              <a:rPr lang="en-US" altLang="x-none" sz="1800" baseline="-25000">
                <a:latin typeface="Times New Roman" charset="0"/>
              </a:rPr>
              <a:t>2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8201" name="Line 15"/>
          <p:cNvSpPr>
            <a:spLocks noChangeShapeType="1"/>
          </p:cNvSpPr>
          <p:nvPr/>
        </p:nvSpPr>
        <p:spPr bwMode="auto">
          <a:xfrm flipV="1">
            <a:off x="609600" y="3810000"/>
            <a:ext cx="16002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6"/>
          <p:cNvSpPr txBox="1">
            <a:spLocks noChangeArrowheads="1"/>
          </p:cNvSpPr>
          <p:nvPr/>
        </p:nvSpPr>
        <p:spPr bwMode="auto">
          <a:xfrm>
            <a:off x="838200" y="44958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8203" name="Text Box 17"/>
          <p:cNvSpPr txBox="1">
            <a:spLocks noChangeArrowheads="1"/>
          </p:cNvSpPr>
          <p:nvPr/>
        </p:nvSpPr>
        <p:spPr bwMode="auto">
          <a:xfrm>
            <a:off x="1447800" y="3886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8204" name="Line 18"/>
          <p:cNvSpPr>
            <a:spLocks noChangeShapeType="1"/>
          </p:cNvSpPr>
          <p:nvPr/>
        </p:nvSpPr>
        <p:spPr bwMode="auto">
          <a:xfrm>
            <a:off x="5035550" y="4129088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9"/>
          <p:cNvSpPr>
            <a:spLocks noChangeShapeType="1"/>
          </p:cNvSpPr>
          <p:nvPr/>
        </p:nvSpPr>
        <p:spPr bwMode="auto">
          <a:xfrm>
            <a:off x="5867400" y="3352800"/>
            <a:ext cx="6350" cy="2452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20"/>
          <p:cNvSpPr>
            <a:spLocks noChangeShapeType="1"/>
          </p:cNvSpPr>
          <p:nvPr/>
        </p:nvSpPr>
        <p:spPr bwMode="auto">
          <a:xfrm>
            <a:off x="4425950" y="4433888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21"/>
          <p:cNvSpPr>
            <a:spLocks noChangeShapeType="1"/>
          </p:cNvSpPr>
          <p:nvPr/>
        </p:nvSpPr>
        <p:spPr bwMode="auto">
          <a:xfrm flipV="1">
            <a:off x="4038600" y="5195888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22"/>
          <p:cNvSpPr txBox="1">
            <a:spLocks noChangeArrowheads="1"/>
          </p:cNvSpPr>
          <p:nvPr/>
        </p:nvSpPr>
        <p:spPr bwMode="auto">
          <a:xfrm>
            <a:off x="3657600" y="54102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1</a:t>
            </a:r>
            <a:r>
              <a:rPr lang="en-US" altLang="x-none" sz="1800">
                <a:latin typeface="Times New Roman" charset="0"/>
              </a:rPr>
              <a:t>, y</a:t>
            </a:r>
            <a:r>
              <a:rPr lang="en-US" altLang="x-none" sz="1800" baseline="-25000">
                <a:latin typeface="Times New Roman" charset="0"/>
              </a:rPr>
              <a:t>1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8209" name="Text Box 23"/>
          <p:cNvSpPr txBox="1">
            <a:spLocks noChangeArrowheads="1"/>
          </p:cNvSpPr>
          <p:nvPr/>
        </p:nvSpPr>
        <p:spPr bwMode="auto">
          <a:xfrm>
            <a:off x="5943600" y="32004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2</a:t>
            </a:r>
            <a:r>
              <a:rPr lang="en-US" altLang="x-none" sz="1800">
                <a:latin typeface="Times New Roman" charset="0"/>
              </a:rPr>
              <a:t>, y</a:t>
            </a:r>
            <a:r>
              <a:rPr lang="en-US" altLang="x-none" sz="1800" baseline="-25000">
                <a:latin typeface="Times New Roman" charset="0"/>
              </a:rPr>
              <a:t>2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8210" name="Line 24"/>
          <p:cNvSpPr>
            <a:spLocks noChangeShapeType="1"/>
          </p:cNvSpPr>
          <p:nvPr/>
        </p:nvSpPr>
        <p:spPr bwMode="auto">
          <a:xfrm flipV="1">
            <a:off x="3962400" y="3367088"/>
            <a:ext cx="19812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25"/>
          <p:cNvSpPr txBox="1">
            <a:spLocks noChangeArrowheads="1"/>
          </p:cNvSpPr>
          <p:nvPr/>
        </p:nvSpPr>
        <p:spPr bwMode="auto">
          <a:xfrm>
            <a:off x="5029200" y="4038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8212" name="Text Box 26"/>
          <p:cNvSpPr txBox="1">
            <a:spLocks noChangeArrowheads="1"/>
          </p:cNvSpPr>
          <p:nvPr/>
        </p:nvSpPr>
        <p:spPr bwMode="auto">
          <a:xfrm>
            <a:off x="4667250" y="4343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8213" name="Text Box 27"/>
          <p:cNvSpPr txBox="1">
            <a:spLocks noChangeArrowheads="1"/>
          </p:cNvSpPr>
          <p:nvPr/>
        </p:nvSpPr>
        <p:spPr bwMode="auto">
          <a:xfrm>
            <a:off x="457200" y="5867400"/>
            <a:ext cx="147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&lt;u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clip</a:t>
            </a:r>
          </a:p>
        </p:txBody>
      </p:sp>
      <p:sp>
        <p:nvSpPr>
          <p:cNvPr id="8214" name="Text Box 28"/>
          <p:cNvSpPr txBox="1">
            <a:spLocks noChangeArrowheads="1"/>
          </p:cNvSpPr>
          <p:nvPr/>
        </p:nvSpPr>
        <p:spPr bwMode="auto">
          <a:xfrm>
            <a:off x="4191000" y="5943600"/>
            <a:ext cx="214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&lt;u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don't clip</a:t>
            </a:r>
          </a:p>
        </p:txBody>
      </p:sp>
    </p:spTree>
    <p:extLst>
      <p:ext uri="{BB962C8B-B14F-4D97-AF65-F5344CB8AC3E}">
        <p14:creationId xmlns:p14="http://schemas.microsoft.com/office/powerpoint/2010/main" val="69740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of Liang-Barsky Clipping</a:t>
            </a:r>
          </a:p>
        </p:txBody>
      </p:sp>
      <p:sp>
        <p:nvSpPr>
          <p:cNvPr id="9218" name="Text Box 1028"/>
          <p:cNvSpPr txBox="1">
            <a:spLocks noChangeArrowheads="1"/>
          </p:cNvSpPr>
          <p:nvPr/>
        </p:nvSpPr>
        <p:spPr bwMode="auto">
          <a:xfrm>
            <a:off x="517525" y="1641475"/>
            <a:ext cx="8093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Example: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(x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 = (0, -4), 	   (x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 = (-3, 2)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= -2, x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= 2, y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= -3, y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= 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work this out in class.</a:t>
            </a:r>
          </a:p>
        </p:txBody>
      </p:sp>
    </p:spTree>
    <p:extLst>
      <p:ext uri="{BB962C8B-B14F-4D97-AF65-F5344CB8AC3E}">
        <p14:creationId xmlns:p14="http://schemas.microsoft.com/office/powerpoint/2010/main" val="211673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Configuring Multiple Textures</a:t>
            </a:r>
          </a:p>
        </p:txBody>
      </p:sp>
      <p:sp>
        <p:nvSpPr>
          <p:cNvPr id="330755" name="Text Box 3"/>
          <p:cNvSpPr txBox="1">
            <a:spLocks noChangeArrowheads="1"/>
          </p:cNvSpPr>
          <p:nvPr/>
        </p:nvSpPr>
        <p:spPr bwMode="auto">
          <a:xfrm>
            <a:off x="403225" y="1820863"/>
            <a:ext cx="843597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/>
              <a:t>To work with multiple textures, we create multiple texture objects, one for each texture.  </a:t>
            </a:r>
          </a:p>
          <a:p>
            <a:pPr>
              <a:spcBef>
                <a:spcPct val="50000"/>
              </a:spcBef>
              <a:defRPr/>
            </a:pPr>
            <a:r>
              <a:rPr lang="en-US" dirty="0"/>
              <a:t>Each is identified by an integer value.</a:t>
            </a:r>
          </a:p>
          <a:p>
            <a:pPr>
              <a:spcBef>
                <a:spcPct val="50000"/>
              </a:spcBef>
              <a:defRPr/>
            </a:pPr>
            <a:r>
              <a:rPr lang="en-US" dirty="0"/>
              <a:t>To work with a given texture, we bind it (using the identifier).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+mn-lt"/>
              </a:rPr>
              <a:t>function </a:t>
            </a:r>
            <a:r>
              <a:rPr lang="en-US" dirty="0" err="1">
                <a:latin typeface="+mn-lt"/>
              </a:rPr>
              <a:t>configureTexture</a:t>
            </a:r>
            <a:r>
              <a:rPr lang="en-US" dirty="0">
                <a:latin typeface="+mn-lt"/>
              </a:rPr>
              <a:t>( image, id ) {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+mn-lt"/>
              </a:rPr>
              <a:t>    texture[id] = </a:t>
            </a:r>
            <a:r>
              <a:rPr lang="en-US" dirty="0" err="1">
                <a:latin typeface="+mn-lt"/>
              </a:rPr>
              <a:t>gl.createTexture</a:t>
            </a:r>
            <a:r>
              <a:rPr lang="en-US" dirty="0">
                <a:latin typeface="+mn-lt"/>
              </a:rPr>
              <a:t>();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gl.bindTexture</a:t>
            </a:r>
            <a:r>
              <a:rPr lang="en-US" dirty="0">
                <a:latin typeface="+mn-lt"/>
              </a:rPr>
              <a:t>( gl.TEXTURE_2D, texture[id] );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gl.pixelStorei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gl.UNPACK_FLIP_Y_WEBGL</a:t>
            </a:r>
            <a:r>
              <a:rPr lang="en-US" dirty="0">
                <a:latin typeface="+mn-lt"/>
              </a:rPr>
              <a:t>, true);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+mn-lt"/>
              </a:rPr>
              <a:t>    gl.texImage2D( gl.TEXTURE_2D, 0, </a:t>
            </a:r>
            <a:r>
              <a:rPr lang="en-US" dirty="0" err="1">
                <a:latin typeface="+mn-lt"/>
              </a:rPr>
              <a:t>gl.RGB</a:t>
            </a:r>
            <a:r>
              <a:rPr lang="en-US" dirty="0">
                <a:latin typeface="+mn-lt"/>
              </a:rPr>
              <a:t>, 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+mn-lt"/>
              </a:rPr>
              <a:t>         </a:t>
            </a:r>
            <a:r>
              <a:rPr lang="en-US" dirty="0" err="1">
                <a:latin typeface="+mn-lt"/>
              </a:rPr>
              <a:t>gl.RGB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gl.UNSIGNED_BYTE</a:t>
            </a:r>
            <a:r>
              <a:rPr lang="en-US" dirty="0">
                <a:latin typeface="+mn-lt"/>
              </a:rPr>
              <a:t>, image );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+mn-lt"/>
              </a:rPr>
              <a:t>     gl.uniform1i(</a:t>
            </a:r>
            <a:r>
              <a:rPr lang="en-US" dirty="0" err="1">
                <a:latin typeface="+mn-lt"/>
              </a:rPr>
              <a:t>gl.getUniformLocation</a:t>
            </a:r>
            <a:r>
              <a:rPr lang="en-US" dirty="0">
                <a:latin typeface="+mn-lt"/>
              </a:rPr>
              <a:t>(program, "texture"), 0);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+mn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Specifying Textures in Render( )</a:t>
            </a:r>
          </a:p>
        </p:txBody>
      </p:sp>
      <p:sp>
        <p:nvSpPr>
          <p:cNvPr id="331779" name="Text Box 3"/>
          <p:cNvSpPr txBox="1">
            <a:spLocks noChangeArrowheads="1"/>
          </p:cNvSpPr>
          <p:nvPr/>
        </p:nvSpPr>
        <p:spPr bwMode="auto">
          <a:xfrm>
            <a:off x="381000" y="1654175"/>
            <a:ext cx="853598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// We use binding to specify which texture to use during the display.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gl.bindTexture( gl.TEXTURE_2D, texture[0]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gl.drawArrays( gl.TRIANGLES, 0, numVertices/2 );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gl.bindTexture( gl.TEXTURE_2D, texture[1]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gl.drawArrays( gl.TRIANGLES, numVertices/2, numVertices/2 );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//etc.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Mipmaps</a:t>
            </a:r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80502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WebGL can automatically generate mipmaps from a texel array.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(e.g. 1x1, 2x2, 4x4, 8x8, 16x16, 32x32, and 64x64 textures):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gl.generateMipMaps(gl.TEXTURE_2D);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Filtering with Mipmaps</a:t>
            </a: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84359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Specify type of filtering with: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gl.texParameteri(gl.TEXTURE_2D,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	gl.TEXTURE_MIN_FILTER,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	gl.NEAREST_MIPMAP_NEAREST);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OR: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gl.texParameteri(gl.TEXTURE_2D,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	gl.TEXTURE_MIN_FILTER,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	gl.LINEAR_MIPMAP_NEAREST);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OR: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gl.texParameteri(gl.TEXTURE_2D,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	gl.TEXTURE_MIN_FILTER,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	gl.NEAREST_MIPMAP_LINEAR);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OR: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gl.texParameteri(gl.TEXTURE_2D,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	gl.TEXTURE_MIN_FILTER,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	gl.LINEAR_MIPMAP_LINEAR);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Clipping in 2D</a:t>
            </a:r>
          </a:p>
        </p:txBody>
      </p:sp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1447800" y="1981200"/>
            <a:ext cx="22098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 flipV="1">
            <a:off x="1066800" y="1676400"/>
            <a:ext cx="1066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 flipV="1">
            <a:off x="1752600" y="24384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V="1">
            <a:off x="3200400" y="1828800"/>
            <a:ext cx="1143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V="1">
            <a:off x="4114800" y="2209800"/>
            <a:ext cx="914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685800" y="2362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2133600" y="13716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H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2286000" y="2057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1447800" y="2819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</a:t>
            </a: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2971800" y="2590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4267200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3886200" y="2743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4953000" y="198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1431925" y="3317875"/>
            <a:ext cx="2309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Clipping window</a:t>
            </a:r>
          </a:p>
        </p:txBody>
      </p:sp>
      <p:sp>
        <p:nvSpPr>
          <p:cNvPr id="337937" name="Text Box 17"/>
          <p:cNvSpPr txBox="1">
            <a:spLocks noChangeArrowheads="1"/>
          </p:cNvSpPr>
          <p:nvPr/>
        </p:nvSpPr>
        <p:spPr bwMode="auto">
          <a:xfrm>
            <a:off x="152400" y="4038600"/>
            <a:ext cx="8610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 We want to render only parts of objects that are within the clipping window.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 We could compute the intersections of each line segment of our object with each line that defines the borders of the clipping window.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Problem:</a:t>
            </a:r>
            <a:r>
              <a:rPr lang="en-US" altLang="x-none" sz="2400">
                <a:latin typeface="Times New Roman" charset="0"/>
              </a:rPr>
              <a:t>  This is computationally very expensive.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Cohen-Sutherland Clipping</a:t>
            </a:r>
          </a:p>
        </p:txBody>
      </p:sp>
      <p:sp>
        <p:nvSpPr>
          <p:cNvPr id="338947" name="Text Box 3"/>
          <p:cNvSpPr txBox="1">
            <a:spLocks noChangeArrowheads="1"/>
          </p:cNvSpPr>
          <p:nvPr/>
        </p:nvSpPr>
        <p:spPr bwMode="auto">
          <a:xfrm>
            <a:off x="250825" y="1820863"/>
            <a:ext cx="86645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Cohen-Sutherland clipping is an algorithm that allows us to determine which line segments need to be clipped.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It uses only bitwise AND.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It allows us to eliminate some intersection computations.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1143000" y="38100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2286000" y="3810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304800" y="43434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381000" y="54864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88925" y="3810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1001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1219200" y="3810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1000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2286000" y="3810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1010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2330450" y="4724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0010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1219200" y="4724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0000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304800" y="4724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0001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04800" y="5562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0101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1219200" y="5562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0100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2330450" y="5562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0110</a:t>
            </a:r>
          </a:p>
        </p:txBody>
      </p:sp>
      <p:sp>
        <p:nvSpPr>
          <p:cNvPr id="338961" name="Text Box 17"/>
          <p:cNvSpPr txBox="1">
            <a:spLocks noChangeArrowheads="1"/>
          </p:cNvSpPr>
          <p:nvPr/>
        </p:nvSpPr>
        <p:spPr bwMode="auto">
          <a:xfrm>
            <a:off x="4191000" y="3733800"/>
            <a:ext cx="43735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Each region defined by 4 bit code.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 = 1 if y &gt; y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, 0 otherwise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= 1 if y &lt; y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, 0 otherwise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1 if x &gt; x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, 0 otherwise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</a:t>
            </a:r>
            <a:r>
              <a:rPr lang="en-US" altLang="x-none" sz="2400" baseline="-25000">
                <a:latin typeface="Times New Roman" charset="0"/>
              </a:rPr>
              <a:t>3 </a:t>
            </a:r>
            <a:r>
              <a:rPr lang="en-US" altLang="x-none" sz="2400">
                <a:latin typeface="Times New Roman" charset="0"/>
              </a:rPr>
              <a:t>= 1 if x &lt; 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, 0 otherwise</a:t>
            </a:r>
            <a:endParaRPr lang="en-US" altLang="x-none" sz="2400" baseline="-25000">
              <a:latin typeface="Times New Roman" charset="0"/>
            </a:endParaRP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3352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max</a:t>
            </a: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3352800" y="5334000"/>
            <a:ext cx="65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min</a:t>
            </a: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1981200" y="6019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max</a:t>
            </a: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838200" y="6019800"/>
            <a:ext cx="65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 autoUpdateAnimBg="0"/>
      <p:bldP spid="33896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Assign outcode to each endpoint of segment</a:t>
            </a:r>
          </a:p>
        </p:txBody>
      </p:sp>
      <p:sp>
        <p:nvSpPr>
          <p:cNvPr id="8194" name="Line 3"/>
          <p:cNvSpPr>
            <a:spLocks noChangeShapeType="1"/>
          </p:cNvSpPr>
          <p:nvPr/>
        </p:nvSpPr>
        <p:spPr bwMode="auto">
          <a:xfrm>
            <a:off x="1295400" y="20574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2438400" y="20574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457200" y="25908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533400" y="37338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441325" y="2057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1001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371600" y="2057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1000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2438400" y="2057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1010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2438400" y="2895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0010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1524000" y="2895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0000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457200" y="2895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0001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457200" y="3810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0101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1524000" y="3810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0100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2590800" y="3810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0110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3505200" y="2362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max</a:t>
            </a:r>
          </a:p>
        </p:txBody>
      </p:sp>
      <p:sp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3505200" y="3581400"/>
            <a:ext cx="65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min</a:t>
            </a:r>
          </a:p>
        </p:txBody>
      </p:sp>
      <p:sp>
        <p:nvSpPr>
          <p:cNvPr id="8209" name="Text Box 18"/>
          <p:cNvSpPr txBox="1">
            <a:spLocks noChangeArrowheads="1"/>
          </p:cNvSpPr>
          <p:nvPr/>
        </p:nvSpPr>
        <p:spPr bwMode="auto">
          <a:xfrm>
            <a:off x="2133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max</a:t>
            </a:r>
          </a:p>
        </p:txBody>
      </p:sp>
      <p:sp>
        <p:nvSpPr>
          <p:cNvPr id="8210" name="Text Box 19"/>
          <p:cNvSpPr txBox="1">
            <a:spLocks noChangeArrowheads="1"/>
          </p:cNvSpPr>
          <p:nvPr/>
        </p:nvSpPr>
        <p:spPr bwMode="auto">
          <a:xfrm>
            <a:off x="990600" y="4267200"/>
            <a:ext cx="65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min</a:t>
            </a:r>
          </a:p>
        </p:txBody>
      </p:sp>
      <p:sp>
        <p:nvSpPr>
          <p:cNvPr id="8211" name="Line 20"/>
          <p:cNvSpPr>
            <a:spLocks noChangeShapeType="1"/>
          </p:cNvSpPr>
          <p:nvPr/>
        </p:nvSpPr>
        <p:spPr bwMode="auto">
          <a:xfrm>
            <a:off x="1981200" y="3429000"/>
            <a:ext cx="838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2819400" y="4240213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</a:t>
            </a:r>
            <a:r>
              <a:rPr lang="en-US" altLang="x-none" sz="2000" baseline="-25000">
                <a:latin typeface="Times New Roman" charset="0"/>
              </a:rPr>
              <a:t>1</a:t>
            </a:r>
            <a:r>
              <a:rPr lang="en-US" altLang="x-none" sz="2000">
                <a:latin typeface="Times New Roman" charset="0"/>
              </a:rPr>
              <a:t>, y</a:t>
            </a:r>
            <a:r>
              <a:rPr lang="en-US" altLang="x-none" sz="2000" baseline="-25000">
                <a:latin typeface="Times New Roman" charset="0"/>
              </a:rPr>
              <a:t>1</a:t>
            </a:r>
            <a:r>
              <a:rPr lang="en-US" altLang="x-none" sz="2000">
                <a:latin typeface="Times New Roman" charset="0"/>
              </a:rPr>
              <a:t>)</a:t>
            </a:r>
          </a:p>
        </p:txBody>
      </p:sp>
      <p:sp>
        <p:nvSpPr>
          <p:cNvPr id="8213" name="Text Box 22"/>
          <p:cNvSpPr txBox="1">
            <a:spLocks noChangeArrowheads="1"/>
          </p:cNvSpPr>
          <p:nvPr/>
        </p:nvSpPr>
        <p:spPr bwMode="auto">
          <a:xfrm>
            <a:off x="1219200" y="32766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</a:t>
            </a:r>
            <a:r>
              <a:rPr lang="en-US" altLang="x-none" sz="2000" baseline="-25000">
                <a:latin typeface="Times New Roman" charset="0"/>
              </a:rPr>
              <a:t>2</a:t>
            </a:r>
            <a:r>
              <a:rPr lang="en-US" altLang="x-none" sz="2000">
                <a:latin typeface="Times New Roman" charset="0"/>
              </a:rPr>
              <a:t>, y</a:t>
            </a:r>
            <a:r>
              <a:rPr lang="en-US" altLang="x-none" sz="2000" baseline="-25000">
                <a:latin typeface="Times New Roman" charset="0"/>
              </a:rPr>
              <a:t>2</a:t>
            </a:r>
            <a:r>
              <a:rPr lang="en-US" altLang="x-none" sz="2000">
                <a:latin typeface="Times New Roman" charset="0"/>
              </a:rPr>
              <a:t>)</a:t>
            </a:r>
          </a:p>
        </p:txBody>
      </p:sp>
      <p:sp>
        <p:nvSpPr>
          <p:cNvPr id="339991" name="Text Box 23"/>
          <p:cNvSpPr txBox="1">
            <a:spLocks noChangeArrowheads="1"/>
          </p:cNvSpPr>
          <p:nvPr/>
        </p:nvSpPr>
        <p:spPr bwMode="auto">
          <a:xfrm>
            <a:off x="4648200" y="2667000"/>
            <a:ext cx="4267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= 0110 (outcode for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0000 (outcode for 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8215" name="Text Box 24"/>
          <p:cNvSpPr txBox="1">
            <a:spLocks noChangeArrowheads="1"/>
          </p:cNvSpPr>
          <p:nvPr/>
        </p:nvSpPr>
        <p:spPr bwMode="auto">
          <a:xfrm>
            <a:off x="5241925" y="2098675"/>
            <a:ext cx="141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Outcodes: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91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3019</TotalTime>
  <Pages>35</Pages>
  <Words>1943</Words>
  <Application>Microsoft Macintosh PowerPoint</Application>
  <PresentationFormat>On-screen Show (4:3)</PresentationFormat>
  <Paragraphs>266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Palatino</vt:lpstr>
      <vt:lpstr>Symbol</vt:lpstr>
      <vt:lpstr>Times</vt:lpstr>
      <vt:lpstr>Times New Roman</vt:lpstr>
      <vt:lpstr>Microsoft Office 98</vt:lpstr>
      <vt:lpstr>Graphics   CSCI 343, Fall 2023 Lecture 18 Clipping</vt:lpstr>
      <vt:lpstr>Working with multiple textures</vt:lpstr>
      <vt:lpstr>Configuring Multiple Textures</vt:lpstr>
      <vt:lpstr>Specifying Textures in Render( )</vt:lpstr>
      <vt:lpstr>Using Mipmaps</vt:lpstr>
      <vt:lpstr>Filtering with Mipmaps</vt:lpstr>
      <vt:lpstr>Clipping in 2D</vt:lpstr>
      <vt:lpstr>Cohen-Sutherland Clipping</vt:lpstr>
      <vt:lpstr>Assign outcode to each endpoint of segment</vt:lpstr>
      <vt:lpstr>Examine 4 cases Cases 1 and 2</vt:lpstr>
      <vt:lpstr>Cases 3 and 4</vt:lpstr>
      <vt:lpstr>Example</vt:lpstr>
      <vt:lpstr>Computing intersections</vt:lpstr>
      <vt:lpstr>Computing intersections using parametric equations</vt:lpstr>
      <vt:lpstr>Example Using Parametric equation</vt:lpstr>
      <vt:lpstr>Clipping polygons</vt:lpstr>
      <vt:lpstr>Clipping in 3D</vt:lpstr>
      <vt:lpstr>Liang-Barsky clipping</vt:lpstr>
      <vt:lpstr>Defining pk and qk</vt:lpstr>
      <vt:lpstr>Case 1: pk = 0</vt:lpstr>
      <vt:lpstr>Case 2: Non-zero pk</vt:lpstr>
      <vt:lpstr>Locating clipping points</vt:lpstr>
      <vt:lpstr>Example of Liang-Barsky Clipping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456</cp:revision>
  <cp:lastPrinted>2017-11-02T20:09:07Z</cp:lastPrinted>
  <dcterms:created xsi:type="dcterms:W3CDTF">2011-11-02T02:12:08Z</dcterms:created>
  <dcterms:modified xsi:type="dcterms:W3CDTF">2023-11-01T23:44:31Z</dcterms:modified>
</cp:coreProperties>
</file>