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3" r:id="rId15"/>
    <p:sldId id="274" r:id="rId16"/>
    <p:sldId id="284" r:id="rId17"/>
    <p:sldId id="276" r:id="rId18"/>
    <p:sldId id="285" r:id="rId19"/>
    <p:sldId id="277" r:id="rId20"/>
    <p:sldId id="286" r:id="rId21"/>
    <p:sldId id="278" r:id="rId22"/>
    <p:sldId id="279" r:id="rId23"/>
    <p:sldId id="288" r:id="rId24"/>
    <p:sldId id="289" r:id="rId2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353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target—set 2D texture, level—used for mipmaps, 0 is highest level; iformat: how texture stored in texture memory;</a:t>
            </a:r>
          </a:p>
          <a:p>
            <a:r>
              <a:rPr lang="en-US" altLang="x-none"/>
              <a:t>border is no longer used—should always be set to 0.  format and type: How texture array is stored in processor memory.</a:t>
            </a:r>
          </a:p>
          <a:p>
            <a:r>
              <a:rPr lang="en-US" altLang="x-none"/>
              <a:t>texelArray should be of type: Uint8Array.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5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477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377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53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504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982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486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376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64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12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138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DA6D8249-9629-4245-B288-0CEE5F01AA00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Graphics, Fall 2023</a:t>
            </a:r>
            <a:br>
              <a:rPr lang="en-US" altLang="x-none" dirty="0"/>
            </a:br>
            <a:r>
              <a:rPr lang="en-US" altLang="x-none" dirty="0"/>
              <a:t>Lecture 17: Texture Mapping </a:t>
            </a:r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77882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Tx/>
              <a:buNone/>
            </a:pPr>
            <a:r>
              <a:rPr lang="en-US" altLang="x-none" sz="2800" b="1" dirty="0">
                <a:latin typeface="Times New Roman" charset="0"/>
              </a:rPr>
              <a:t>The Problem with Polygons: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 dirty="0">
                <a:latin typeface="Times New Roman" charset="0"/>
              </a:rPr>
              <a:t>To date, we have learned how to create objects using multiple polygonal surfaces.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 dirty="0">
                <a:latin typeface="Times New Roman" charset="0"/>
              </a:rPr>
              <a:t>We could use this technique to create complex scenes with many objects, for example a field of grass.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 dirty="0">
                <a:latin typeface="Times New Roman" charset="0"/>
              </a:rPr>
              <a:t>Problem: </a:t>
            </a:r>
          </a:p>
          <a:p>
            <a:pPr lvl="1">
              <a:spcBef>
                <a:spcPct val="50000"/>
              </a:spcBef>
              <a:buSzPct val="150000"/>
              <a:buFont typeface="Times" charset="0"/>
              <a:buChar char="•"/>
            </a:pPr>
            <a:r>
              <a:rPr lang="en-US" altLang="x-none" sz="2400" dirty="0">
                <a:latin typeface="Times New Roman" charset="0"/>
              </a:rPr>
              <a:t>It would take huge amounts of time to render.</a:t>
            </a:r>
          </a:p>
          <a:p>
            <a:pPr lvl="1">
              <a:spcBef>
                <a:spcPct val="50000"/>
              </a:spcBef>
              <a:buSzPct val="150000"/>
              <a:buFont typeface="Times" charset="0"/>
              <a:buChar char="•"/>
            </a:pPr>
            <a:r>
              <a:rPr lang="en-US" altLang="x-none" sz="2400" dirty="0">
                <a:latin typeface="Times New Roman" charset="0"/>
              </a:rPr>
              <a:t>Polygons tend to look too smooth for some purposes.  Many surfaces have lots of variation in them (e.g. carpet, oranges, wood grain).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 bldLvl="3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to an intermediate surface</a:t>
            </a:r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8321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Another solution is to map the texture onto an intermediate surface (a sphere, a box or a cylinder) and then map from there onto the 3D object.</a:t>
            </a:r>
          </a:p>
        </p:txBody>
      </p:sp>
      <p:sp>
        <p:nvSpPr>
          <p:cNvPr id="13315" name="Oval 4"/>
          <p:cNvSpPr>
            <a:spLocks noChangeArrowheads="1"/>
          </p:cNvSpPr>
          <p:nvPr/>
        </p:nvSpPr>
        <p:spPr bwMode="auto">
          <a:xfrm>
            <a:off x="1447800" y="3429000"/>
            <a:ext cx="10668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16" name="Freeform 5"/>
          <p:cNvSpPr>
            <a:spLocks/>
          </p:cNvSpPr>
          <p:nvPr/>
        </p:nvSpPr>
        <p:spPr bwMode="auto">
          <a:xfrm>
            <a:off x="1719263" y="3744913"/>
            <a:ext cx="461962" cy="506412"/>
          </a:xfrm>
          <a:custGeom>
            <a:avLst/>
            <a:gdLst>
              <a:gd name="T0" fmla="*/ 2147483646 w 291"/>
              <a:gd name="T1" fmla="*/ 2147483646 h 319"/>
              <a:gd name="T2" fmla="*/ 2147483646 w 291"/>
              <a:gd name="T3" fmla="*/ 2147483646 h 319"/>
              <a:gd name="T4" fmla="*/ 2147483646 w 291"/>
              <a:gd name="T5" fmla="*/ 2147483646 h 319"/>
              <a:gd name="T6" fmla="*/ 0 w 291"/>
              <a:gd name="T7" fmla="*/ 2147483646 h 319"/>
              <a:gd name="T8" fmla="*/ 2147483646 w 291"/>
              <a:gd name="T9" fmla="*/ 2147483646 h 319"/>
              <a:gd name="T10" fmla="*/ 2147483646 w 291"/>
              <a:gd name="T11" fmla="*/ 2147483646 h 319"/>
              <a:gd name="T12" fmla="*/ 2147483646 w 291"/>
              <a:gd name="T13" fmla="*/ 0 h 319"/>
              <a:gd name="T14" fmla="*/ 2147483646 w 291"/>
              <a:gd name="T15" fmla="*/ 2147483646 h 319"/>
              <a:gd name="T16" fmla="*/ 2147483646 w 291"/>
              <a:gd name="T17" fmla="*/ 2147483646 h 319"/>
              <a:gd name="T18" fmla="*/ 2147483646 w 291"/>
              <a:gd name="T19" fmla="*/ 2147483646 h 319"/>
              <a:gd name="T20" fmla="*/ 2147483646 w 291"/>
              <a:gd name="T21" fmla="*/ 2147483646 h 319"/>
              <a:gd name="T22" fmla="*/ 2147483646 w 291"/>
              <a:gd name="T23" fmla="*/ 2147483646 h 319"/>
              <a:gd name="T24" fmla="*/ 2147483646 w 291"/>
              <a:gd name="T25" fmla="*/ 2147483646 h 31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91"/>
              <a:gd name="T40" fmla="*/ 0 h 319"/>
              <a:gd name="T41" fmla="*/ 291 w 291"/>
              <a:gd name="T42" fmla="*/ 319 h 31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91" h="319">
                <a:moveTo>
                  <a:pt x="105" y="316"/>
                </a:moveTo>
                <a:cubicBezTo>
                  <a:pt x="76" y="295"/>
                  <a:pt x="49" y="284"/>
                  <a:pt x="24" y="259"/>
                </a:cubicBezTo>
                <a:cubicBezTo>
                  <a:pt x="18" y="243"/>
                  <a:pt x="13" y="227"/>
                  <a:pt x="8" y="211"/>
                </a:cubicBezTo>
                <a:cubicBezTo>
                  <a:pt x="5" y="202"/>
                  <a:pt x="0" y="186"/>
                  <a:pt x="0" y="186"/>
                </a:cubicBezTo>
                <a:cubicBezTo>
                  <a:pt x="18" y="129"/>
                  <a:pt x="38" y="98"/>
                  <a:pt x="89" y="65"/>
                </a:cubicBezTo>
                <a:cubicBezTo>
                  <a:pt x="99" y="49"/>
                  <a:pt x="102" y="23"/>
                  <a:pt x="121" y="17"/>
                </a:cubicBezTo>
                <a:cubicBezTo>
                  <a:pt x="137" y="11"/>
                  <a:pt x="170" y="0"/>
                  <a:pt x="170" y="0"/>
                </a:cubicBezTo>
                <a:cubicBezTo>
                  <a:pt x="199" y="3"/>
                  <a:pt x="229" y="2"/>
                  <a:pt x="259" y="9"/>
                </a:cubicBezTo>
                <a:cubicBezTo>
                  <a:pt x="268" y="11"/>
                  <a:pt x="281" y="15"/>
                  <a:pt x="283" y="25"/>
                </a:cubicBezTo>
                <a:cubicBezTo>
                  <a:pt x="291" y="73"/>
                  <a:pt x="269" y="130"/>
                  <a:pt x="242" y="170"/>
                </a:cubicBezTo>
                <a:cubicBezTo>
                  <a:pt x="236" y="185"/>
                  <a:pt x="222" y="195"/>
                  <a:pt x="218" y="211"/>
                </a:cubicBezTo>
                <a:cubicBezTo>
                  <a:pt x="208" y="239"/>
                  <a:pt x="220" y="275"/>
                  <a:pt x="202" y="299"/>
                </a:cubicBezTo>
                <a:cubicBezTo>
                  <a:pt x="185" y="319"/>
                  <a:pt x="122" y="316"/>
                  <a:pt x="105" y="316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6"/>
          <p:cNvSpPr>
            <a:spLocks noChangeArrowheads="1"/>
          </p:cNvSpPr>
          <p:nvPr/>
        </p:nvSpPr>
        <p:spPr bwMode="auto">
          <a:xfrm>
            <a:off x="3810000" y="3417888"/>
            <a:ext cx="10668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18" name="Freeform 7"/>
          <p:cNvSpPr>
            <a:spLocks/>
          </p:cNvSpPr>
          <p:nvPr/>
        </p:nvSpPr>
        <p:spPr bwMode="auto">
          <a:xfrm>
            <a:off x="4081463" y="3733800"/>
            <a:ext cx="461962" cy="506413"/>
          </a:xfrm>
          <a:custGeom>
            <a:avLst/>
            <a:gdLst>
              <a:gd name="T0" fmla="*/ 2147483646 w 291"/>
              <a:gd name="T1" fmla="*/ 2147483646 h 319"/>
              <a:gd name="T2" fmla="*/ 2147483646 w 291"/>
              <a:gd name="T3" fmla="*/ 2147483646 h 319"/>
              <a:gd name="T4" fmla="*/ 2147483646 w 291"/>
              <a:gd name="T5" fmla="*/ 2147483646 h 319"/>
              <a:gd name="T6" fmla="*/ 0 w 291"/>
              <a:gd name="T7" fmla="*/ 2147483646 h 319"/>
              <a:gd name="T8" fmla="*/ 2147483646 w 291"/>
              <a:gd name="T9" fmla="*/ 2147483646 h 319"/>
              <a:gd name="T10" fmla="*/ 2147483646 w 291"/>
              <a:gd name="T11" fmla="*/ 2147483646 h 319"/>
              <a:gd name="T12" fmla="*/ 2147483646 w 291"/>
              <a:gd name="T13" fmla="*/ 0 h 319"/>
              <a:gd name="T14" fmla="*/ 2147483646 w 291"/>
              <a:gd name="T15" fmla="*/ 2147483646 h 319"/>
              <a:gd name="T16" fmla="*/ 2147483646 w 291"/>
              <a:gd name="T17" fmla="*/ 2147483646 h 319"/>
              <a:gd name="T18" fmla="*/ 2147483646 w 291"/>
              <a:gd name="T19" fmla="*/ 2147483646 h 319"/>
              <a:gd name="T20" fmla="*/ 2147483646 w 291"/>
              <a:gd name="T21" fmla="*/ 2147483646 h 319"/>
              <a:gd name="T22" fmla="*/ 2147483646 w 291"/>
              <a:gd name="T23" fmla="*/ 2147483646 h 319"/>
              <a:gd name="T24" fmla="*/ 2147483646 w 291"/>
              <a:gd name="T25" fmla="*/ 2147483646 h 31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91"/>
              <a:gd name="T40" fmla="*/ 0 h 319"/>
              <a:gd name="T41" fmla="*/ 291 w 291"/>
              <a:gd name="T42" fmla="*/ 319 h 31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91" h="319">
                <a:moveTo>
                  <a:pt x="105" y="316"/>
                </a:moveTo>
                <a:cubicBezTo>
                  <a:pt x="76" y="295"/>
                  <a:pt x="49" y="284"/>
                  <a:pt x="24" y="259"/>
                </a:cubicBezTo>
                <a:cubicBezTo>
                  <a:pt x="18" y="243"/>
                  <a:pt x="13" y="227"/>
                  <a:pt x="8" y="211"/>
                </a:cubicBezTo>
                <a:cubicBezTo>
                  <a:pt x="5" y="202"/>
                  <a:pt x="0" y="186"/>
                  <a:pt x="0" y="186"/>
                </a:cubicBezTo>
                <a:cubicBezTo>
                  <a:pt x="18" y="129"/>
                  <a:pt x="38" y="98"/>
                  <a:pt x="89" y="65"/>
                </a:cubicBezTo>
                <a:cubicBezTo>
                  <a:pt x="99" y="49"/>
                  <a:pt x="102" y="23"/>
                  <a:pt x="121" y="17"/>
                </a:cubicBezTo>
                <a:cubicBezTo>
                  <a:pt x="137" y="11"/>
                  <a:pt x="170" y="0"/>
                  <a:pt x="170" y="0"/>
                </a:cubicBezTo>
                <a:cubicBezTo>
                  <a:pt x="199" y="3"/>
                  <a:pt x="229" y="2"/>
                  <a:pt x="259" y="9"/>
                </a:cubicBezTo>
                <a:cubicBezTo>
                  <a:pt x="268" y="11"/>
                  <a:pt x="281" y="15"/>
                  <a:pt x="283" y="25"/>
                </a:cubicBezTo>
                <a:cubicBezTo>
                  <a:pt x="291" y="73"/>
                  <a:pt x="269" y="130"/>
                  <a:pt x="242" y="170"/>
                </a:cubicBezTo>
                <a:cubicBezTo>
                  <a:pt x="236" y="185"/>
                  <a:pt x="222" y="195"/>
                  <a:pt x="218" y="211"/>
                </a:cubicBezTo>
                <a:cubicBezTo>
                  <a:pt x="208" y="239"/>
                  <a:pt x="220" y="275"/>
                  <a:pt x="202" y="299"/>
                </a:cubicBezTo>
                <a:cubicBezTo>
                  <a:pt x="185" y="319"/>
                  <a:pt x="122" y="316"/>
                  <a:pt x="105" y="316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8"/>
          <p:cNvSpPr>
            <a:spLocks noChangeArrowheads="1"/>
          </p:cNvSpPr>
          <p:nvPr/>
        </p:nvSpPr>
        <p:spPr bwMode="auto">
          <a:xfrm>
            <a:off x="6172200" y="3406775"/>
            <a:ext cx="10668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0" name="Freeform 9"/>
          <p:cNvSpPr>
            <a:spLocks/>
          </p:cNvSpPr>
          <p:nvPr/>
        </p:nvSpPr>
        <p:spPr bwMode="auto">
          <a:xfrm>
            <a:off x="6443663" y="3722688"/>
            <a:ext cx="461962" cy="506412"/>
          </a:xfrm>
          <a:custGeom>
            <a:avLst/>
            <a:gdLst>
              <a:gd name="T0" fmla="*/ 2147483646 w 291"/>
              <a:gd name="T1" fmla="*/ 2147483646 h 319"/>
              <a:gd name="T2" fmla="*/ 2147483646 w 291"/>
              <a:gd name="T3" fmla="*/ 2147483646 h 319"/>
              <a:gd name="T4" fmla="*/ 2147483646 w 291"/>
              <a:gd name="T5" fmla="*/ 2147483646 h 319"/>
              <a:gd name="T6" fmla="*/ 0 w 291"/>
              <a:gd name="T7" fmla="*/ 2147483646 h 319"/>
              <a:gd name="T8" fmla="*/ 2147483646 w 291"/>
              <a:gd name="T9" fmla="*/ 2147483646 h 319"/>
              <a:gd name="T10" fmla="*/ 2147483646 w 291"/>
              <a:gd name="T11" fmla="*/ 2147483646 h 319"/>
              <a:gd name="T12" fmla="*/ 2147483646 w 291"/>
              <a:gd name="T13" fmla="*/ 0 h 319"/>
              <a:gd name="T14" fmla="*/ 2147483646 w 291"/>
              <a:gd name="T15" fmla="*/ 2147483646 h 319"/>
              <a:gd name="T16" fmla="*/ 2147483646 w 291"/>
              <a:gd name="T17" fmla="*/ 2147483646 h 319"/>
              <a:gd name="T18" fmla="*/ 2147483646 w 291"/>
              <a:gd name="T19" fmla="*/ 2147483646 h 319"/>
              <a:gd name="T20" fmla="*/ 2147483646 w 291"/>
              <a:gd name="T21" fmla="*/ 2147483646 h 319"/>
              <a:gd name="T22" fmla="*/ 2147483646 w 291"/>
              <a:gd name="T23" fmla="*/ 2147483646 h 319"/>
              <a:gd name="T24" fmla="*/ 2147483646 w 291"/>
              <a:gd name="T25" fmla="*/ 2147483646 h 31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91"/>
              <a:gd name="T40" fmla="*/ 0 h 319"/>
              <a:gd name="T41" fmla="*/ 291 w 291"/>
              <a:gd name="T42" fmla="*/ 319 h 31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91" h="319">
                <a:moveTo>
                  <a:pt x="105" y="316"/>
                </a:moveTo>
                <a:cubicBezTo>
                  <a:pt x="76" y="295"/>
                  <a:pt x="49" y="284"/>
                  <a:pt x="24" y="259"/>
                </a:cubicBezTo>
                <a:cubicBezTo>
                  <a:pt x="18" y="243"/>
                  <a:pt x="13" y="227"/>
                  <a:pt x="8" y="211"/>
                </a:cubicBezTo>
                <a:cubicBezTo>
                  <a:pt x="5" y="202"/>
                  <a:pt x="0" y="186"/>
                  <a:pt x="0" y="186"/>
                </a:cubicBezTo>
                <a:cubicBezTo>
                  <a:pt x="18" y="129"/>
                  <a:pt x="38" y="98"/>
                  <a:pt x="89" y="65"/>
                </a:cubicBezTo>
                <a:cubicBezTo>
                  <a:pt x="99" y="49"/>
                  <a:pt x="102" y="23"/>
                  <a:pt x="121" y="17"/>
                </a:cubicBezTo>
                <a:cubicBezTo>
                  <a:pt x="137" y="11"/>
                  <a:pt x="170" y="0"/>
                  <a:pt x="170" y="0"/>
                </a:cubicBezTo>
                <a:cubicBezTo>
                  <a:pt x="199" y="3"/>
                  <a:pt x="229" y="2"/>
                  <a:pt x="259" y="9"/>
                </a:cubicBezTo>
                <a:cubicBezTo>
                  <a:pt x="268" y="11"/>
                  <a:pt x="281" y="15"/>
                  <a:pt x="283" y="25"/>
                </a:cubicBezTo>
                <a:cubicBezTo>
                  <a:pt x="291" y="73"/>
                  <a:pt x="269" y="130"/>
                  <a:pt x="242" y="170"/>
                </a:cubicBezTo>
                <a:cubicBezTo>
                  <a:pt x="236" y="185"/>
                  <a:pt x="222" y="195"/>
                  <a:pt x="218" y="211"/>
                </a:cubicBezTo>
                <a:cubicBezTo>
                  <a:pt x="208" y="239"/>
                  <a:pt x="220" y="275"/>
                  <a:pt x="202" y="299"/>
                </a:cubicBezTo>
                <a:cubicBezTo>
                  <a:pt x="185" y="319"/>
                  <a:pt x="122" y="316"/>
                  <a:pt x="105" y="316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H="1">
            <a:off x="19812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V="1">
            <a:off x="1676400" y="41910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 flipH="1">
            <a:off x="2133600" y="3962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4572000" y="3810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4343400" y="4267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H="1" flipV="1">
            <a:off x="3962400" y="3505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V="1">
            <a:off x="6705600" y="34290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 flipH="1">
            <a:off x="6172200" y="39624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6705600" y="39624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5" name="Text Box 19"/>
          <p:cNvSpPr txBox="1">
            <a:spLocks noChangeArrowheads="1"/>
          </p:cNvSpPr>
          <p:nvPr/>
        </p:nvSpPr>
        <p:spPr bwMode="auto">
          <a:xfrm>
            <a:off x="1050925" y="4533900"/>
            <a:ext cx="19415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Normals of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intermediate object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to final object</a:t>
            </a:r>
          </a:p>
        </p:txBody>
      </p:sp>
      <p:sp>
        <p:nvSpPr>
          <p:cNvPr id="311316" name="Text Box 20"/>
          <p:cNvSpPr txBox="1">
            <a:spLocks noChangeArrowheads="1"/>
          </p:cNvSpPr>
          <p:nvPr/>
        </p:nvSpPr>
        <p:spPr bwMode="auto">
          <a:xfrm>
            <a:off x="3352800" y="4570413"/>
            <a:ext cx="21780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Normals of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final object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to intermediate object</a:t>
            </a:r>
          </a:p>
        </p:txBody>
      </p:sp>
      <p:sp>
        <p:nvSpPr>
          <p:cNvPr id="311317" name="Text Box 21"/>
          <p:cNvSpPr txBox="1">
            <a:spLocks noChangeArrowheads="1"/>
          </p:cNvSpPr>
          <p:nvPr/>
        </p:nvSpPr>
        <p:spPr bwMode="auto">
          <a:xfrm>
            <a:off x="5943600" y="4570413"/>
            <a:ext cx="2127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Mapping from center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of final object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/>
        </p:nvSpPr>
        <p:spPr bwMode="auto">
          <a:xfrm>
            <a:off x="593725" y="2860675"/>
            <a:ext cx="243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Ways of mapping: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441325" y="5756275"/>
            <a:ext cx="496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Different choices give different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  <p:bldP spid="311315" grpId="0" build="p" autoUpdateAnimBg="0"/>
      <p:bldP spid="311316" grpId="0" build="p" autoUpdateAnimBg="0"/>
      <p:bldP spid="311317" grpId="0" build="p" autoUpdateAnimBg="0"/>
      <p:bldP spid="311318" grpId="0" build="p" autoUpdateAnimBg="0"/>
      <p:bldP spid="3113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848600" cy="838200"/>
          </a:xfrm>
        </p:spPr>
        <p:txBody>
          <a:bodyPr/>
          <a:lstStyle/>
          <a:p>
            <a:r>
              <a:rPr lang="en-US" altLang="x-none"/>
              <a:t>Aliasing</a:t>
            </a:r>
          </a:p>
        </p:txBody>
      </p:sp>
      <p:sp>
        <p:nvSpPr>
          <p:cNvPr id="312323" name="Text Box 3"/>
          <p:cNvSpPr txBox="1">
            <a:spLocks noChangeArrowheads="1"/>
          </p:cNvSpPr>
          <p:nvPr/>
        </p:nvSpPr>
        <p:spPr bwMode="auto">
          <a:xfrm>
            <a:off x="365125" y="533400"/>
            <a:ext cx="8397875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Because we are mapping discrete points (texels) onto discrete points (pixels) there can be problems if the relative sizes and resolutions do not match.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Aliasing</a:t>
            </a:r>
            <a:r>
              <a:rPr lang="en-US" altLang="x-none" sz="2400">
                <a:latin typeface="Times New Roman" charset="0"/>
              </a:rPr>
              <a:t> occurs in repeated textures, when sampling from the texture skips over pieces of the texture.</a:t>
            </a: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 flipV="1">
            <a:off x="1447800" y="2590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447800" y="3581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438400" y="3505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066800" y="2438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</a:t>
            </a:r>
          </a:p>
        </p:txBody>
      </p:sp>
      <p:sp>
        <p:nvSpPr>
          <p:cNvPr id="14343" name="Rectangle 8" descr="Wide downward diagonal"/>
          <p:cNvSpPr>
            <a:spLocks noChangeArrowheads="1"/>
          </p:cNvSpPr>
          <p:nvPr/>
        </p:nvSpPr>
        <p:spPr bwMode="auto">
          <a:xfrm>
            <a:off x="1447800" y="2819400"/>
            <a:ext cx="8382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1447800" y="32766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1447800" y="29718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1600200" y="28194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1905000" y="28194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13"/>
          <p:cNvSpPr>
            <a:spLocks noChangeArrowheads="1"/>
          </p:cNvSpPr>
          <p:nvPr/>
        </p:nvSpPr>
        <p:spPr bwMode="auto">
          <a:xfrm>
            <a:off x="1600200" y="3276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49" name="Oval 14"/>
          <p:cNvSpPr>
            <a:spLocks noChangeArrowheads="1"/>
          </p:cNvSpPr>
          <p:nvPr/>
        </p:nvSpPr>
        <p:spPr bwMode="auto">
          <a:xfrm>
            <a:off x="1905000" y="3276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50" name="Oval 15"/>
          <p:cNvSpPr>
            <a:spLocks noChangeArrowheads="1"/>
          </p:cNvSpPr>
          <p:nvPr/>
        </p:nvSpPr>
        <p:spPr bwMode="auto">
          <a:xfrm>
            <a:off x="2209800" y="3276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 flipV="1">
            <a:off x="4235450" y="2590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4235450" y="3581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Text Box 18"/>
          <p:cNvSpPr txBox="1">
            <a:spLocks noChangeArrowheads="1"/>
          </p:cNvSpPr>
          <p:nvPr/>
        </p:nvSpPr>
        <p:spPr bwMode="auto">
          <a:xfrm>
            <a:off x="5226050" y="3505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</a:t>
            </a:r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3854450" y="2438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v</a:t>
            </a:r>
          </a:p>
        </p:txBody>
      </p:sp>
      <p:sp>
        <p:nvSpPr>
          <p:cNvPr id="14355" name="Rectangle 20" descr="Wide downward diagonal"/>
          <p:cNvSpPr>
            <a:spLocks noChangeArrowheads="1"/>
          </p:cNvSpPr>
          <p:nvPr/>
        </p:nvSpPr>
        <p:spPr bwMode="auto">
          <a:xfrm>
            <a:off x="4235450" y="2819400"/>
            <a:ext cx="8382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56" name="Oval 25"/>
          <p:cNvSpPr>
            <a:spLocks noChangeArrowheads="1"/>
          </p:cNvSpPr>
          <p:nvPr/>
        </p:nvSpPr>
        <p:spPr bwMode="auto">
          <a:xfrm>
            <a:off x="4495800" y="3276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57" name="Oval 26"/>
          <p:cNvSpPr>
            <a:spLocks noChangeArrowheads="1"/>
          </p:cNvSpPr>
          <p:nvPr/>
        </p:nvSpPr>
        <p:spPr bwMode="auto">
          <a:xfrm>
            <a:off x="4724400" y="3276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58" name="Oval 27"/>
          <p:cNvSpPr>
            <a:spLocks noChangeArrowheads="1"/>
          </p:cNvSpPr>
          <p:nvPr/>
        </p:nvSpPr>
        <p:spPr bwMode="auto">
          <a:xfrm>
            <a:off x="4997450" y="3276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59" name="Line 28"/>
          <p:cNvSpPr>
            <a:spLocks noChangeShapeType="1"/>
          </p:cNvSpPr>
          <p:nvPr/>
        </p:nvSpPr>
        <p:spPr bwMode="auto">
          <a:xfrm>
            <a:off x="4876800" y="2819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/>
        </p:nvSpPr>
        <p:spPr bwMode="auto">
          <a:xfrm>
            <a:off x="4648200" y="2819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30"/>
          <p:cNvSpPr>
            <a:spLocks noChangeShapeType="1"/>
          </p:cNvSpPr>
          <p:nvPr/>
        </p:nvSpPr>
        <p:spPr bwMode="auto">
          <a:xfrm>
            <a:off x="4419600" y="2819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31"/>
          <p:cNvSpPr>
            <a:spLocks noChangeShapeType="1"/>
          </p:cNvSpPr>
          <p:nvPr/>
        </p:nvSpPr>
        <p:spPr bwMode="auto">
          <a:xfrm>
            <a:off x="4267200" y="2971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32"/>
          <p:cNvSpPr>
            <a:spLocks noChangeShapeType="1"/>
          </p:cNvSpPr>
          <p:nvPr/>
        </p:nvSpPr>
        <p:spPr bwMode="auto">
          <a:xfrm>
            <a:off x="4191000" y="3200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34"/>
          <p:cNvSpPr>
            <a:spLocks noChangeShapeType="1"/>
          </p:cNvSpPr>
          <p:nvPr/>
        </p:nvSpPr>
        <p:spPr bwMode="auto">
          <a:xfrm>
            <a:off x="4191000" y="3429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55" name="Text Box 35"/>
          <p:cNvSpPr txBox="1">
            <a:spLocks noChangeArrowheads="1"/>
          </p:cNvSpPr>
          <p:nvPr/>
        </p:nvSpPr>
        <p:spPr bwMode="auto">
          <a:xfrm>
            <a:off x="5943600" y="2590800"/>
            <a:ext cx="1981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Disappearing Stripes</a:t>
            </a:r>
          </a:p>
        </p:txBody>
      </p:sp>
      <p:sp>
        <p:nvSpPr>
          <p:cNvPr id="312356" name="Text Box 36"/>
          <p:cNvSpPr txBox="1">
            <a:spLocks noChangeArrowheads="1"/>
          </p:cNvSpPr>
          <p:nvPr/>
        </p:nvSpPr>
        <p:spPr bwMode="auto">
          <a:xfrm>
            <a:off x="457200" y="3810000"/>
            <a:ext cx="77120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Aliasing can cause texture elements to disappear and can also cause moire patterns.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Area averaging: </a:t>
            </a:r>
            <a:r>
              <a:rPr lang="en-US" altLang="x-none" sz="2400">
                <a:latin typeface="Times New Roman" charset="0"/>
              </a:rPr>
              <a:t> One way to deal with aliasing is to assign the average of the texel with the nearest neighboring texels to the point on the surface.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This limits the moire patterns, but does not help with the disappearing stripes (we just see gray instead of white).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 autoUpdateAnimBg="0"/>
      <p:bldP spid="312355" grpId="0" build="p" autoUpdateAnimBg="0"/>
      <p:bldP spid="31235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Scaling the texture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922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Problems arise when the texture scale does not match the image scale.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may have several texels mapping to a single pixel (or vice versa).</a:t>
            </a: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 flipV="1">
            <a:off x="1447800" y="2743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1447800" y="3733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2438400" y="3657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06680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</a:t>
            </a:r>
          </a:p>
        </p:txBody>
      </p:sp>
      <p:sp>
        <p:nvSpPr>
          <p:cNvPr id="15367" name="Rectangle 8" descr="Wide downward diagonal"/>
          <p:cNvSpPr>
            <a:spLocks noChangeArrowheads="1"/>
          </p:cNvSpPr>
          <p:nvPr/>
        </p:nvSpPr>
        <p:spPr bwMode="auto">
          <a:xfrm>
            <a:off x="1447800" y="2971800"/>
            <a:ext cx="8382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8" name="Oval 13"/>
          <p:cNvSpPr>
            <a:spLocks noChangeArrowheads="1"/>
          </p:cNvSpPr>
          <p:nvPr/>
        </p:nvSpPr>
        <p:spPr bwMode="auto">
          <a:xfrm>
            <a:off x="1905000" y="3048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9" name="Oval 14"/>
          <p:cNvSpPr>
            <a:spLocks noChangeArrowheads="1"/>
          </p:cNvSpPr>
          <p:nvPr/>
        </p:nvSpPr>
        <p:spPr bwMode="auto">
          <a:xfrm>
            <a:off x="1905000" y="3200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0" name="Oval 15"/>
          <p:cNvSpPr>
            <a:spLocks noChangeArrowheads="1"/>
          </p:cNvSpPr>
          <p:nvPr/>
        </p:nvSpPr>
        <p:spPr bwMode="auto">
          <a:xfrm>
            <a:off x="2057400" y="3048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1" name="Rectangle 16"/>
          <p:cNvSpPr>
            <a:spLocks noChangeArrowheads="1"/>
          </p:cNvSpPr>
          <p:nvPr/>
        </p:nvSpPr>
        <p:spPr bwMode="auto">
          <a:xfrm>
            <a:off x="1828800" y="3048000"/>
            <a:ext cx="304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2" name="Oval 17"/>
          <p:cNvSpPr>
            <a:spLocks noChangeArrowheads="1"/>
          </p:cNvSpPr>
          <p:nvPr/>
        </p:nvSpPr>
        <p:spPr bwMode="auto">
          <a:xfrm>
            <a:off x="2057400" y="3200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3" name="Line 18"/>
          <p:cNvSpPr>
            <a:spLocks noChangeShapeType="1"/>
          </p:cNvSpPr>
          <p:nvPr/>
        </p:nvSpPr>
        <p:spPr bwMode="auto">
          <a:xfrm flipV="1">
            <a:off x="4083050" y="2743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/>
        </p:nvSpPr>
        <p:spPr bwMode="auto">
          <a:xfrm>
            <a:off x="4083050" y="3733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20"/>
          <p:cNvSpPr txBox="1">
            <a:spLocks noChangeArrowheads="1"/>
          </p:cNvSpPr>
          <p:nvPr/>
        </p:nvSpPr>
        <p:spPr bwMode="auto">
          <a:xfrm>
            <a:off x="5073650" y="3657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</a:t>
            </a:r>
          </a:p>
        </p:txBody>
      </p:sp>
      <p:sp>
        <p:nvSpPr>
          <p:cNvPr id="15376" name="Text Box 21"/>
          <p:cNvSpPr txBox="1">
            <a:spLocks noChangeArrowheads="1"/>
          </p:cNvSpPr>
          <p:nvPr/>
        </p:nvSpPr>
        <p:spPr bwMode="auto">
          <a:xfrm>
            <a:off x="370205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v</a:t>
            </a:r>
          </a:p>
        </p:txBody>
      </p:sp>
      <p:sp>
        <p:nvSpPr>
          <p:cNvPr id="15377" name="Rectangle 22" descr="Wide downward diagonal"/>
          <p:cNvSpPr>
            <a:spLocks noChangeArrowheads="1"/>
          </p:cNvSpPr>
          <p:nvPr/>
        </p:nvSpPr>
        <p:spPr bwMode="auto">
          <a:xfrm>
            <a:off x="4083050" y="2971800"/>
            <a:ext cx="8382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8" name="Oval 24"/>
          <p:cNvSpPr>
            <a:spLocks noChangeArrowheads="1"/>
          </p:cNvSpPr>
          <p:nvPr/>
        </p:nvSpPr>
        <p:spPr bwMode="auto">
          <a:xfrm>
            <a:off x="4540250" y="3200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79" name="Line 28"/>
          <p:cNvSpPr>
            <a:spLocks noChangeShapeType="1"/>
          </p:cNvSpPr>
          <p:nvPr/>
        </p:nvSpPr>
        <p:spPr bwMode="auto">
          <a:xfrm>
            <a:off x="2209800" y="32004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97" name="Text Box 29"/>
          <p:cNvSpPr txBox="1">
            <a:spLocks noChangeArrowheads="1"/>
          </p:cNvSpPr>
          <p:nvPr/>
        </p:nvSpPr>
        <p:spPr bwMode="auto">
          <a:xfrm>
            <a:off x="457200" y="4114800"/>
            <a:ext cx="8686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Solutions:   Use averaging: Use the nearest texel value; 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Use Mipmapping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Mipmapping works by creating a set of texture arrays for different resolutions.  E.g. 64 x 64, 32 x 32, 16 x 16, etc.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OpenGL then chooses the appropriate mipmap for a given object.  The one with the closest matching resolution will be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autoUpdateAnimBg="0"/>
      <p:bldP spid="31439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Texture Mapping in WebGL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83216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Texture mapping in WebGL is done once the primitives are rasterized as each fragment is processed.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Texture mapping acts as part of the shading process, as the fragment color is computed.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Texture mapping uses the coordinate transformation between the texture (s, t) and surface (u, v) to compute the texel value to place at a given pixel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Specifying a Texture</a:t>
            </a:r>
          </a:p>
        </p:txBody>
      </p:sp>
      <p:sp>
        <p:nvSpPr>
          <p:cNvPr id="323587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70088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Texture is specified as an array of texels, of type Uint8: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var myTexels = new Uint8Array(4 * 256 * 256);</a:t>
            </a:r>
          </a:p>
        </p:txBody>
      </p:sp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1508125" y="3241675"/>
            <a:ext cx="260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One byte for each of red, green, blue, and a.</a:t>
            </a:r>
          </a:p>
        </p:txBody>
      </p:sp>
      <p:sp>
        <p:nvSpPr>
          <p:cNvPr id="323589" name="Line 5"/>
          <p:cNvSpPr>
            <a:spLocks noChangeShapeType="1"/>
          </p:cNvSpPr>
          <p:nvPr/>
        </p:nvSpPr>
        <p:spPr bwMode="auto">
          <a:xfrm flipV="1">
            <a:off x="3581400" y="28194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90" name="Text Box 6"/>
          <p:cNvSpPr txBox="1">
            <a:spLocks noChangeArrowheads="1"/>
          </p:cNvSpPr>
          <p:nvPr/>
        </p:nvSpPr>
        <p:spPr bwMode="auto">
          <a:xfrm>
            <a:off x="4632325" y="3241675"/>
            <a:ext cx="1768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Width is power of 2</a:t>
            </a:r>
          </a:p>
        </p:txBody>
      </p:sp>
      <p:sp>
        <p:nvSpPr>
          <p:cNvPr id="323591" name="Line 7"/>
          <p:cNvSpPr>
            <a:spLocks noChangeShapeType="1"/>
          </p:cNvSpPr>
          <p:nvPr/>
        </p:nvSpPr>
        <p:spPr bwMode="auto">
          <a:xfrm flipV="1">
            <a:off x="5029200" y="2743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92" name="Text Box 8"/>
          <p:cNvSpPr txBox="1">
            <a:spLocks noChangeArrowheads="1"/>
          </p:cNvSpPr>
          <p:nvPr/>
        </p:nvSpPr>
        <p:spPr bwMode="auto">
          <a:xfrm>
            <a:off x="6781800" y="3276600"/>
            <a:ext cx="1768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Height is power of 2</a:t>
            </a:r>
          </a:p>
        </p:txBody>
      </p:sp>
      <p:sp>
        <p:nvSpPr>
          <p:cNvPr id="323593" name="Line 9"/>
          <p:cNvSpPr>
            <a:spLocks noChangeShapeType="1"/>
          </p:cNvSpPr>
          <p:nvPr/>
        </p:nvSpPr>
        <p:spPr bwMode="auto">
          <a:xfrm flipH="1" flipV="1">
            <a:off x="5943600" y="2895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94" name="Text Box 10"/>
          <p:cNvSpPr txBox="1">
            <a:spLocks noChangeArrowheads="1"/>
          </p:cNvSpPr>
          <p:nvPr/>
        </p:nvSpPr>
        <p:spPr bwMode="auto">
          <a:xfrm>
            <a:off x="746125" y="4689475"/>
            <a:ext cx="62357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Create texture by either: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1) Write a program to generate the texture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OR	2) Read it in from an image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 autoUpdateAnimBg="0"/>
      <p:bldP spid="323588" grpId="0" build="p" autoUpdateAnimBg="0"/>
      <p:bldP spid="323589" grpId="0" animBg="1"/>
      <p:bldP spid="323590" grpId="0" build="p" autoUpdateAnimBg="0"/>
      <p:bldP spid="323591" grpId="0" animBg="1"/>
      <p:bldP spid="323592" grpId="0" build="p" autoUpdateAnimBg="0"/>
      <p:bldP spid="323593" grpId="0" animBg="1"/>
      <p:bldP spid="32359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Reading from an image file</a:t>
            </a:r>
          </a:p>
        </p:txBody>
      </p:sp>
      <p:sp>
        <p:nvSpPr>
          <p:cNvPr id="324611" name="Text Box 3"/>
          <p:cNvSpPr txBox="1">
            <a:spLocks noChangeArrowheads="1"/>
          </p:cNvSpPr>
          <p:nvPr/>
        </p:nvSpPr>
        <p:spPr bwMode="auto">
          <a:xfrm>
            <a:off x="365125" y="1641475"/>
            <a:ext cx="84740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Tx/>
              <a:buAutoNum type="arabicParenR"/>
              <a:defRPr/>
            </a:pPr>
            <a:r>
              <a:rPr lang="en-US" dirty="0"/>
              <a:t>We can read in an image within the JavaScript file:</a:t>
            </a:r>
          </a:p>
          <a:p>
            <a:pPr marL="0" indent="0">
              <a:defRPr/>
            </a:pPr>
            <a:endParaRPr lang="en-US" dirty="0"/>
          </a:p>
          <a:p>
            <a:pPr marL="0" indent="0">
              <a:defRPr/>
            </a:pPr>
            <a:r>
              <a:rPr lang="en-US" dirty="0"/>
              <a:t>   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var</a:t>
            </a:r>
            <a:r>
              <a:rPr lang="en-US" dirty="0">
                <a:latin typeface="+mn-lt"/>
              </a:rPr>
              <a:t> image = new Image();</a:t>
            </a:r>
          </a:p>
          <a:p>
            <a:pPr marL="0" indent="0"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image.src</a:t>
            </a:r>
            <a:r>
              <a:rPr lang="en-US" dirty="0">
                <a:latin typeface="+mn-lt"/>
              </a:rPr>
              <a:t> = "</a:t>
            </a:r>
            <a:r>
              <a:rPr lang="en-US" dirty="0" err="1">
                <a:latin typeface="+mn-lt"/>
              </a:rPr>
              <a:t>myPicture.gif</a:t>
            </a:r>
            <a:r>
              <a:rPr lang="en-US" dirty="0">
                <a:latin typeface="+mn-lt"/>
              </a:rPr>
              <a:t>";</a:t>
            </a:r>
          </a:p>
          <a:p>
            <a:pPr marL="0" indent="0">
              <a:defRPr/>
            </a:pPr>
            <a:endParaRPr lang="en-US" dirty="0"/>
          </a:p>
          <a:p>
            <a:pPr marL="0" indent="0">
              <a:defRPr/>
            </a:pPr>
            <a:endParaRPr lang="en-US" dirty="0"/>
          </a:p>
          <a:p>
            <a:pPr marL="0" indent="0">
              <a:defRPr/>
            </a:pPr>
            <a:r>
              <a:rPr lang="en-US" dirty="0"/>
              <a:t>2) Read in the texture in the html file:</a:t>
            </a:r>
          </a:p>
          <a:p>
            <a:pPr marL="0" indent="0">
              <a:defRPr/>
            </a:pPr>
            <a:r>
              <a:rPr lang="en-US" dirty="0"/>
              <a:t>     </a:t>
            </a:r>
            <a:r>
              <a:rPr lang="en-US" dirty="0">
                <a:latin typeface="+mn-lt"/>
              </a:rPr>
              <a:t>  &lt;</a:t>
            </a:r>
            <a:r>
              <a:rPr lang="en-US" dirty="0" err="1">
                <a:latin typeface="+mn-lt"/>
              </a:rPr>
              <a:t>img</a:t>
            </a:r>
            <a:r>
              <a:rPr lang="en-US" dirty="0">
                <a:latin typeface="+mn-lt"/>
              </a:rPr>
              <a:t> id = "</a:t>
            </a:r>
            <a:r>
              <a:rPr lang="en-US" dirty="0" err="1">
                <a:latin typeface="+mn-lt"/>
              </a:rPr>
              <a:t>texImage</a:t>
            </a:r>
            <a:r>
              <a:rPr lang="en-US" dirty="0">
                <a:latin typeface="+mn-lt"/>
              </a:rPr>
              <a:t>" </a:t>
            </a:r>
            <a:r>
              <a:rPr lang="en-US" dirty="0" err="1">
                <a:latin typeface="+mn-lt"/>
              </a:rPr>
              <a:t>src</a:t>
            </a:r>
            <a:r>
              <a:rPr lang="en-US" dirty="0">
                <a:latin typeface="+mn-lt"/>
              </a:rPr>
              <a:t> = "</a:t>
            </a:r>
            <a:r>
              <a:rPr lang="en-US" dirty="0" err="1">
                <a:latin typeface="+mn-lt"/>
              </a:rPr>
              <a:t>myImage.gif</a:t>
            </a:r>
            <a:r>
              <a:rPr lang="en-US" dirty="0">
                <a:latin typeface="+mn-lt"/>
              </a:rPr>
              <a:t>" hidden&gt;&lt;/</a:t>
            </a:r>
            <a:r>
              <a:rPr lang="en-US" dirty="0" err="1">
                <a:latin typeface="+mn-lt"/>
              </a:rPr>
              <a:t>img</a:t>
            </a:r>
            <a:r>
              <a:rPr lang="en-US" dirty="0">
                <a:latin typeface="+mn-lt"/>
              </a:rPr>
              <a:t>&gt;</a:t>
            </a:r>
          </a:p>
          <a:p>
            <a:pPr marL="0" indent="0">
              <a:defRPr/>
            </a:pPr>
            <a:endParaRPr lang="en-US" dirty="0"/>
          </a:p>
          <a:p>
            <a:pPr marL="0" indent="0">
              <a:defRPr/>
            </a:pPr>
            <a:r>
              <a:rPr lang="en-US" dirty="0"/>
              <a:t>and access it in the JavaScript file:</a:t>
            </a:r>
          </a:p>
          <a:p>
            <a:pPr marL="0" indent="0">
              <a:defRPr/>
            </a:pPr>
            <a:r>
              <a:rPr lang="en-US" dirty="0"/>
              <a:t>  </a:t>
            </a:r>
            <a:r>
              <a:rPr lang="en-US" dirty="0">
                <a:latin typeface="+mn-lt"/>
              </a:rPr>
              <a:t>   </a:t>
            </a:r>
            <a:r>
              <a:rPr lang="en-US" dirty="0" err="1">
                <a:latin typeface="+mn-lt"/>
              </a:rPr>
              <a:t>var</a:t>
            </a:r>
            <a:r>
              <a:rPr lang="en-US" dirty="0">
                <a:latin typeface="+mn-lt"/>
              </a:rPr>
              <a:t> image = </a:t>
            </a:r>
            <a:r>
              <a:rPr lang="en-US" dirty="0" err="1">
                <a:latin typeface="+mn-lt"/>
              </a:rPr>
              <a:t>document.getElementById</a:t>
            </a:r>
            <a:r>
              <a:rPr lang="en-US" dirty="0">
                <a:latin typeface="+mn-lt"/>
              </a:rPr>
              <a:t>("</a:t>
            </a:r>
            <a:r>
              <a:rPr lang="en-US" dirty="0" err="1">
                <a:latin typeface="+mn-lt"/>
              </a:rPr>
              <a:t>texImage</a:t>
            </a:r>
            <a:r>
              <a:rPr lang="en-US" dirty="0">
                <a:latin typeface="+mn-lt"/>
              </a:rPr>
              <a:t>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Configuring the Texture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447800"/>
            <a:ext cx="8305800" cy="5048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texture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gl.createTexture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();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gl.bindTexture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gl.TEXTURE_2D, texture );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//Flip the Y values to match the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WebGL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coordinates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gl.pixelStorei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gl.UNPACK_FLIP_Y_WEBGL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true);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//Specify the image as a texture array: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gl.texImage2D( gl.TEXTURE_2D, 0,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gl.RGB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 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gl.RGB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gl.UNSIGNED_BYTE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image );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//Link texture to a sampler in fragment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shader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gl.uniform1i(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gl.getUniformLocation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(program, "texture"), 0);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Specifying that an array holds a texture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212725" y="1717675"/>
            <a:ext cx="87026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/>
              <a:t>We specify that a given array contains </a:t>
            </a:r>
            <a:r>
              <a:rPr lang="en-US" dirty="0" err="1"/>
              <a:t>texel</a:t>
            </a:r>
            <a:r>
              <a:rPr lang="en-US" dirty="0"/>
              <a:t> values with the following </a:t>
            </a:r>
            <a:r>
              <a:rPr lang="en-US" dirty="0" err="1"/>
              <a:t>WebGL</a:t>
            </a:r>
            <a:r>
              <a:rPr lang="en-US" dirty="0"/>
              <a:t> function:</a:t>
            </a:r>
          </a:p>
          <a:p>
            <a:pPr>
              <a:defRPr/>
            </a:pPr>
            <a:endParaRPr lang="en-US" dirty="0">
              <a:latin typeface="Times" charset="0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gl.texImage2D(gl.TEXTURE_2D, 0, </a:t>
            </a:r>
            <a:r>
              <a:rPr lang="en-US" dirty="0" err="1">
                <a:latin typeface="+mn-lt"/>
              </a:rPr>
              <a:t>gl.RGBA</a:t>
            </a:r>
            <a:r>
              <a:rPr lang="en-US" dirty="0">
                <a:latin typeface="+mn-lt"/>
              </a:rPr>
              <a:t>, width, height, 0,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	</a:t>
            </a:r>
            <a:r>
              <a:rPr lang="en-US" dirty="0" err="1">
                <a:latin typeface="+mn-lt"/>
              </a:rPr>
              <a:t>gl.RGBA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gl.UNSIGNED_BYTE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imageData</a:t>
            </a:r>
            <a:r>
              <a:rPr lang="en-US" dirty="0">
                <a:latin typeface="+mn-lt"/>
              </a:rPr>
              <a:t>);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Times" charset="0"/>
              </a:rPr>
              <a:t>Generally:</a:t>
            </a:r>
          </a:p>
          <a:p>
            <a:pPr>
              <a:defRPr/>
            </a:pPr>
            <a:endParaRPr lang="en-US" dirty="0">
              <a:latin typeface="Times" charset="0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gl.texImage2D(target, level, </a:t>
            </a:r>
            <a:r>
              <a:rPr lang="en-US" dirty="0" err="1">
                <a:latin typeface="+mn-lt"/>
              </a:rPr>
              <a:t>iformat</a:t>
            </a:r>
            <a:r>
              <a:rPr lang="en-US" dirty="0">
                <a:latin typeface="+mn-lt"/>
              </a:rPr>
              <a:t>, width, height, border,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	format, type, </a:t>
            </a:r>
            <a:r>
              <a:rPr lang="en-US" dirty="0" err="1">
                <a:latin typeface="+mn-lt"/>
              </a:rPr>
              <a:t>texelArray</a:t>
            </a:r>
            <a:r>
              <a:rPr lang="en-US" dirty="0">
                <a:latin typeface="+mn-lt"/>
              </a:rPr>
              <a:t>);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Set up Texture Coordinates</a:t>
            </a:r>
          </a:p>
        </p:txBody>
      </p:sp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2743200" y="4419600"/>
            <a:ext cx="3386138" cy="2057400"/>
            <a:chOff x="5105400" y="5029200"/>
            <a:chExt cx="3386554" cy="2057400"/>
          </a:xfrm>
        </p:grpSpPr>
        <p:sp>
          <p:nvSpPr>
            <p:cNvPr id="12292" name="Rectangle 5"/>
            <p:cNvSpPr>
              <a:spLocks noChangeArrowheads="1"/>
            </p:cNvSpPr>
            <p:nvPr/>
          </p:nvSpPr>
          <p:spPr bwMode="auto">
            <a:xfrm>
              <a:off x="5562600" y="5486400"/>
              <a:ext cx="914400" cy="9144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12293" name="Rectangle 6"/>
            <p:cNvSpPr>
              <a:spLocks noChangeArrowheads="1"/>
            </p:cNvSpPr>
            <p:nvPr/>
          </p:nvSpPr>
          <p:spPr bwMode="auto">
            <a:xfrm>
              <a:off x="7391400" y="5486400"/>
              <a:ext cx="914400" cy="9144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12294" name="Text Box 7"/>
            <p:cNvSpPr txBox="1">
              <a:spLocks noChangeArrowheads="1"/>
            </p:cNvSpPr>
            <p:nvPr/>
          </p:nvSpPr>
          <p:spPr bwMode="auto">
            <a:xfrm>
              <a:off x="7239000" y="63246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0</a:t>
              </a:r>
            </a:p>
          </p:txBody>
        </p:sp>
        <p:sp>
          <p:nvSpPr>
            <p:cNvPr id="12295" name="Text Box 8"/>
            <p:cNvSpPr txBox="1">
              <a:spLocks noChangeArrowheads="1"/>
            </p:cNvSpPr>
            <p:nvPr/>
          </p:nvSpPr>
          <p:spPr bwMode="auto">
            <a:xfrm>
              <a:off x="71628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1</a:t>
              </a:r>
            </a:p>
          </p:txBody>
        </p:sp>
        <p:sp>
          <p:nvSpPr>
            <p:cNvPr id="12296" name="Text Box 9"/>
            <p:cNvSpPr txBox="1">
              <a:spLocks noChangeArrowheads="1"/>
            </p:cNvSpPr>
            <p:nvPr/>
          </p:nvSpPr>
          <p:spPr bwMode="auto">
            <a:xfrm>
              <a:off x="8153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2</a:t>
              </a:r>
            </a:p>
          </p:txBody>
        </p:sp>
        <p:sp>
          <p:nvSpPr>
            <p:cNvPr id="12297" name="Text Box 10"/>
            <p:cNvSpPr txBox="1">
              <a:spLocks noChangeArrowheads="1"/>
            </p:cNvSpPr>
            <p:nvPr/>
          </p:nvSpPr>
          <p:spPr bwMode="auto">
            <a:xfrm>
              <a:off x="8153400" y="63246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3</a:t>
              </a:r>
            </a:p>
          </p:txBody>
        </p:sp>
        <p:sp>
          <p:nvSpPr>
            <p:cNvPr id="12298" name="Text Box 11"/>
            <p:cNvSpPr txBox="1">
              <a:spLocks noChangeArrowheads="1"/>
            </p:cNvSpPr>
            <p:nvPr/>
          </p:nvSpPr>
          <p:spPr bwMode="auto">
            <a:xfrm>
              <a:off x="5105400" y="6400800"/>
              <a:ext cx="990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(0, 0)</a:t>
              </a:r>
            </a:p>
          </p:txBody>
        </p:sp>
        <p:sp>
          <p:nvSpPr>
            <p:cNvPr id="12299" name="Text Box 12"/>
            <p:cNvSpPr txBox="1">
              <a:spLocks noChangeArrowheads="1"/>
            </p:cNvSpPr>
            <p:nvPr/>
          </p:nvSpPr>
          <p:spPr bwMode="auto">
            <a:xfrm>
              <a:off x="5181600" y="5105400"/>
              <a:ext cx="990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(0, 1)</a:t>
              </a:r>
            </a:p>
          </p:txBody>
        </p:sp>
        <p:sp>
          <p:nvSpPr>
            <p:cNvPr id="12300" name="Text Box 13"/>
            <p:cNvSpPr txBox="1">
              <a:spLocks noChangeArrowheads="1"/>
            </p:cNvSpPr>
            <p:nvPr/>
          </p:nvSpPr>
          <p:spPr bwMode="auto">
            <a:xfrm>
              <a:off x="6172200" y="5105400"/>
              <a:ext cx="990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(1, 1)</a:t>
              </a:r>
            </a:p>
          </p:txBody>
        </p:sp>
        <p:sp>
          <p:nvSpPr>
            <p:cNvPr id="12301" name="Text Box 14"/>
            <p:cNvSpPr txBox="1">
              <a:spLocks noChangeArrowheads="1"/>
            </p:cNvSpPr>
            <p:nvPr/>
          </p:nvSpPr>
          <p:spPr bwMode="auto">
            <a:xfrm>
              <a:off x="6096000" y="6400800"/>
              <a:ext cx="990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(1, 0)</a:t>
              </a:r>
            </a:p>
          </p:txBody>
        </p:sp>
        <p:sp>
          <p:nvSpPr>
            <p:cNvPr id="12302" name="Text Box 15"/>
            <p:cNvSpPr txBox="1">
              <a:spLocks noChangeArrowheads="1"/>
            </p:cNvSpPr>
            <p:nvPr/>
          </p:nvSpPr>
          <p:spPr bwMode="auto">
            <a:xfrm>
              <a:off x="5867400" y="6629400"/>
              <a:ext cx="3032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s</a:t>
              </a:r>
            </a:p>
          </p:txBody>
        </p:sp>
        <p:sp>
          <p:nvSpPr>
            <p:cNvPr id="12303" name="Text Box 16"/>
            <p:cNvSpPr txBox="1">
              <a:spLocks noChangeArrowheads="1"/>
            </p:cNvSpPr>
            <p:nvPr/>
          </p:nvSpPr>
          <p:spPr bwMode="auto">
            <a:xfrm>
              <a:off x="5181600" y="5715000"/>
              <a:ext cx="2682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t</a:t>
              </a:r>
            </a:p>
          </p:txBody>
        </p:sp>
        <p:sp>
          <p:nvSpPr>
            <p:cNvPr id="12304" name="Line 17"/>
            <p:cNvSpPr>
              <a:spLocks noChangeShapeType="1"/>
            </p:cNvSpPr>
            <p:nvPr/>
          </p:nvSpPr>
          <p:spPr bwMode="auto">
            <a:xfrm>
              <a:off x="6705600" y="59436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762000" y="1981200"/>
            <a:ext cx="4572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nl-NL" dirty="0">
                <a:latin typeface="+mn-lt"/>
                <a:ea typeface="ＭＳ Ｐゴシック" charset="0"/>
                <a:cs typeface="ＭＳ Ｐゴシック" charset="0"/>
              </a:rPr>
              <a:t>var </a:t>
            </a:r>
            <a:r>
              <a:rPr lang="nl-NL" dirty="0" err="1">
                <a:latin typeface="+mn-lt"/>
                <a:ea typeface="ＭＳ Ｐゴシック" charset="0"/>
                <a:cs typeface="ＭＳ Ｐゴシック" charset="0"/>
              </a:rPr>
              <a:t>texCoord</a:t>
            </a:r>
            <a:r>
              <a:rPr lang="nl-NL" dirty="0">
                <a:latin typeface="+mn-lt"/>
                <a:ea typeface="ＭＳ Ｐゴシック" charset="0"/>
                <a:cs typeface="ＭＳ Ｐゴシック" charset="0"/>
              </a:rPr>
              <a:t> = [</a:t>
            </a:r>
          </a:p>
          <a:p>
            <a:pPr>
              <a:defRPr/>
            </a:pPr>
            <a:r>
              <a:rPr lang="nl-NL" dirty="0">
                <a:latin typeface="+mn-lt"/>
                <a:ea typeface="ＭＳ Ｐゴシック" charset="0"/>
                <a:cs typeface="ＭＳ Ｐゴシック" charset="0"/>
              </a:rPr>
              <a:t>    vec2(0, 0),</a:t>
            </a:r>
          </a:p>
          <a:p>
            <a:pPr>
              <a:defRPr/>
            </a:pPr>
            <a:r>
              <a:rPr lang="nl-NL" dirty="0">
                <a:latin typeface="+mn-lt"/>
                <a:ea typeface="ＭＳ Ｐゴシック" charset="0"/>
                <a:cs typeface="ＭＳ Ｐゴシック" charset="0"/>
              </a:rPr>
              <a:t>    vec2(0, 1),</a:t>
            </a:r>
          </a:p>
          <a:p>
            <a:pPr>
              <a:defRPr/>
            </a:pPr>
            <a:r>
              <a:rPr lang="nl-NL" dirty="0">
                <a:latin typeface="+mn-lt"/>
                <a:ea typeface="ＭＳ Ｐゴシック" charset="0"/>
                <a:cs typeface="ＭＳ Ｐゴシック" charset="0"/>
              </a:rPr>
              <a:t>    vec2(1, 1),</a:t>
            </a:r>
          </a:p>
          <a:p>
            <a:pPr>
              <a:defRPr/>
            </a:pPr>
            <a:r>
              <a:rPr lang="nl-NL" dirty="0">
                <a:latin typeface="+mn-lt"/>
                <a:ea typeface="ＭＳ Ｐゴシック" charset="0"/>
                <a:cs typeface="ＭＳ Ｐゴシック" charset="0"/>
              </a:rPr>
              <a:t>    vec2(1, 0)</a:t>
            </a:r>
          </a:p>
          <a:p>
            <a:pPr>
              <a:defRPr/>
            </a:pPr>
            <a:r>
              <a:rPr lang="nl-NL" dirty="0">
                <a:latin typeface="+mn-lt"/>
                <a:ea typeface="ＭＳ Ｐゴシック" charset="0"/>
                <a:cs typeface="ＭＳ Ｐゴシック" charset="0"/>
              </a:rPr>
              <a:t>];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Assigning a Texture to a Polygon</a:t>
            </a:r>
          </a:p>
        </p:txBody>
      </p:sp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+mn-lt"/>
              </a:rPr>
              <a:t>function quad( a, b, c, d) {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pointsArray.push</a:t>
            </a:r>
            <a:r>
              <a:rPr lang="en-US" dirty="0">
                <a:latin typeface="+mn-lt"/>
              </a:rPr>
              <a:t>(vertices[a]); 	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texCoordsArray.push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texCoord</a:t>
            </a:r>
            <a:r>
              <a:rPr lang="en-US" dirty="0">
                <a:latin typeface="+mn-lt"/>
              </a:rPr>
              <a:t>[0]);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pointsArray.push</a:t>
            </a:r>
            <a:r>
              <a:rPr lang="en-US" dirty="0">
                <a:latin typeface="+mn-lt"/>
              </a:rPr>
              <a:t>(vertices[b]); 	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texCoordsArray.push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texCoord</a:t>
            </a:r>
            <a:r>
              <a:rPr lang="en-US" dirty="0">
                <a:latin typeface="+mn-lt"/>
              </a:rPr>
              <a:t>[1]);     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pointsArray.push</a:t>
            </a:r>
            <a:r>
              <a:rPr lang="en-US" dirty="0">
                <a:latin typeface="+mn-lt"/>
              </a:rPr>
              <a:t>(vertices[c]); 	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texCoordsArray.push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texCoord</a:t>
            </a:r>
            <a:r>
              <a:rPr lang="en-US" dirty="0">
                <a:latin typeface="+mn-lt"/>
              </a:rPr>
              <a:t>[2]);       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pointsArray.push</a:t>
            </a:r>
            <a:r>
              <a:rPr lang="en-US" dirty="0">
                <a:latin typeface="+mn-lt"/>
              </a:rPr>
              <a:t>(vertices[a]); 	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texCoordsArray.push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texCoord</a:t>
            </a:r>
            <a:r>
              <a:rPr lang="en-US" dirty="0">
                <a:latin typeface="+mn-lt"/>
              </a:rPr>
              <a:t>[0]);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pointsArray.push</a:t>
            </a:r>
            <a:r>
              <a:rPr lang="en-US" dirty="0">
                <a:latin typeface="+mn-lt"/>
              </a:rPr>
              <a:t>(vertices[c]); 	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texCoordsArray.push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texCoord</a:t>
            </a:r>
            <a:r>
              <a:rPr lang="en-US" dirty="0">
                <a:latin typeface="+mn-lt"/>
              </a:rPr>
              <a:t>[2]);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pointsArray.push</a:t>
            </a:r>
            <a:r>
              <a:rPr lang="en-US" dirty="0">
                <a:latin typeface="+mn-lt"/>
              </a:rPr>
              <a:t>(vertices[d]); 	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  <a:r>
              <a:rPr lang="en-US" dirty="0" err="1">
                <a:latin typeface="+mn-lt"/>
              </a:rPr>
              <a:t>texCoordsArray.push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texCoord</a:t>
            </a:r>
            <a:r>
              <a:rPr lang="en-US" dirty="0">
                <a:latin typeface="+mn-lt"/>
              </a:rPr>
              <a:t>[3]);</a:t>
            </a:r>
          </a:p>
          <a:p>
            <a:pPr>
              <a:defRPr/>
            </a:pPr>
            <a:r>
              <a:rPr lang="en-US" dirty="0">
                <a:latin typeface="+mn-lt"/>
              </a:rPr>
              <a:t>}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Creating Textured Scenes</a:t>
            </a:r>
          </a:p>
        </p:txBody>
      </p:sp>
      <p:sp>
        <p:nvSpPr>
          <p:cNvPr id="303107" name="Text Box 3"/>
          <p:cNvSpPr txBox="1">
            <a:spLocks noChangeArrowheads="1"/>
          </p:cNvSpPr>
          <p:nvPr/>
        </p:nvSpPr>
        <p:spPr bwMode="auto">
          <a:xfrm>
            <a:off x="252413" y="1752600"/>
            <a:ext cx="8739187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create scenes with lots of variation, we can use a variety of techniques.  Among them are:</a:t>
            </a:r>
          </a:p>
          <a:p>
            <a:pPr lvl="1">
              <a:spcBef>
                <a:spcPct val="50000"/>
              </a:spcBef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Texture Mapping:  Create a texture or pattern and map it onto a surface.</a:t>
            </a:r>
          </a:p>
          <a:p>
            <a:pPr lvl="1">
              <a:spcBef>
                <a:spcPct val="50000"/>
              </a:spcBef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Bump Map: Perturb the surface of an object by slightly varying the surface normals.</a:t>
            </a:r>
          </a:p>
          <a:p>
            <a:pPr lvl="1">
              <a:spcBef>
                <a:spcPct val="50000"/>
              </a:spcBef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Environmental Map: Map the environment onto a surface (e.g. reflections.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Passing Texture Coordinates to the Vertex Shader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3813" y="2057400"/>
            <a:ext cx="8915400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  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tBuffer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gl.createBuffer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gl.bindBuffer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gl.ARRAY_BUFFER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tBuffer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gl.bufferData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gl.ARRAY_BUFFER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flatten(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texCoordsArray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),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                       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gl.STATIC_DRAW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vTexCoord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gl.getAttribLocation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program, "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vTexCoord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"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gl.vertexAttribPointer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vTexCoord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2,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gl.FLOAT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false, 0, 0 );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gl.enableVertexAttribArray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vTexCoord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Specifying Texture Parameters</a:t>
            </a:r>
          </a:p>
        </p:txBody>
      </p:sp>
      <p:sp>
        <p:nvSpPr>
          <p:cNvPr id="328707" name="Text Box 3"/>
          <p:cNvSpPr txBox="1">
            <a:spLocks noChangeArrowheads="1"/>
          </p:cNvSpPr>
          <p:nvPr/>
        </p:nvSpPr>
        <p:spPr bwMode="auto">
          <a:xfrm>
            <a:off x="422275" y="1524000"/>
            <a:ext cx="78835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Specify Texture parameters with gl.texParameteri( 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lphaLcParenR"/>
            </a:pPr>
            <a:r>
              <a:rPr lang="en-US" altLang="x-none" sz="2400">
                <a:latin typeface="Times New Roman" charset="0"/>
              </a:rPr>
              <a:t>Specifying Texture wrapping: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What happens if the texture coordinates go out of bounds?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Can specify wrapping (start at 0 again)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Or, can clamp the value (with the value of the last texel).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gl.texParameteri(gl.TEXTURE_2D, gl.TEXTURE_WRAP_S,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                      gl.REPEAT);</a:t>
            </a:r>
          </a:p>
        </p:txBody>
      </p:sp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5222875" y="5105400"/>
            <a:ext cx="3616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or gl.TEXTURE_WRAP_T</a:t>
            </a:r>
          </a:p>
        </p:txBody>
      </p:sp>
      <p:sp>
        <p:nvSpPr>
          <p:cNvPr id="328709" name="Line 5"/>
          <p:cNvSpPr>
            <a:spLocks noChangeShapeType="1"/>
          </p:cNvSpPr>
          <p:nvPr/>
        </p:nvSpPr>
        <p:spPr bwMode="auto">
          <a:xfrm flipV="1">
            <a:off x="2362200" y="4953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10" name="Text Box 6"/>
          <p:cNvSpPr txBox="1">
            <a:spLocks noChangeArrowheads="1"/>
          </p:cNvSpPr>
          <p:nvPr/>
        </p:nvSpPr>
        <p:spPr bwMode="auto">
          <a:xfrm>
            <a:off x="1447800" y="5334000"/>
            <a:ext cx="3427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or gl.CLAMP_TO_EDGE</a:t>
            </a:r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 flipV="1">
            <a:off x="6858000" y="4495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 autoUpdateAnimBg="0"/>
      <p:bldP spid="328708" grpId="0" build="p" autoUpdateAnimBg="0"/>
      <p:bldP spid="328709" grpId="0" animBg="1"/>
      <p:bldP spid="328710" grpId="0" build="p" autoUpdateAnimBg="0"/>
      <p:bldP spid="3287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Dealing with Mismatched Scales</a:t>
            </a:r>
          </a:p>
        </p:txBody>
      </p:sp>
      <p:sp>
        <p:nvSpPr>
          <p:cNvPr id="329731" name="Text Box 3"/>
          <p:cNvSpPr txBox="1">
            <a:spLocks noChangeArrowheads="1"/>
          </p:cNvSpPr>
          <p:nvPr/>
        </p:nvSpPr>
        <p:spPr bwMode="auto">
          <a:xfrm>
            <a:off x="365125" y="1641475"/>
            <a:ext cx="83216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Magnification is when each texel is larger than each pixel.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Minification is when each texel is smaller than each pixel.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these cases, you can choose to use the nearest texel,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or you can choose to use a weighted average of neighboring texels (linear filtering).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gl.texParameteri(gl.TEXTURE_2D,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	gl.TEXTURE_MIN_FILTER, gl.LINEAR);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glTexParameteri(gl.TEXTURE_2D,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	gl.TEXTURE_MAG_FILTER, gl.LINEAR);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5029200" y="6172200"/>
            <a:ext cx="2282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Or gl.NEAREST</a:t>
            </a:r>
          </a:p>
        </p:txBody>
      </p:sp>
      <p:sp>
        <p:nvSpPr>
          <p:cNvPr id="329733" name="Line 5"/>
          <p:cNvSpPr>
            <a:spLocks noChangeShapeType="1"/>
          </p:cNvSpPr>
          <p:nvPr/>
        </p:nvSpPr>
        <p:spPr bwMode="auto">
          <a:xfrm flipV="1">
            <a:off x="6400800" y="5791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 autoUpdateAnimBg="0"/>
      <p:bldP spid="329732" grpId="0" build="p" autoUpdateAnimBg="0"/>
      <p:bldP spid="3297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vertex shader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7924800" cy="502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attribute  vec4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vPosition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attribute  vec4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attribute  vec2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vTexCoord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	// Input texture coordinates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varying vec4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varying vec2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fTexCoord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  // output to fragment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shader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void main()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 Code for transformations, if any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fTexCoord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vTexCoord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gl_Position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vPosition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fragment shader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686800" cy="4894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precision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mediump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float;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varying vec4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varying  vec2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fTexCoord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uniform sampler2D texture;   //Mechanism to sample texture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void main()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//Blend texture and color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gl_FragColor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* texture2D( texture,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fTexCoord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//If want texture alone, use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gl_FragColor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texture2D(texture,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fTexCoord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Texture Mapping</a:t>
            </a: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365125" y="1565275"/>
            <a:ext cx="8321675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With texture mapping, we map a texture or image onto an object.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Creating the texture:</a:t>
            </a:r>
          </a:p>
          <a:p>
            <a:pPr lvl="1">
              <a:spcBef>
                <a:spcPct val="0"/>
              </a:spcBef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Write program to create regular or random texture.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OR</a:t>
            </a:r>
          </a:p>
          <a:p>
            <a:pPr lvl="1">
              <a:spcBef>
                <a:spcPct val="0"/>
              </a:spcBef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Load in an image map and use that as the texture.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Textures can be in 1, 2 or 3 dimensions:</a:t>
            </a:r>
            <a:endParaRPr lang="en-US" altLang="x-none" sz="2400">
              <a:latin typeface="Times New Roman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1-D textures: Map onto a line or curve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2-D textures: Map onto a surface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3-D textures: Map into a volume.  Will see texture if take slices through the volume.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examine only 2-D textures.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Representing a Texture</a:t>
            </a: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228600" y="1641475"/>
            <a:ext cx="8686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A 2D texture is represented as a 2D pattern:  T(s, t)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 and t are called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texture coordinates</a:t>
            </a:r>
            <a:r>
              <a:rPr lang="en-US" altLang="x-none" sz="2400">
                <a:solidFill>
                  <a:srgbClr val="990000"/>
                </a:solidFill>
                <a:latin typeface="Times New Roman" charset="0"/>
              </a:rPr>
              <a:t>.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T is stored in a 2D array (n x m) of texture elements, called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texels</a:t>
            </a:r>
            <a:r>
              <a:rPr lang="en-US" altLang="x-none" sz="2400">
                <a:latin typeface="Times New Roman" charset="0"/>
              </a:rPr>
              <a:t>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Textures are rendered as discrete elements.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A texture map associates a unique point of T with each point on a geometric object.  The object is then mapped to screen coordinates.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 flipV="1">
            <a:off x="1295400" y="4419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1295400" y="5029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 flipH="1">
            <a:off x="1066800" y="50292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Arc 7"/>
          <p:cNvSpPr>
            <a:spLocks/>
          </p:cNvSpPr>
          <p:nvPr/>
        </p:nvSpPr>
        <p:spPr bwMode="auto">
          <a:xfrm>
            <a:off x="1524000" y="47244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Arc 8"/>
          <p:cNvSpPr>
            <a:spLocks/>
          </p:cNvSpPr>
          <p:nvPr/>
        </p:nvSpPr>
        <p:spPr bwMode="auto">
          <a:xfrm>
            <a:off x="1905000" y="44958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V="1">
            <a:off x="1524000" y="4495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V="1">
            <a:off x="1676400" y="4724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1050925" y="41560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1905000" y="4953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62000" y="5029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 flipV="1">
            <a:off x="1295400" y="5638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5"/>
          <p:cNvSpPr>
            <a:spLocks noChangeShapeType="1"/>
          </p:cNvSpPr>
          <p:nvPr/>
        </p:nvSpPr>
        <p:spPr bwMode="auto">
          <a:xfrm>
            <a:off x="1295400" y="6248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20"/>
          <p:cNvSpPr txBox="1">
            <a:spLocks noChangeArrowheads="1"/>
          </p:cNvSpPr>
          <p:nvPr/>
        </p:nvSpPr>
        <p:spPr bwMode="auto">
          <a:xfrm>
            <a:off x="1905000" y="6172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</a:t>
            </a:r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99060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</a:t>
            </a:r>
          </a:p>
        </p:txBody>
      </p:sp>
      <p:sp>
        <p:nvSpPr>
          <p:cNvPr id="7185" name="Rectangle 22" descr="Wide downward diagonal"/>
          <p:cNvSpPr>
            <a:spLocks noChangeArrowheads="1"/>
          </p:cNvSpPr>
          <p:nvPr/>
        </p:nvSpPr>
        <p:spPr bwMode="auto">
          <a:xfrm>
            <a:off x="1295400" y="5791200"/>
            <a:ext cx="609600" cy="4572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86" name="Line 23"/>
          <p:cNvSpPr>
            <a:spLocks noChangeShapeType="1"/>
          </p:cNvSpPr>
          <p:nvPr/>
        </p:nvSpPr>
        <p:spPr bwMode="auto">
          <a:xfrm flipV="1">
            <a:off x="3778250" y="4800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24"/>
          <p:cNvSpPr>
            <a:spLocks noChangeShapeType="1"/>
          </p:cNvSpPr>
          <p:nvPr/>
        </p:nvSpPr>
        <p:spPr bwMode="auto">
          <a:xfrm>
            <a:off x="3778250" y="5410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25"/>
          <p:cNvSpPr>
            <a:spLocks noChangeShapeType="1"/>
          </p:cNvSpPr>
          <p:nvPr/>
        </p:nvSpPr>
        <p:spPr bwMode="auto">
          <a:xfrm flipH="1">
            <a:off x="3549650" y="54102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Text Box 30"/>
          <p:cNvSpPr txBox="1">
            <a:spLocks noChangeArrowheads="1"/>
          </p:cNvSpPr>
          <p:nvPr/>
        </p:nvSpPr>
        <p:spPr bwMode="auto">
          <a:xfrm>
            <a:off x="3533775" y="45370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7190" name="Text Box 31"/>
          <p:cNvSpPr txBox="1">
            <a:spLocks noChangeArrowheads="1"/>
          </p:cNvSpPr>
          <p:nvPr/>
        </p:nvSpPr>
        <p:spPr bwMode="auto">
          <a:xfrm>
            <a:off x="4387850" y="5334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7191" name="Text Box 32"/>
          <p:cNvSpPr txBox="1">
            <a:spLocks noChangeArrowheads="1"/>
          </p:cNvSpPr>
          <p:nvPr/>
        </p:nvSpPr>
        <p:spPr bwMode="auto">
          <a:xfrm>
            <a:off x="324485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7192" name="Rectangle 44" descr="Wide downward diagonal"/>
          <p:cNvSpPr>
            <a:spLocks noChangeArrowheads="1"/>
          </p:cNvSpPr>
          <p:nvPr/>
        </p:nvSpPr>
        <p:spPr bwMode="auto">
          <a:xfrm rot="-2066055">
            <a:off x="3962400" y="4876800"/>
            <a:ext cx="525463" cy="250825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93" name="Arc 45"/>
          <p:cNvSpPr>
            <a:spLocks/>
          </p:cNvSpPr>
          <p:nvPr/>
        </p:nvSpPr>
        <p:spPr bwMode="auto">
          <a:xfrm>
            <a:off x="3887788" y="5078413"/>
            <a:ext cx="152400" cy="233362"/>
          </a:xfrm>
          <a:custGeom>
            <a:avLst/>
            <a:gdLst>
              <a:gd name="T0" fmla="*/ 0 w 21600"/>
              <a:gd name="T1" fmla="*/ 0 h 33047"/>
              <a:gd name="T2" fmla="*/ 2147483646 w 21600"/>
              <a:gd name="T3" fmla="*/ 2147483646 h 33047"/>
              <a:gd name="T4" fmla="*/ 0 w 21600"/>
              <a:gd name="T5" fmla="*/ 2147483646 h 33047"/>
              <a:gd name="T6" fmla="*/ 0 60000 65536"/>
              <a:gd name="T7" fmla="*/ 0 60000 65536"/>
              <a:gd name="T8" fmla="*/ 0 60000 65536"/>
              <a:gd name="T9" fmla="*/ 0 w 21600"/>
              <a:gd name="T10" fmla="*/ 0 h 33047"/>
              <a:gd name="T11" fmla="*/ 21600 w 21600"/>
              <a:gd name="T12" fmla="*/ 33047 h 330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047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648"/>
                  <a:pt x="20462" y="29614"/>
                  <a:pt x="18316" y="33047"/>
                </a:cubicBezTo>
              </a:path>
              <a:path w="21600" h="33047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648"/>
                  <a:pt x="20462" y="29614"/>
                  <a:pt x="18316" y="33047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Arc 46"/>
          <p:cNvSpPr>
            <a:spLocks/>
          </p:cNvSpPr>
          <p:nvPr/>
        </p:nvSpPr>
        <p:spPr bwMode="auto">
          <a:xfrm>
            <a:off x="4344988" y="4773613"/>
            <a:ext cx="152400" cy="177800"/>
          </a:xfrm>
          <a:custGeom>
            <a:avLst/>
            <a:gdLst>
              <a:gd name="T0" fmla="*/ 0 w 21600"/>
              <a:gd name="T1" fmla="*/ 0 h 25151"/>
              <a:gd name="T2" fmla="*/ 2147483646 w 21600"/>
              <a:gd name="T3" fmla="*/ 2147483646 h 25151"/>
              <a:gd name="T4" fmla="*/ 0 w 21600"/>
              <a:gd name="T5" fmla="*/ 2147483646 h 25151"/>
              <a:gd name="T6" fmla="*/ 0 60000 65536"/>
              <a:gd name="T7" fmla="*/ 0 60000 65536"/>
              <a:gd name="T8" fmla="*/ 0 60000 65536"/>
              <a:gd name="T9" fmla="*/ 0 w 21600"/>
              <a:gd name="T10" fmla="*/ 0 h 25151"/>
              <a:gd name="T11" fmla="*/ 21600 w 21600"/>
              <a:gd name="T12" fmla="*/ 25151 h 25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151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89"/>
                  <a:pt x="21501" y="23977"/>
                  <a:pt x="21306" y="25151"/>
                </a:cubicBezTo>
              </a:path>
              <a:path w="21600" h="25151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89"/>
                  <a:pt x="21501" y="23977"/>
                  <a:pt x="21306" y="25151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47"/>
          <p:cNvSpPr>
            <a:spLocks noChangeShapeType="1"/>
          </p:cNvSpPr>
          <p:nvPr/>
        </p:nvSpPr>
        <p:spPr bwMode="auto">
          <a:xfrm flipH="1">
            <a:off x="3887788" y="5002213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48"/>
          <p:cNvSpPr>
            <a:spLocks noChangeShapeType="1"/>
          </p:cNvSpPr>
          <p:nvPr/>
        </p:nvSpPr>
        <p:spPr bwMode="auto">
          <a:xfrm flipH="1">
            <a:off x="4040188" y="5154613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49"/>
          <p:cNvSpPr>
            <a:spLocks noChangeShapeType="1"/>
          </p:cNvSpPr>
          <p:nvPr/>
        </p:nvSpPr>
        <p:spPr bwMode="auto">
          <a:xfrm flipV="1">
            <a:off x="6597650" y="4800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0"/>
          <p:cNvSpPr>
            <a:spLocks noChangeShapeType="1"/>
          </p:cNvSpPr>
          <p:nvPr/>
        </p:nvSpPr>
        <p:spPr bwMode="auto">
          <a:xfrm>
            <a:off x="6597650" y="5410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Text Box 51"/>
          <p:cNvSpPr txBox="1">
            <a:spLocks noChangeArrowheads="1"/>
          </p:cNvSpPr>
          <p:nvPr/>
        </p:nvSpPr>
        <p:spPr bwMode="auto">
          <a:xfrm>
            <a:off x="6353175" y="45370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7200" name="Text Box 52"/>
          <p:cNvSpPr txBox="1">
            <a:spLocks noChangeArrowheads="1"/>
          </p:cNvSpPr>
          <p:nvPr/>
        </p:nvSpPr>
        <p:spPr bwMode="auto">
          <a:xfrm>
            <a:off x="7207250" y="5334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7201" name="Rectangle 53" descr="Wide downward diagonal"/>
          <p:cNvSpPr>
            <a:spLocks noChangeArrowheads="1"/>
          </p:cNvSpPr>
          <p:nvPr/>
        </p:nvSpPr>
        <p:spPr bwMode="auto">
          <a:xfrm rot="-2066055">
            <a:off x="6781800" y="4876800"/>
            <a:ext cx="525463" cy="250825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202" name="Arc 54"/>
          <p:cNvSpPr>
            <a:spLocks/>
          </p:cNvSpPr>
          <p:nvPr/>
        </p:nvSpPr>
        <p:spPr bwMode="auto">
          <a:xfrm>
            <a:off x="6707188" y="5078413"/>
            <a:ext cx="152400" cy="233362"/>
          </a:xfrm>
          <a:custGeom>
            <a:avLst/>
            <a:gdLst>
              <a:gd name="T0" fmla="*/ 0 w 21600"/>
              <a:gd name="T1" fmla="*/ 0 h 33047"/>
              <a:gd name="T2" fmla="*/ 2147483646 w 21600"/>
              <a:gd name="T3" fmla="*/ 2147483646 h 33047"/>
              <a:gd name="T4" fmla="*/ 0 w 21600"/>
              <a:gd name="T5" fmla="*/ 2147483646 h 33047"/>
              <a:gd name="T6" fmla="*/ 0 60000 65536"/>
              <a:gd name="T7" fmla="*/ 0 60000 65536"/>
              <a:gd name="T8" fmla="*/ 0 60000 65536"/>
              <a:gd name="T9" fmla="*/ 0 w 21600"/>
              <a:gd name="T10" fmla="*/ 0 h 33047"/>
              <a:gd name="T11" fmla="*/ 21600 w 21600"/>
              <a:gd name="T12" fmla="*/ 33047 h 330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047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648"/>
                  <a:pt x="20462" y="29614"/>
                  <a:pt x="18316" y="33047"/>
                </a:cubicBezTo>
              </a:path>
              <a:path w="21600" h="33047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648"/>
                  <a:pt x="20462" y="29614"/>
                  <a:pt x="18316" y="33047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Arc 55"/>
          <p:cNvSpPr>
            <a:spLocks/>
          </p:cNvSpPr>
          <p:nvPr/>
        </p:nvSpPr>
        <p:spPr bwMode="auto">
          <a:xfrm>
            <a:off x="7164388" y="4773613"/>
            <a:ext cx="152400" cy="177800"/>
          </a:xfrm>
          <a:custGeom>
            <a:avLst/>
            <a:gdLst>
              <a:gd name="T0" fmla="*/ 0 w 21600"/>
              <a:gd name="T1" fmla="*/ 0 h 25151"/>
              <a:gd name="T2" fmla="*/ 2147483646 w 21600"/>
              <a:gd name="T3" fmla="*/ 2147483646 h 25151"/>
              <a:gd name="T4" fmla="*/ 0 w 21600"/>
              <a:gd name="T5" fmla="*/ 2147483646 h 25151"/>
              <a:gd name="T6" fmla="*/ 0 60000 65536"/>
              <a:gd name="T7" fmla="*/ 0 60000 65536"/>
              <a:gd name="T8" fmla="*/ 0 60000 65536"/>
              <a:gd name="T9" fmla="*/ 0 w 21600"/>
              <a:gd name="T10" fmla="*/ 0 h 25151"/>
              <a:gd name="T11" fmla="*/ 21600 w 21600"/>
              <a:gd name="T12" fmla="*/ 25151 h 25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151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89"/>
                  <a:pt x="21501" y="23977"/>
                  <a:pt x="21306" y="25151"/>
                </a:cubicBezTo>
              </a:path>
              <a:path w="21600" h="25151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89"/>
                  <a:pt x="21501" y="23977"/>
                  <a:pt x="21306" y="25151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Line 56"/>
          <p:cNvSpPr>
            <a:spLocks noChangeShapeType="1"/>
          </p:cNvSpPr>
          <p:nvPr/>
        </p:nvSpPr>
        <p:spPr bwMode="auto">
          <a:xfrm flipH="1">
            <a:off x="6707188" y="5002213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57"/>
          <p:cNvSpPr>
            <a:spLocks noChangeShapeType="1"/>
          </p:cNvSpPr>
          <p:nvPr/>
        </p:nvSpPr>
        <p:spPr bwMode="auto">
          <a:xfrm flipH="1">
            <a:off x="6859588" y="5154613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Line 58"/>
          <p:cNvSpPr>
            <a:spLocks noChangeShapeType="1"/>
          </p:cNvSpPr>
          <p:nvPr/>
        </p:nvSpPr>
        <p:spPr bwMode="auto">
          <a:xfrm>
            <a:off x="2438400" y="4724400"/>
            <a:ext cx="914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59"/>
          <p:cNvSpPr>
            <a:spLocks noChangeShapeType="1"/>
          </p:cNvSpPr>
          <p:nvPr/>
        </p:nvSpPr>
        <p:spPr bwMode="auto">
          <a:xfrm flipV="1">
            <a:off x="2209800" y="54102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Line 60"/>
          <p:cNvSpPr>
            <a:spLocks noChangeShapeType="1"/>
          </p:cNvSpPr>
          <p:nvPr/>
        </p:nvSpPr>
        <p:spPr bwMode="auto">
          <a:xfrm>
            <a:off x="4953000" y="502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Text Box 61"/>
          <p:cNvSpPr txBox="1">
            <a:spLocks noChangeArrowheads="1"/>
          </p:cNvSpPr>
          <p:nvPr/>
        </p:nvSpPr>
        <p:spPr bwMode="auto">
          <a:xfrm>
            <a:off x="4876800" y="5105400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projection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Working with Curved Surfaces</a:t>
            </a: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626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When mapping texture onto a curved surface, it is useful to represent the surface in parametric form:</a:t>
            </a:r>
          </a:p>
        </p:txBody>
      </p:sp>
      <p:graphicFrame>
        <p:nvGraphicFramePr>
          <p:cNvPr id="306180" name="Object 2"/>
          <p:cNvGraphicFramePr>
            <a:graphicFrameLocks noChangeAspect="1"/>
          </p:cNvGraphicFramePr>
          <p:nvPr/>
        </p:nvGraphicFramePr>
        <p:xfrm>
          <a:off x="2514600" y="2667000"/>
          <a:ext cx="23241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4100" imgH="1485900" progId="Equation.3">
                  <p:embed/>
                </p:oleObj>
              </mc:Choice>
              <mc:Fallback>
                <p:oleObj name="Equation" r:id="rId2" imgW="2324100" imgH="148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67000"/>
                        <a:ext cx="232410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533400" y="4572000"/>
            <a:ext cx="76200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relate the texture coordinates to the image coordinates as follows: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u = as + bt + 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v = ds + et + f		where ae does not equal bd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 autoUpdateAnimBg="0"/>
      <p:bldP spid="30618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onto a rectangle</a:t>
            </a:r>
          </a:p>
        </p:txBody>
      </p:sp>
      <p:sp>
        <p:nvSpPr>
          <p:cNvPr id="9218" name="Line 3"/>
          <p:cNvSpPr>
            <a:spLocks noChangeShapeType="1"/>
          </p:cNvSpPr>
          <p:nvPr/>
        </p:nvSpPr>
        <p:spPr bwMode="auto">
          <a:xfrm flipV="1">
            <a:off x="2057400" y="2590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2057400" y="3581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048000" y="3505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676400" y="2438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</a:t>
            </a:r>
          </a:p>
        </p:txBody>
      </p:sp>
      <p:sp>
        <p:nvSpPr>
          <p:cNvPr id="9222" name="Rectangle 7" descr="Wide downward diagonal"/>
          <p:cNvSpPr>
            <a:spLocks noChangeArrowheads="1"/>
          </p:cNvSpPr>
          <p:nvPr/>
        </p:nvSpPr>
        <p:spPr bwMode="auto">
          <a:xfrm>
            <a:off x="2057400" y="2819400"/>
            <a:ext cx="990600" cy="762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304800" y="1828800"/>
            <a:ext cx="797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Mapping onto a rectangle is like a simple coordinate switch: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2514600" y="29718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1828800" y="3733800"/>
            <a:ext cx="1162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(s</a:t>
            </a:r>
            <a:r>
              <a:rPr lang="en-US" altLang="x-none" sz="2000" baseline="-25000">
                <a:latin typeface="Times New Roman" charset="0"/>
              </a:rPr>
              <a:t>min</a:t>
            </a:r>
            <a:r>
              <a:rPr lang="en-US" altLang="x-none" sz="2000">
                <a:latin typeface="Times New Roman" charset="0"/>
              </a:rPr>
              <a:t>, t</a:t>
            </a:r>
            <a:r>
              <a:rPr lang="en-US" altLang="x-none" sz="2000" baseline="-25000">
                <a:latin typeface="Times New Roman" charset="0"/>
              </a:rPr>
              <a:t>min</a:t>
            </a:r>
            <a:r>
              <a:rPr lang="en-US" altLang="x-none" sz="2000">
                <a:latin typeface="Times New Roman" charset="0"/>
              </a:rPr>
              <a:t>)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3200400" y="2362200"/>
            <a:ext cx="1216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(s</a:t>
            </a:r>
            <a:r>
              <a:rPr lang="en-US" altLang="x-none" sz="2000" baseline="-25000">
                <a:latin typeface="Times New Roman" charset="0"/>
              </a:rPr>
              <a:t>max</a:t>
            </a:r>
            <a:r>
              <a:rPr lang="en-US" altLang="x-none" sz="2000">
                <a:latin typeface="Times New Roman" charset="0"/>
              </a:rPr>
              <a:t>, t</a:t>
            </a:r>
            <a:r>
              <a:rPr lang="en-US" altLang="x-none" sz="2000" baseline="-25000">
                <a:latin typeface="Times New Roman" charset="0"/>
              </a:rPr>
              <a:t>max</a:t>
            </a:r>
            <a:r>
              <a:rPr lang="en-US" altLang="x-none" sz="2000">
                <a:latin typeface="Times New Roman" charset="0"/>
              </a:rPr>
              <a:t>)</a:t>
            </a:r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V="1">
            <a:off x="2286000" y="3352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 flipH="1">
            <a:off x="2819400" y="27432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 flipV="1">
            <a:off x="5943600" y="2667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5943600" y="3657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5562600" y="2514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v</a:t>
            </a:r>
          </a:p>
        </p:txBody>
      </p:sp>
      <p:sp>
        <p:nvSpPr>
          <p:cNvPr id="9232" name="Rectangle 17" descr="Wide downward diagonal"/>
          <p:cNvSpPr>
            <a:spLocks noChangeArrowheads="1"/>
          </p:cNvSpPr>
          <p:nvPr/>
        </p:nvSpPr>
        <p:spPr bwMode="auto">
          <a:xfrm>
            <a:off x="5943600" y="28956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3" name="Rectangle 18"/>
          <p:cNvSpPr>
            <a:spLocks noChangeArrowheads="1"/>
          </p:cNvSpPr>
          <p:nvPr/>
        </p:nvSpPr>
        <p:spPr bwMode="auto">
          <a:xfrm>
            <a:off x="6400800" y="30480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 flipV="1">
            <a:off x="6172200" y="3429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/>
        </p:nvSpPr>
        <p:spPr bwMode="auto">
          <a:xfrm flipH="1">
            <a:off x="6705600" y="28194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5334000" y="3886200"/>
            <a:ext cx="1247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(u</a:t>
            </a:r>
            <a:r>
              <a:rPr lang="en-US" altLang="x-none" sz="2000" baseline="-25000">
                <a:latin typeface="Times New Roman" charset="0"/>
              </a:rPr>
              <a:t>min</a:t>
            </a:r>
            <a:r>
              <a:rPr lang="en-US" altLang="x-none" sz="2000">
                <a:latin typeface="Times New Roman" charset="0"/>
              </a:rPr>
              <a:t>, v</a:t>
            </a:r>
            <a:r>
              <a:rPr lang="en-US" altLang="x-none" sz="2000" baseline="-25000">
                <a:latin typeface="Times New Roman" charset="0"/>
              </a:rPr>
              <a:t>min</a:t>
            </a:r>
            <a:r>
              <a:rPr lang="en-US" altLang="x-none" sz="2000">
                <a:latin typeface="Times New Roman" charset="0"/>
              </a:rPr>
              <a:t>)</a:t>
            </a:r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7239000" y="2514600"/>
            <a:ext cx="1301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(u</a:t>
            </a:r>
            <a:r>
              <a:rPr lang="en-US" altLang="x-none" sz="2000" baseline="-25000">
                <a:latin typeface="Times New Roman" charset="0"/>
              </a:rPr>
              <a:t>max</a:t>
            </a:r>
            <a:r>
              <a:rPr lang="en-US" altLang="x-none" sz="2000">
                <a:latin typeface="Times New Roman" charset="0"/>
              </a:rPr>
              <a:t>, v</a:t>
            </a:r>
            <a:r>
              <a:rPr lang="en-US" altLang="x-none" sz="2000" baseline="-25000">
                <a:latin typeface="Times New Roman" charset="0"/>
              </a:rPr>
              <a:t>max</a:t>
            </a:r>
            <a:r>
              <a:rPr lang="en-US" altLang="x-none" sz="2000">
                <a:latin typeface="Times New Roman" charset="0"/>
              </a:rPr>
              <a:t>)</a:t>
            </a:r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6934200" y="3581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</a:t>
            </a:r>
          </a:p>
        </p:txBody>
      </p:sp>
      <p:graphicFrame>
        <p:nvGraphicFramePr>
          <p:cNvPr id="307224" name="Object 2"/>
          <p:cNvGraphicFramePr>
            <a:graphicFrameLocks noChangeAspect="1"/>
          </p:cNvGraphicFramePr>
          <p:nvPr/>
        </p:nvGraphicFramePr>
        <p:xfrm>
          <a:off x="1981200" y="4495800"/>
          <a:ext cx="44450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5000" imgH="1917700" progId="Equation.3">
                  <p:embed/>
                </p:oleObj>
              </mc:Choice>
              <mc:Fallback>
                <p:oleObj name="Equation" r:id="rId2" imgW="4445000" imgH="1917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95800"/>
                        <a:ext cx="4445000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a square onto a cylinder</a:t>
            </a:r>
          </a:p>
        </p:txBody>
      </p:sp>
      <p:graphicFrame>
        <p:nvGraphicFramePr>
          <p:cNvPr id="308227" name="Object 2"/>
          <p:cNvGraphicFramePr>
            <a:graphicFrameLocks noChangeAspect="1"/>
          </p:cNvGraphicFramePr>
          <p:nvPr/>
        </p:nvGraphicFramePr>
        <p:xfrm>
          <a:off x="1828800" y="1936750"/>
          <a:ext cx="10668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400" imgH="800100" progId="Equation.3">
                  <p:embed/>
                </p:oleObj>
              </mc:Choice>
              <mc:Fallback>
                <p:oleObj name="Equation" r:id="rId2" imgW="1168400" imgH="800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36750"/>
                        <a:ext cx="10668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4035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Define texture on a unit square:</a:t>
            </a:r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381000" y="2819400"/>
            <a:ext cx="4795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Parametric representation of cylinder:</a:t>
            </a:r>
          </a:p>
        </p:txBody>
      </p:sp>
      <p:graphicFrame>
        <p:nvGraphicFramePr>
          <p:cNvPr id="308230" name="Object 3"/>
          <p:cNvGraphicFramePr>
            <a:graphicFrameLocks noChangeAspect="1"/>
          </p:cNvGraphicFramePr>
          <p:nvPr/>
        </p:nvGraphicFramePr>
        <p:xfrm>
          <a:off x="1676400" y="3276600"/>
          <a:ext cx="48768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4000" imgH="1346200" progId="Equation.3">
                  <p:embed/>
                </p:oleObj>
              </mc:Choice>
              <mc:Fallback>
                <p:oleObj name="Equation" r:id="rId4" imgW="5334000" imgH="1346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76600"/>
                        <a:ext cx="48768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457200" y="4724400"/>
            <a:ext cx="327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Map with u = s and v = t: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V="1">
            <a:off x="1600200" y="5257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>
            <a:off x="1600200" y="624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2590800" y="6172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12192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</a:t>
            </a:r>
          </a:p>
        </p:txBody>
      </p:sp>
      <p:sp>
        <p:nvSpPr>
          <p:cNvPr id="10251" name="Rectangle 12" descr="Wide downward diagonal"/>
          <p:cNvSpPr>
            <a:spLocks noChangeArrowheads="1"/>
          </p:cNvSpPr>
          <p:nvPr/>
        </p:nvSpPr>
        <p:spPr bwMode="auto">
          <a:xfrm>
            <a:off x="1600200" y="5486400"/>
            <a:ext cx="838200" cy="762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 flipV="1">
            <a:off x="3702050" y="5257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7"/>
          <p:cNvSpPr>
            <a:spLocks noChangeShapeType="1"/>
          </p:cNvSpPr>
          <p:nvPr/>
        </p:nvSpPr>
        <p:spPr bwMode="auto">
          <a:xfrm>
            <a:off x="3702050" y="624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auto">
          <a:xfrm>
            <a:off x="4692650" y="6172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</a:t>
            </a: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auto">
          <a:xfrm>
            <a:off x="332105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v</a:t>
            </a:r>
          </a:p>
        </p:txBody>
      </p:sp>
      <p:sp>
        <p:nvSpPr>
          <p:cNvPr id="10256" name="Rectangle 20" descr="Wide downward diagonal"/>
          <p:cNvSpPr>
            <a:spLocks noChangeArrowheads="1"/>
          </p:cNvSpPr>
          <p:nvPr/>
        </p:nvSpPr>
        <p:spPr bwMode="auto">
          <a:xfrm>
            <a:off x="3702050" y="5486400"/>
            <a:ext cx="793750" cy="762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7" name="AutoShape 21" descr="Wide downward diagonal"/>
          <p:cNvSpPr>
            <a:spLocks noChangeArrowheads="1"/>
          </p:cNvSpPr>
          <p:nvPr/>
        </p:nvSpPr>
        <p:spPr bwMode="auto">
          <a:xfrm>
            <a:off x="6096000" y="5257800"/>
            <a:ext cx="457200" cy="914400"/>
          </a:xfrm>
          <a:prstGeom prst="can">
            <a:avLst>
              <a:gd name="adj" fmla="val 50000"/>
            </a:avLst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6172200" y="6172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p(x, y, z)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08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8" grpId="0" build="p" autoUpdateAnimBg="0"/>
      <p:bldP spid="308229" grpId="0" build="p" autoUpdateAnimBg="0"/>
      <p:bldP spid="3082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Problems in mapping 2D to 3D</a:t>
            </a:r>
          </a:p>
        </p:txBody>
      </p:sp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441325" y="1717675"/>
            <a:ext cx="79406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some 3D surfaces, it is hard to map from 2D to 3D.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example, imagine trying to wrap a piece of paper around a soccer ball!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Mapping a rectangular texture onto a sphere is difficult to do without generating distortions in the texture.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Methods for Mapping 2D to 3D</a:t>
            </a:r>
          </a:p>
        </p:txBody>
      </p:sp>
      <p:sp>
        <p:nvSpPr>
          <p:cNvPr id="310275" name="Text Box 3"/>
          <p:cNvSpPr txBox="1">
            <a:spLocks noChangeArrowheads="1"/>
          </p:cNvSpPr>
          <p:nvPr/>
        </p:nvSpPr>
        <p:spPr bwMode="auto">
          <a:xfrm>
            <a:off x="288925" y="1641475"/>
            <a:ext cx="7185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One solution is to unfold the 3D object into a 2D surface: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Unfolded cube:</a:t>
            </a:r>
          </a:p>
        </p:txBody>
      </p:sp>
      <p:sp>
        <p:nvSpPr>
          <p:cNvPr id="12291" name="Rectangle 4" descr="Wide downward diagonal"/>
          <p:cNvSpPr>
            <a:spLocks noChangeArrowheads="1"/>
          </p:cNvSpPr>
          <p:nvPr/>
        </p:nvSpPr>
        <p:spPr bwMode="auto">
          <a:xfrm>
            <a:off x="1981200" y="3200400"/>
            <a:ext cx="762000" cy="6858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2" name="Rectangle 5" descr="Wide downward diagonal"/>
          <p:cNvSpPr>
            <a:spLocks noChangeArrowheads="1"/>
          </p:cNvSpPr>
          <p:nvPr/>
        </p:nvSpPr>
        <p:spPr bwMode="auto">
          <a:xfrm>
            <a:off x="2743200" y="3200400"/>
            <a:ext cx="762000" cy="6858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3" name="Rectangle 6" descr="Wide downward diagonal"/>
          <p:cNvSpPr>
            <a:spLocks noChangeArrowheads="1"/>
          </p:cNvSpPr>
          <p:nvPr/>
        </p:nvSpPr>
        <p:spPr bwMode="auto">
          <a:xfrm>
            <a:off x="3505200" y="3200400"/>
            <a:ext cx="762000" cy="6858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4" name="Rectangle 7" descr="Wide downward diagonal"/>
          <p:cNvSpPr>
            <a:spLocks noChangeArrowheads="1"/>
          </p:cNvSpPr>
          <p:nvPr/>
        </p:nvSpPr>
        <p:spPr bwMode="auto">
          <a:xfrm>
            <a:off x="4267200" y="3200400"/>
            <a:ext cx="762000" cy="6858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5" name="Rectangle 8" descr="Wide downward diagonal"/>
          <p:cNvSpPr>
            <a:spLocks noChangeArrowheads="1"/>
          </p:cNvSpPr>
          <p:nvPr/>
        </p:nvSpPr>
        <p:spPr bwMode="auto">
          <a:xfrm>
            <a:off x="2743200" y="2514600"/>
            <a:ext cx="762000" cy="6858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6" name="Rectangle 9" descr="Wide downward diagonal"/>
          <p:cNvSpPr>
            <a:spLocks noChangeArrowheads="1"/>
          </p:cNvSpPr>
          <p:nvPr/>
        </p:nvSpPr>
        <p:spPr bwMode="auto">
          <a:xfrm>
            <a:off x="2743200" y="3886200"/>
            <a:ext cx="762000" cy="6858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310282" name="Text Box 10"/>
          <p:cNvSpPr txBox="1">
            <a:spLocks noChangeArrowheads="1"/>
          </p:cNvSpPr>
          <p:nvPr/>
        </p:nvSpPr>
        <p:spPr bwMode="auto">
          <a:xfrm>
            <a:off x="517525" y="4918075"/>
            <a:ext cx="82454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Map the 2D texture onto the unfolded object, then fold it again.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This does not work as well for a sphere.  Flattening a sphere leads to distortions (e.g. world maps).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 autoUpdateAnimBg="0"/>
      <p:bldP spid="310282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2958</TotalTime>
  <Pages>35</Pages>
  <Words>1990</Words>
  <Application>Microsoft Macintosh PowerPoint</Application>
  <PresentationFormat>On-screen Show (4:3)</PresentationFormat>
  <Paragraphs>260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Times</vt:lpstr>
      <vt:lpstr>Times New Roman</vt:lpstr>
      <vt:lpstr>Microsoft Office 98</vt:lpstr>
      <vt:lpstr>Equation</vt:lpstr>
      <vt:lpstr>Graphics, Fall 2023 Lecture 17: Texture Mapping </vt:lpstr>
      <vt:lpstr>Creating Textured Scenes</vt:lpstr>
      <vt:lpstr>Texture Mapping</vt:lpstr>
      <vt:lpstr>Representing a Texture</vt:lpstr>
      <vt:lpstr>Working with Curved Surfaces</vt:lpstr>
      <vt:lpstr>Mapping onto a rectangle</vt:lpstr>
      <vt:lpstr>Mapping a square onto a cylinder</vt:lpstr>
      <vt:lpstr>Problems in mapping 2D to 3D</vt:lpstr>
      <vt:lpstr>Methods for Mapping 2D to 3D</vt:lpstr>
      <vt:lpstr>Mapping to an intermediate surface</vt:lpstr>
      <vt:lpstr>Aliasing</vt:lpstr>
      <vt:lpstr>Scaling the texture</vt:lpstr>
      <vt:lpstr>Texture Mapping in WebGL</vt:lpstr>
      <vt:lpstr>Specifying a Texture</vt:lpstr>
      <vt:lpstr>Reading from an image file</vt:lpstr>
      <vt:lpstr>Configuring the Texture</vt:lpstr>
      <vt:lpstr>Specifying that an array holds a texture</vt:lpstr>
      <vt:lpstr>Set up Texture Coordinates</vt:lpstr>
      <vt:lpstr>Assigning a Texture to a Polygon</vt:lpstr>
      <vt:lpstr>Passing Texture Coordinates to the Vertex Shader</vt:lpstr>
      <vt:lpstr>Specifying Texture Parameters</vt:lpstr>
      <vt:lpstr>Dealing with Mismatched Scales</vt:lpstr>
      <vt:lpstr>The vertex shader </vt:lpstr>
      <vt:lpstr>The fragment shader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457</cp:revision>
  <cp:lastPrinted>2013-10-24T23:55:28Z</cp:lastPrinted>
  <dcterms:created xsi:type="dcterms:W3CDTF">2011-10-27T17:05:45Z</dcterms:created>
  <dcterms:modified xsi:type="dcterms:W3CDTF">2023-10-31T00:17:41Z</dcterms:modified>
</cp:coreProperties>
</file>