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6" r:id="rId3"/>
    <p:sldId id="317" r:id="rId4"/>
    <p:sldId id="318" r:id="rId5"/>
    <p:sldId id="319" r:id="rId6"/>
    <p:sldId id="302" r:id="rId7"/>
    <p:sldId id="287" r:id="rId8"/>
    <p:sldId id="288" r:id="rId9"/>
    <p:sldId id="289" r:id="rId10"/>
    <p:sldId id="290" r:id="rId11"/>
    <p:sldId id="303" r:id="rId12"/>
    <p:sldId id="291" r:id="rId13"/>
    <p:sldId id="292" r:id="rId14"/>
    <p:sldId id="305" r:id="rId15"/>
    <p:sldId id="306" r:id="rId16"/>
    <p:sldId id="320" r:id="rId17"/>
    <p:sldId id="304" r:id="rId1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353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627"/>
  </p:normalViewPr>
  <p:slideViewPr>
    <p:cSldViewPr>
      <p:cViewPr varScale="1">
        <p:scale>
          <a:sx n="98" d="100"/>
          <a:sy n="98" d="100"/>
        </p:scale>
        <p:origin x="15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1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00858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937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1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644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254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34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332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49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74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72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98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1031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2109442E-22BC-3F4D-A174-BA1AD4C93D73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athcs.holycross.edu/~croyden/csci343/shading_slides/shading_11.html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athcs.holycross.edu/~croyden/csci343/raytracing_slides/91_01.htm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siggraph.org/resources/cgsource/instructional-materials/slide-sets/FrontPage/slideshow?slides=1993_radiosity&amp;show=1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ChangeArrowheads="1"/>
          </p:cNvSpPr>
          <p:nvPr/>
        </p:nvSpPr>
        <p:spPr bwMode="auto">
          <a:xfrm>
            <a:off x="6019800" y="6248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905000"/>
            <a:ext cx="7848600" cy="3429000"/>
          </a:xfrm>
          <a:noFill/>
        </p:spPr>
        <p:txBody>
          <a:bodyPr/>
          <a:lstStyle/>
          <a:p>
            <a:r>
              <a:rPr lang="en-US" altLang="x-none" b="0" dirty="0">
                <a:latin typeface="Palatino" charset="0"/>
              </a:rPr>
              <a:t>Graphics</a:t>
            </a:r>
            <a:br>
              <a:rPr lang="en-US" altLang="x-none" b="0" dirty="0">
                <a:latin typeface="Palatino" charset="0"/>
              </a:rPr>
            </a:br>
            <a:br>
              <a:rPr lang="en-US" altLang="x-none" b="0" dirty="0">
                <a:latin typeface="Palatino" charset="0"/>
              </a:rPr>
            </a:br>
            <a:r>
              <a:rPr lang="en-US" altLang="x-none" b="0" dirty="0">
                <a:latin typeface="Palatino" charset="0"/>
              </a:rPr>
              <a:t> </a:t>
            </a: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CSCI 343, Fall 2023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Lecture 16</a:t>
            </a:r>
            <a:br>
              <a:rPr lang="en-US" altLang="x-none" sz="320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Lighting and Shading IV</a:t>
            </a:r>
            <a:endParaRPr lang="en-US" altLang="x-none" sz="32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Gouraud Shading</a:t>
            </a:r>
          </a:p>
        </p:txBody>
      </p:sp>
      <p:sp>
        <p:nvSpPr>
          <p:cNvPr id="296963" name="Text Box 3"/>
          <p:cNvSpPr txBox="1">
            <a:spLocks noChangeArrowheads="1"/>
          </p:cNvSpPr>
          <p:nvPr/>
        </p:nvSpPr>
        <p:spPr bwMode="auto">
          <a:xfrm>
            <a:off x="517525" y="1641475"/>
            <a:ext cx="80930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Gouraud shading, the average normal at each vertex is used to compute the color at that vertex.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color at each point in the polygon is then computed by interpolating between the colors, using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bilinear interpolation</a:t>
            </a:r>
            <a:r>
              <a:rPr lang="en-US" altLang="x-none" sz="2400">
                <a:latin typeface="Times New Roman" charset="0"/>
              </a:rPr>
              <a:t>.</a:t>
            </a:r>
          </a:p>
        </p:txBody>
      </p:sp>
      <p:sp>
        <p:nvSpPr>
          <p:cNvPr id="14339" name="AutoShape 4"/>
          <p:cNvSpPr>
            <a:spLocks noChangeArrowheads="1"/>
          </p:cNvSpPr>
          <p:nvPr/>
        </p:nvSpPr>
        <p:spPr bwMode="auto">
          <a:xfrm>
            <a:off x="990600" y="3505200"/>
            <a:ext cx="1905000" cy="1143000"/>
          </a:xfrm>
          <a:prstGeom prst="parallelogram">
            <a:avLst>
              <a:gd name="adj" fmla="val 41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669925" y="45370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0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990600" y="31242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971800" y="32004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2438400" y="44958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3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1143000" y="4267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685800" y="38862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4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2667000" y="39624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5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1447800" y="38100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6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4348" name="Text Box 14"/>
          <p:cNvSpPr txBox="1">
            <a:spLocks noChangeArrowheads="1"/>
          </p:cNvSpPr>
          <p:nvPr/>
        </p:nvSpPr>
        <p:spPr bwMode="auto">
          <a:xfrm>
            <a:off x="1447800" y="3900488"/>
            <a:ext cx="273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800" b="1">
                <a:latin typeface="Times New Roman" charset="0"/>
              </a:rPr>
              <a:t>.</a:t>
            </a:r>
          </a:p>
        </p:txBody>
      </p:sp>
      <p:sp>
        <p:nvSpPr>
          <p:cNvPr id="14349" name="Text Box 15"/>
          <p:cNvSpPr txBox="1">
            <a:spLocks noChangeArrowheads="1"/>
          </p:cNvSpPr>
          <p:nvPr/>
        </p:nvSpPr>
        <p:spPr bwMode="auto">
          <a:xfrm>
            <a:off x="609600" y="4267200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a</a:t>
            </a:r>
          </a:p>
        </p:txBody>
      </p:sp>
      <p:sp>
        <p:nvSpPr>
          <p:cNvPr id="14350" name="Text Box 16"/>
          <p:cNvSpPr txBox="1">
            <a:spLocks noChangeArrowheads="1"/>
          </p:cNvSpPr>
          <p:nvPr/>
        </p:nvSpPr>
        <p:spPr bwMode="auto">
          <a:xfrm>
            <a:off x="2590800" y="4327525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a</a:t>
            </a:r>
          </a:p>
        </p:txBody>
      </p:sp>
      <p:sp>
        <p:nvSpPr>
          <p:cNvPr id="14351" name="Text Box 17"/>
          <p:cNvSpPr txBox="1">
            <a:spLocks noChangeArrowheads="1"/>
          </p:cNvSpPr>
          <p:nvPr/>
        </p:nvSpPr>
        <p:spPr bwMode="auto">
          <a:xfrm>
            <a:off x="2819400" y="3657600"/>
            <a:ext cx="611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1-a</a:t>
            </a:r>
          </a:p>
        </p:txBody>
      </p:sp>
      <p:sp>
        <p:nvSpPr>
          <p:cNvPr id="14352" name="Text Box 18"/>
          <p:cNvSpPr txBox="1">
            <a:spLocks noChangeArrowheads="1"/>
          </p:cNvSpPr>
          <p:nvPr/>
        </p:nvSpPr>
        <p:spPr bwMode="auto">
          <a:xfrm>
            <a:off x="684213" y="3581400"/>
            <a:ext cx="611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1-a</a:t>
            </a:r>
          </a:p>
        </p:txBody>
      </p:sp>
      <p:sp>
        <p:nvSpPr>
          <p:cNvPr id="14353" name="Text Box 19"/>
          <p:cNvSpPr txBox="1">
            <a:spLocks noChangeArrowheads="1"/>
          </p:cNvSpPr>
          <p:nvPr/>
        </p:nvSpPr>
        <p:spPr bwMode="auto">
          <a:xfrm>
            <a:off x="1219200" y="3962400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b</a:t>
            </a:r>
          </a:p>
        </p:txBody>
      </p:sp>
      <p:sp>
        <p:nvSpPr>
          <p:cNvPr id="14354" name="Text Box 20"/>
          <p:cNvSpPr txBox="1">
            <a:spLocks noChangeArrowheads="1"/>
          </p:cNvSpPr>
          <p:nvPr/>
        </p:nvSpPr>
        <p:spPr bwMode="auto">
          <a:xfrm>
            <a:off x="1905000" y="3962400"/>
            <a:ext cx="590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1-b</a:t>
            </a:r>
          </a:p>
        </p:txBody>
      </p:sp>
      <p:sp>
        <p:nvSpPr>
          <p:cNvPr id="14355" name="Line 21"/>
          <p:cNvSpPr>
            <a:spLocks noChangeShapeType="1"/>
          </p:cNvSpPr>
          <p:nvPr/>
        </p:nvSpPr>
        <p:spPr bwMode="auto">
          <a:xfrm flipV="1">
            <a:off x="2514600" y="42672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Line 22"/>
          <p:cNvSpPr>
            <a:spLocks noChangeShapeType="1"/>
          </p:cNvSpPr>
          <p:nvPr/>
        </p:nvSpPr>
        <p:spPr bwMode="auto">
          <a:xfrm flipV="1">
            <a:off x="2667000" y="3505200"/>
            <a:ext cx="304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23"/>
          <p:cNvSpPr>
            <a:spLocks noChangeShapeType="1"/>
          </p:cNvSpPr>
          <p:nvPr/>
        </p:nvSpPr>
        <p:spPr bwMode="auto">
          <a:xfrm flipV="1">
            <a:off x="1066800" y="3505200"/>
            <a:ext cx="304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24"/>
          <p:cNvSpPr>
            <a:spLocks noChangeShapeType="1"/>
          </p:cNvSpPr>
          <p:nvPr/>
        </p:nvSpPr>
        <p:spPr bwMode="auto">
          <a:xfrm flipV="1">
            <a:off x="914400" y="42672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5" name="Text Box 25"/>
          <p:cNvSpPr txBox="1">
            <a:spLocks noChangeArrowheads="1"/>
          </p:cNvSpPr>
          <p:nvPr/>
        </p:nvSpPr>
        <p:spPr bwMode="auto">
          <a:xfrm>
            <a:off x="4098925" y="3489325"/>
            <a:ext cx="238283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4</a:t>
            </a:r>
            <a:r>
              <a:rPr lang="en-US" altLang="x-none" sz="2400">
                <a:latin typeface="Times New Roman" charset="0"/>
              </a:rPr>
              <a:t> = (1-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)c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5</a:t>
            </a:r>
            <a:r>
              <a:rPr lang="en-US" altLang="x-none" sz="2400">
                <a:latin typeface="Times New Roman" charset="0"/>
              </a:rPr>
              <a:t> = (1-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)c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baseline="-250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6</a:t>
            </a:r>
            <a:r>
              <a:rPr lang="en-US" altLang="x-none" sz="2400">
                <a:latin typeface="Times New Roman" charset="0"/>
              </a:rPr>
              <a:t> = (1-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>
                <a:latin typeface="Times New Roman" charset="0"/>
              </a:rPr>
              <a:t>)c</a:t>
            </a:r>
            <a:r>
              <a:rPr lang="en-US" altLang="x-none" sz="2400" baseline="-25000">
                <a:latin typeface="Times New Roman" charset="0"/>
              </a:rPr>
              <a:t>4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build="p" autoUpdateAnimBg="0"/>
      <p:bldP spid="29698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Example of Bilinear Interpolation</a:t>
            </a: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517525" y="1641475"/>
            <a:ext cx="809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Example:</a:t>
            </a:r>
          </a:p>
        </p:txBody>
      </p:sp>
      <p:sp>
        <p:nvSpPr>
          <p:cNvPr id="15363" name="AutoShape 4"/>
          <p:cNvSpPr>
            <a:spLocks noChangeArrowheads="1"/>
          </p:cNvSpPr>
          <p:nvPr/>
        </p:nvSpPr>
        <p:spPr bwMode="auto">
          <a:xfrm>
            <a:off x="1082675" y="2530475"/>
            <a:ext cx="1905000" cy="1143000"/>
          </a:xfrm>
          <a:prstGeom prst="parallelogram">
            <a:avLst>
              <a:gd name="adj" fmla="val 41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762000" y="356235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0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1082675" y="21494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3063875" y="22256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2530475" y="35210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3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1235075" y="3292475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777875" y="29114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4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2759075" y="29876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5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1539875" y="28352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6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1539875" y="2925763"/>
            <a:ext cx="273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800" b="1">
                <a:latin typeface="Times New Roman" charset="0"/>
              </a:rPr>
              <a:t>.</a:t>
            </a:r>
          </a:p>
        </p:txBody>
      </p:sp>
      <p:sp>
        <p:nvSpPr>
          <p:cNvPr id="15373" name="Text Box 14"/>
          <p:cNvSpPr txBox="1">
            <a:spLocks noChangeArrowheads="1"/>
          </p:cNvSpPr>
          <p:nvPr/>
        </p:nvSpPr>
        <p:spPr bwMode="auto">
          <a:xfrm>
            <a:off x="701675" y="3292475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a</a:t>
            </a:r>
          </a:p>
        </p:txBody>
      </p:sp>
      <p:sp>
        <p:nvSpPr>
          <p:cNvPr id="15374" name="Text Box 15"/>
          <p:cNvSpPr txBox="1">
            <a:spLocks noChangeArrowheads="1"/>
          </p:cNvSpPr>
          <p:nvPr/>
        </p:nvSpPr>
        <p:spPr bwMode="auto">
          <a:xfrm>
            <a:off x="2682875" y="3352800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a</a:t>
            </a:r>
          </a:p>
        </p:txBody>
      </p:sp>
      <p:sp>
        <p:nvSpPr>
          <p:cNvPr id="15375" name="Text Box 16"/>
          <p:cNvSpPr txBox="1">
            <a:spLocks noChangeArrowheads="1"/>
          </p:cNvSpPr>
          <p:nvPr/>
        </p:nvSpPr>
        <p:spPr bwMode="auto">
          <a:xfrm>
            <a:off x="2911475" y="2682875"/>
            <a:ext cx="611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1-a</a:t>
            </a:r>
          </a:p>
        </p:txBody>
      </p:sp>
      <p:sp>
        <p:nvSpPr>
          <p:cNvPr id="15376" name="Text Box 17"/>
          <p:cNvSpPr txBox="1">
            <a:spLocks noChangeArrowheads="1"/>
          </p:cNvSpPr>
          <p:nvPr/>
        </p:nvSpPr>
        <p:spPr bwMode="auto">
          <a:xfrm>
            <a:off x="776288" y="2606675"/>
            <a:ext cx="611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1-a</a:t>
            </a:r>
          </a:p>
        </p:txBody>
      </p:sp>
      <p:sp>
        <p:nvSpPr>
          <p:cNvPr id="15377" name="Text Box 18"/>
          <p:cNvSpPr txBox="1">
            <a:spLocks noChangeArrowheads="1"/>
          </p:cNvSpPr>
          <p:nvPr/>
        </p:nvSpPr>
        <p:spPr bwMode="auto">
          <a:xfrm>
            <a:off x="1311275" y="2987675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b</a:t>
            </a:r>
          </a:p>
        </p:txBody>
      </p:sp>
      <p:sp>
        <p:nvSpPr>
          <p:cNvPr id="15378" name="Text Box 19"/>
          <p:cNvSpPr txBox="1">
            <a:spLocks noChangeArrowheads="1"/>
          </p:cNvSpPr>
          <p:nvPr/>
        </p:nvSpPr>
        <p:spPr bwMode="auto">
          <a:xfrm>
            <a:off x="1997075" y="2987675"/>
            <a:ext cx="590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1-b</a:t>
            </a:r>
          </a:p>
        </p:txBody>
      </p:sp>
      <p:sp>
        <p:nvSpPr>
          <p:cNvPr id="15379" name="Line 20"/>
          <p:cNvSpPr>
            <a:spLocks noChangeShapeType="1"/>
          </p:cNvSpPr>
          <p:nvPr/>
        </p:nvSpPr>
        <p:spPr bwMode="auto">
          <a:xfrm flipV="1">
            <a:off x="2606675" y="3292475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21"/>
          <p:cNvSpPr>
            <a:spLocks noChangeShapeType="1"/>
          </p:cNvSpPr>
          <p:nvPr/>
        </p:nvSpPr>
        <p:spPr bwMode="auto">
          <a:xfrm flipV="1">
            <a:off x="2759075" y="2530475"/>
            <a:ext cx="304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22"/>
          <p:cNvSpPr>
            <a:spLocks noChangeShapeType="1"/>
          </p:cNvSpPr>
          <p:nvPr/>
        </p:nvSpPr>
        <p:spPr bwMode="auto">
          <a:xfrm flipV="1">
            <a:off x="1158875" y="2530475"/>
            <a:ext cx="304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23"/>
          <p:cNvSpPr>
            <a:spLocks noChangeShapeType="1"/>
          </p:cNvSpPr>
          <p:nvPr/>
        </p:nvSpPr>
        <p:spPr bwMode="auto">
          <a:xfrm flipV="1">
            <a:off x="1006475" y="3292475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Text Box 24"/>
          <p:cNvSpPr txBox="1">
            <a:spLocks noChangeArrowheads="1"/>
          </p:cNvSpPr>
          <p:nvPr/>
        </p:nvSpPr>
        <p:spPr bwMode="auto">
          <a:xfrm>
            <a:off x="4191000" y="2514600"/>
            <a:ext cx="238283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4</a:t>
            </a:r>
            <a:r>
              <a:rPr lang="en-US" altLang="x-none" sz="2400">
                <a:latin typeface="Times New Roman" charset="0"/>
              </a:rPr>
              <a:t> = (1-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)c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5</a:t>
            </a:r>
            <a:r>
              <a:rPr lang="en-US" altLang="x-none" sz="2400">
                <a:latin typeface="Times New Roman" charset="0"/>
              </a:rPr>
              <a:t> = (1-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)c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baseline="-250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6</a:t>
            </a:r>
            <a:r>
              <a:rPr lang="en-US" altLang="x-none" sz="2400">
                <a:latin typeface="Times New Roman" charset="0"/>
              </a:rPr>
              <a:t> = (1-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>
                <a:latin typeface="Times New Roman" charset="0"/>
              </a:rPr>
              <a:t>)c</a:t>
            </a:r>
            <a:r>
              <a:rPr lang="en-US" altLang="x-none" sz="2400" baseline="-25000">
                <a:latin typeface="Times New Roman" charset="0"/>
              </a:rPr>
              <a:t>4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5</a:t>
            </a:r>
          </a:p>
        </p:txBody>
      </p:sp>
      <p:sp>
        <p:nvSpPr>
          <p:cNvPr id="15384" name="Text Box 25"/>
          <p:cNvSpPr txBox="1">
            <a:spLocks noChangeArrowheads="1"/>
          </p:cNvSpPr>
          <p:nvPr/>
        </p:nvSpPr>
        <p:spPr bwMode="auto">
          <a:xfrm>
            <a:off x="593725" y="4156075"/>
            <a:ext cx="44513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 = 0.2, c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= 0.6, c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= 0.9, c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 = 0.5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Suppose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 = 1/4 and 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>
                <a:latin typeface="Times New Roman" charset="0"/>
              </a:rPr>
              <a:t> = 1/3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4</a:t>
            </a:r>
            <a:r>
              <a:rPr lang="en-US" altLang="x-none" sz="2400">
                <a:latin typeface="Times New Roman" charset="0"/>
              </a:rPr>
              <a:t> = 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5</a:t>
            </a:r>
            <a:r>
              <a:rPr lang="en-US" altLang="x-none" sz="2400">
                <a:latin typeface="Times New Roman" charset="0"/>
              </a:rPr>
              <a:t> = 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</a:t>
            </a:r>
            <a:r>
              <a:rPr lang="en-US" altLang="x-none" sz="2400" baseline="-25000">
                <a:latin typeface="Times New Roman" charset="0"/>
              </a:rPr>
              <a:t>6</a:t>
            </a:r>
            <a:r>
              <a:rPr lang="en-US" altLang="x-none" sz="2400">
                <a:latin typeface="Times New Roman" charset="0"/>
              </a:rPr>
              <a:t> = 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Phong Shading</a:t>
            </a:r>
          </a:p>
        </p:txBody>
      </p:sp>
      <p:sp>
        <p:nvSpPr>
          <p:cNvPr id="297987" name="Text Box 3"/>
          <p:cNvSpPr txBox="1">
            <a:spLocks noChangeArrowheads="1"/>
          </p:cNvSpPr>
          <p:nvPr/>
        </p:nvSpPr>
        <p:spPr bwMode="auto">
          <a:xfrm>
            <a:off x="517525" y="1524000"/>
            <a:ext cx="80168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In Phong Shading, we interpolate between the vertex normals to compute the normal at each location.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The color is then computed at each location from the normal at that location and the other light and material properties.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Phong shading is much more compuationally intensive than Gouraud shading and is often done "off line</a:t>
            </a:r>
            <a:r>
              <a:rPr lang="en-US" altLang="en-US" sz="2400">
                <a:latin typeface="Times New Roman" charset="0"/>
              </a:rPr>
              <a:t>”</a:t>
            </a:r>
            <a:r>
              <a:rPr lang="en-US" altLang="x-none" sz="2400">
                <a:latin typeface="Times New Roman" charset="0"/>
              </a:rPr>
              <a:t>, but can be done within the fragment shaders.</a:t>
            </a:r>
          </a:p>
        </p:txBody>
      </p:sp>
      <p:sp>
        <p:nvSpPr>
          <p:cNvPr id="16387" name="AutoShape 5"/>
          <p:cNvSpPr>
            <a:spLocks noChangeArrowheads="1"/>
          </p:cNvSpPr>
          <p:nvPr/>
        </p:nvSpPr>
        <p:spPr bwMode="auto">
          <a:xfrm>
            <a:off x="990600" y="4664075"/>
            <a:ext cx="1905000" cy="1143000"/>
          </a:xfrm>
          <a:prstGeom prst="parallelogram">
            <a:avLst>
              <a:gd name="adj" fmla="val 41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152400" y="5715000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</a:t>
            </a:r>
            <a:r>
              <a:rPr lang="en-US" altLang="x-none" sz="2400" baseline="-25000">
                <a:latin typeface="Times New Roman" charset="0"/>
              </a:rPr>
              <a:t>B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762000" y="4038600"/>
            <a:ext cx="48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</a:t>
            </a:r>
            <a:r>
              <a:rPr lang="en-US" altLang="x-none" sz="2400" baseline="-25000">
                <a:latin typeface="Times New Roman" charset="0"/>
              </a:rPr>
              <a:t>A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2362200" y="5029200"/>
            <a:ext cx="460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</a:t>
            </a:r>
            <a:r>
              <a:rPr lang="en-US" altLang="x-none" sz="2400" baseline="-25000">
                <a:latin typeface="Times New Roman" charset="0"/>
              </a:rPr>
              <a:t>E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381000" y="4724400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</a:t>
            </a:r>
            <a:r>
              <a:rPr lang="en-US" altLang="x-none" sz="2400" baseline="-25000">
                <a:latin typeface="Times New Roman" charset="0"/>
              </a:rPr>
              <a:t>C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>
            <a:off x="1828800" y="4876800"/>
            <a:ext cx="48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</a:t>
            </a:r>
            <a:r>
              <a:rPr lang="en-US" altLang="x-none" sz="2400" baseline="-25000">
                <a:latin typeface="Times New Roman" charset="0"/>
              </a:rPr>
              <a:t>D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393" name="Text Box 15"/>
          <p:cNvSpPr txBox="1">
            <a:spLocks noChangeArrowheads="1"/>
          </p:cNvSpPr>
          <p:nvPr/>
        </p:nvSpPr>
        <p:spPr bwMode="auto">
          <a:xfrm>
            <a:off x="990600" y="4572000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a</a:t>
            </a:r>
          </a:p>
        </p:txBody>
      </p:sp>
      <p:sp>
        <p:nvSpPr>
          <p:cNvPr id="16394" name="Text Box 16"/>
          <p:cNvSpPr txBox="1">
            <a:spLocks noChangeArrowheads="1"/>
          </p:cNvSpPr>
          <p:nvPr/>
        </p:nvSpPr>
        <p:spPr bwMode="auto">
          <a:xfrm>
            <a:off x="1981200" y="5791200"/>
            <a:ext cx="34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a</a:t>
            </a:r>
          </a:p>
        </p:txBody>
      </p:sp>
      <p:sp>
        <p:nvSpPr>
          <p:cNvPr id="16395" name="Text Box 17"/>
          <p:cNvSpPr txBox="1">
            <a:spLocks noChangeArrowheads="1"/>
          </p:cNvSpPr>
          <p:nvPr/>
        </p:nvSpPr>
        <p:spPr bwMode="auto">
          <a:xfrm>
            <a:off x="1143000" y="5791200"/>
            <a:ext cx="611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1-a</a:t>
            </a:r>
          </a:p>
        </p:txBody>
      </p:sp>
      <p:sp>
        <p:nvSpPr>
          <p:cNvPr id="16396" name="Text Box 18"/>
          <p:cNvSpPr txBox="1">
            <a:spLocks noChangeArrowheads="1"/>
          </p:cNvSpPr>
          <p:nvPr/>
        </p:nvSpPr>
        <p:spPr bwMode="auto">
          <a:xfrm>
            <a:off x="457200" y="5257800"/>
            <a:ext cx="611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1-a</a:t>
            </a:r>
          </a:p>
        </p:txBody>
      </p:sp>
      <p:sp>
        <p:nvSpPr>
          <p:cNvPr id="16397" name="Line 23"/>
          <p:cNvSpPr>
            <a:spLocks noChangeShapeType="1"/>
          </p:cNvSpPr>
          <p:nvPr/>
        </p:nvSpPr>
        <p:spPr bwMode="auto">
          <a:xfrm flipV="1">
            <a:off x="1143000" y="4664075"/>
            <a:ext cx="228600" cy="517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24"/>
          <p:cNvSpPr>
            <a:spLocks noChangeShapeType="1"/>
          </p:cNvSpPr>
          <p:nvPr/>
        </p:nvSpPr>
        <p:spPr bwMode="auto">
          <a:xfrm flipV="1">
            <a:off x="914400" y="5257800"/>
            <a:ext cx="228600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25"/>
          <p:cNvSpPr>
            <a:spLocks noChangeShapeType="1"/>
          </p:cNvSpPr>
          <p:nvPr/>
        </p:nvSpPr>
        <p:spPr bwMode="auto">
          <a:xfrm flipH="1" flipV="1">
            <a:off x="1143000" y="41910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26"/>
          <p:cNvSpPr>
            <a:spLocks noChangeShapeType="1"/>
          </p:cNvSpPr>
          <p:nvPr/>
        </p:nvSpPr>
        <p:spPr bwMode="auto">
          <a:xfrm flipH="1" flipV="1">
            <a:off x="762000" y="48768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27"/>
          <p:cNvSpPr>
            <a:spLocks noChangeShapeType="1"/>
          </p:cNvSpPr>
          <p:nvPr/>
        </p:nvSpPr>
        <p:spPr bwMode="auto">
          <a:xfrm flipH="1" flipV="1">
            <a:off x="304800" y="5791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28"/>
          <p:cNvSpPr>
            <a:spLocks noChangeShapeType="1"/>
          </p:cNvSpPr>
          <p:nvPr/>
        </p:nvSpPr>
        <p:spPr bwMode="auto">
          <a:xfrm flipV="1">
            <a:off x="1828800" y="5257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29"/>
          <p:cNvSpPr>
            <a:spLocks noChangeShapeType="1"/>
          </p:cNvSpPr>
          <p:nvPr/>
        </p:nvSpPr>
        <p:spPr bwMode="auto">
          <a:xfrm flipV="1">
            <a:off x="2438400" y="5257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30"/>
          <p:cNvSpPr>
            <a:spLocks noChangeShapeType="1"/>
          </p:cNvSpPr>
          <p:nvPr/>
        </p:nvSpPr>
        <p:spPr bwMode="auto">
          <a:xfrm>
            <a:off x="990600" y="5867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31"/>
          <p:cNvSpPr>
            <a:spLocks noChangeShapeType="1"/>
          </p:cNvSpPr>
          <p:nvPr/>
        </p:nvSpPr>
        <p:spPr bwMode="auto">
          <a:xfrm>
            <a:off x="18288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AutoShape 32"/>
          <p:cNvSpPr>
            <a:spLocks noChangeArrowheads="1"/>
          </p:cNvSpPr>
          <p:nvPr/>
        </p:nvSpPr>
        <p:spPr bwMode="auto">
          <a:xfrm>
            <a:off x="3886200" y="4648200"/>
            <a:ext cx="1905000" cy="1143000"/>
          </a:xfrm>
          <a:prstGeom prst="parallelogram">
            <a:avLst>
              <a:gd name="adj" fmla="val 41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6407" name="Text Box 33"/>
          <p:cNvSpPr txBox="1">
            <a:spLocks noChangeArrowheads="1"/>
          </p:cNvSpPr>
          <p:nvPr/>
        </p:nvSpPr>
        <p:spPr bwMode="auto">
          <a:xfrm>
            <a:off x="3276600" y="4648200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</a:t>
            </a:r>
            <a:r>
              <a:rPr lang="en-US" altLang="x-none" sz="2400" baseline="-25000">
                <a:latin typeface="Times New Roman" charset="0"/>
              </a:rPr>
              <a:t>C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408" name="Text Box 34"/>
          <p:cNvSpPr txBox="1">
            <a:spLocks noChangeArrowheads="1"/>
          </p:cNvSpPr>
          <p:nvPr/>
        </p:nvSpPr>
        <p:spPr bwMode="auto">
          <a:xfrm>
            <a:off x="4724400" y="4860925"/>
            <a:ext cx="48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</a:t>
            </a:r>
            <a:r>
              <a:rPr lang="en-US" altLang="x-none" sz="2400" baseline="-25000">
                <a:latin typeface="Times New Roman" charset="0"/>
              </a:rPr>
              <a:t>D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409" name="Line 35"/>
          <p:cNvSpPr>
            <a:spLocks noChangeShapeType="1"/>
          </p:cNvSpPr>
          <p:nvPr/>
        </p:nvSpPr>
        <p:spPr bwMode="auto">
          <a:xfrm flipH="1" flipV="1">
            <a:off x="3733800" y="48006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Line 36"/>
          <p:cNvSpPr>
            <a:spLocks noChangeShapeType="1"/>
          </p:cNvSpPr>
          <p:nvPr/>
        </p:nvSpPr>
        <p:spPr bwMode="auto">
          <a:xfrm flipV="1">
            <a:off x="4724400" y="524192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Line 37"/>
          <p:cNvSpPr>
            <a:spLocks noChangeShapeType="1"/>
          </p:cNvSpPr>
          <p:nvPr/>
        </p:nvSpPr>
        <p:spPr bwMode="auto">
          <a:xfrm>
            <a:off x="4114800" y="5257800"/>
            <a:ext cx="609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Text Box 38"/>
          <p:cNvSpPr txBox="1">
            <a:spLocks noChangeArrowheads="1"/>
          </p:cNvSpPr>
          <p:nvPr/>
        </p:nvSpPr>
        <p:spPr bwMode="auto">
          <a:xfrm>
            <a:off x="4375150" y="5195888"/>
            <a:ext cx="273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800" b="1">
                <a:latin typeface="Times New Roman" charset="0"/>
              </a:rPr>
              <a:t>.</a:t>
            </a:r>
          </a:p>
        </p:txBody>
      </p:sp>
      <p:sp>
        <p:nvSpPr>
          <p:cNvPr id="16413" name="Text Box 39"/>
          <p:cNvSpPr txBox="1">
            <a:spLocks noChangeArrowheads="1"/>
          </p:cNvSpPr>
          <p:nvPr/>
        </p:nvSpPr>
        <p:spPr bwMode="auto">
          <a:xfrm>
            <a:off x="4476750" y="5334000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b</a:t>
            </a:r>
          </a:p>
        </p:txBody>
      </p:sp>
      <p:sp>
        <p:nvSpPr>
          <p:cNvPr id="16414" name="Text Box 40"/>
          <p:cNvSpPr txBox="1">
            <a:spLocks noChangeArrowheads="1"/>
          </p:cNvSpPr>
          <p:nvPr/>
        </p:nvSpPr>
        <p:spPr bwMode="auto">
          <a:xfrm>
            <a:off x="4038600" y="5126038"/>
            <a:ext cx="549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1800">
                <a:latin typeface="Symbol" charset="2"/>
              </a:rPr>
              <a:t>1-b</a:t>
            </a:r>
          </a:p>
        </p:txBody>
      </p:sp>
      <p:sp>
        <p:nvSpPr>
          <p:cNvPr id="16415" name="Line 41"/>
          <p:cNvSpPr>
            <a:spLocks noChangeShapeType="1"/>
          </p:cNvSpPr>
          <p:nvPr/>
        </p:nvSpPr>
        <p:spPr bwMode="auto">
          <a:xfrm flipV="1">
            <a:off x="4495800" y="51054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Text Box 42"/>
          <p:cNvSpPr txBox="1">
            <a:spLocks noChangeArrowheads="1"/>
          </p:cNvSpPr>
          <p:nvPr/>
        </p:nvSpPr>
        <p:spPr bwMode="auto">
          <a:xfrm>
            <a:off x="4419600" y="4648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</a:t>
            </a:r>
          </a:p>
        </p:txBody>
      </p:sp>
      <p:sp>
        <p:nvSpPr>
          <p:cNvPr id="298027" name="Text Box 43"/>
          <p:cNvSpPr txBox="1">
            <a:spLocks noChangeArrowheads="1"/>
          </p:cNvSpPr>
          <p:nvPr/>
        </p:nvSpPr>
        <p:spPr bwMode="auto">
          <a:xfrm>
            <a:off x="6096000" y="4343400"/>
            <a:ext cx="254635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</a:t>
            </a:r>
            <a:r>
              <a:rPr lang="en-US" altLang="x-none" sz="2400" baseline="-25000">
                <a:latin typeface="Times New Roman" charset="0"/>
              </a:rPr>
              <a:t>C</a:t>
            </a:r>
            <a:r>
              <a:rPr lang="en-US" altLang="x-none" sz="2400">
                <a:latin typeface="Times New Roman" charset="0"/>
              </a:rPr>
              <a:t> = (1-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)n</a:t>
            </a:r>
            <a:r>
              <a:rPr lang="en-US" altLang="x-none" sz="2400" baseline="-25000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n</a:t>
            </a:r>
            <a:r>
              <a:rPr lang="en-US" altLang="x-none" sz="2400" baseline="-25000">
                <a:latin typeface="Times New Roman" charset="0"/>
              </a:rPr>
              <a:t>B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</a:t>
            </a:r>
            <a:r>
              <a:rPr lang="en-US" altLang="x-none" sz="2400" baseline="-25000">
                <a:latin typeface="Times New Roman" charset="0"/>
              </a:rPr>
              <a:t>D</a:t>
            </a:r>
            <a:r>
              <a:rPr lang="en-US" altLang="x-none" sz="2400">
                <a:latin typeface="Times New Roman" charset="0"/>
              </a:rPr>
              <a:t> = (1-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)n</a:t>
            </a:r>
            <a:r>
              <a:rPr lang="en-US" altLang="x-none" sz="2400" baseline="-25000">
                <a:latin typeface="Times New Roman" charset="0"/>
              </a:rPr>
              <a:t>E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n</a:t>
            </a:r>
            <a:r>
              <a:rPr lang="en-US" altLang="x-none" sz="2400" baseline="-25000">
                <a:latin typeface="Times New Roman" charset="0"/>
              </a:rPr>
              <a:t>B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baseline="-250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 = (1-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>
                <a:latin typeface="Times New Roman" charset="0"/>
              </a:rPr>
              <a:t>)n</a:t>
            </a:r>
            <a:r>
              <a:rPr lang="en-US" altLang="x-none" sz="2400" baseline="-25000">
                <a:latin typeface="Times New Roman" charset="0"/>
              </a:rPr>
              <a:t>D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>
                <a:latin typeface="Times New Roman" charset="0"/>
              </a:rPr>
              <a:t>n</a:t>
            </a:r>
            <a:r>
              <a:rPr lang="en-US" altLang="x-none" sz="2400" baseline="-25000">
                <a:latin typeface="Times New Roman" charset="0"/>
              </a:rPr>
              <a:t>C</a:t>
            </a:r>
          </a:p>
        </p:txBody>
      </p:sp>
      <p:sp>
        <p:nvSpPr>
          <p:cNvPr id="298028" name="Text Box 44"/>
          <p:cNvSpPr txBox="1">
            <a:spLocks noChangeArrowheads="1"/>
          </p:cNvSpPr>
          <p:nvPr/>
        </p:nvSpPr>
        <p:spPr bwMode="auto">
          <a:xfrm>
            <a:off x="2819400" y="6172200"/>
            <a:ext cx="1952625" cy="457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  <a:hlinkClick r:id="rId2"/>
              </a:rPr>
              <a:t>Shading slides</a:t>
            </a: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build="p" autoUpdateAnimBg="0"/>
      <p:bldP spid="298027" grpId="0" build="p" autoUpdateAnimBg="0"/>
      <p:bldP spid="298028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Transmitted Light</a:t>
            </a:r>
          </a:p>
        </p:txBody>
      </p:sp>
      <p:sp>
        <p:nvSpPr>
          <p:cNvPr id="299011" name="Text Box 3"/>
          <p:cNvSpPr txBox="1">
            <a:spLocks noChangeArrowheads="1"/>
          </p:cNvSpPr>
          <p:nvPr/>
        </p:nvSpPr>
        <p:spPr bwMode="auto">
          <a:xfrm>
            <a:off x="457200" y="1716088"/>
            <a:ext cx="8382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Transmitted light leaves a surface interface at a different angle than it entered.  The angle depends on the index of refraction on either side of the interface.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Suppose </a:t>
            </a:r>
            <a:r>
              <a:rPr lang="en-US" altLang="x-none" sz="2400">
                <a:latin typeface="Symbol" charset="2"/>
              </a:rPr>
              <a:t>h</a:t>
            </a:r>
            <a:r>
              <a:rPr lang="en-US" altLang="x-none" sz="2400" baseline="-25000">
                <a:latin typeface="Times New Roman" charset="0"/>
              </a:rPr>
              <a:t>t</a:t>
            </a:r>
            <a:r>
              <a:rPr lang="en-US" altLang="x-none" sz="2400">
                <a:latin typeface="Times New Roman" charset="0"/>
              </a:rPr>
              <a:t> and </a:t>
            </a:r>
            <a:r>
              <a:rPr lang="en-US" altLang="x-none" sz="2400">
                <a:latin typeface="Symbol" charset="2"/>
              </a:rPr>
              <a:t>h</a:t>
            </a:r>
            <a:r>
              <a:rPr lang="en-US" altLang="x-none" sz="2400" baseline="-25000">
                <a:latin typeface="Times New Roman" charset="0"/>
              </a:rPr>
              <a:t>l</a:t>
            </a:r>
            <a:r>
              <a:rPr lang="en-US" altLang="x-none" sz="2400">
                <a:latin typeface="Times New Roman" charset="0"/>
              </a:rPr>
              <a:t> are the indices of refraction of the two materials.</a:t>
            </a:r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>
            <a:off x="762000" y="4495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 flipH="1" flipV="1">
            <a:off x="1066800" y="3886200"/>
            <a:ext cx="304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838200" y="3505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l</a:t>
            </a:r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 flipV="1">
            <a:off x="1371600" y="37338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990600" y="4876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-n</a:t>
            </a:r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1371600" y="4495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1371600" y="3429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n</a:t>
            </a:r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>
            <a:off x="1371600" y="44958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1905000" y="472440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t</a:t>
            </a: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1085850" y="3870325"/>
            <a:ext cx="361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q</a:t>
            </a:r>
            <a:r>
              <a:rPr lang="en-US" altLang="x-none" sz="2000" baseline="-25000">
                <a:latin typeface="Times New Roman" charset="0"/>
              </a:rPr>
              <a:t>l</a:t>
            </a:r>
            <a:endParaRPr lang="en-US" altLang="x-none" sz="2000">
              <a:latin typeface="Symbol" charset="2"/>
            </a:endParaRPr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1371600" y="4572000"/>
            <a:ext cx="361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q</a:t>
            </a:r>
            <a:r>
              <a:rPr lang="en-US" altLang="x-none" sz="2000" baseline="-25000">
                <a:latin typeface="Times New Roman" charset="0"/>
              </a:rPr>
              <a:t>t</a:t>
            </a:r>
            <a:endParaRPr lang="en-US" altLang="x-none" sz="2000">
              <a:latin typeface="Symbol" charset="2"/>
            </a:endParaRPr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3184525" y="3470275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Snell's law:</a:t>
            </a:r>
          </a:p>
        </p:txBody>
      </p:sp>
      <p:graphicFrame>
        <p:nvGraphicFramePr>
          <p:cNvPr id="299024" name="Object 2"/>
          <p:cNvGraphicFramePr>
            <a:graphicFrameLocks noChangeAspect="1"/>
          </p:cNvGraphicFramePr>
          <p:nvPr/>
        </p:nvGraphicFramePr>
        <p:xfrm>
          <a:off x="4191000" y="4038600"/>
          <a:ext cx="14859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85900" imgH="876300" progId="Equation.3">
                  <p:embed/>
                </p:oleObj>
              </mc:Choice>
              <mc:Fallback>
                <p:oleObj name="Equation" r:id="rId2" imgW="1485900" imgH="876300" progId="Equation.3">
                  <p:embed/>
                  <p:pic>
                    <p:nvPicPr>
                      <p:cNvPr id="29902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038600"/>
                        <a:ext cx="14859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Transmitted Light</a:t>
            </a:r>
          </a:p>
        </p:txBody>
      </p:sp>
      <p:sp>
        <p:nvSpPr>
          <p:cNvPr id="314371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8382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</a:t>
            </a:r>
            <a:r>
              <a:rPr lang="en-US" altLang="x-none" sz="2400" b="1">
                <a:latin typeface="Times New Roman" charset="0"/>
              </a:rPr>
              <a:t>t</a:t>
            </a:r>
            <a:r>
              <a:rPr lang="en-US" altLang="x-none" sz="2400">
                <a:latin typeface="Times New Roman" charset="0"/>
              </a:rPr>
              <a:t> is in the same plane as </a:t>
            </a:r>
            <a:r>
              <a:rPr lang="en-US" altLang="x-none" sz="2400" b="1">
                <a:latin typeface="Times New Roman" charset="0"/>
              </a:rPr>
              <a:t>l</a:t>
            </a:r>
            <a:r>
              <a:rPr lang="en-US" altLang="x-none" sz="2400">
                <a:latin typeface="Times New Roman" charset="0"/>
              </a:rPr>
              <a:t> and </a:t>
            </a:r>
            <a:r>
              <a:rPr lang="en-US" altLang="x-none" sz="2400" b="1">
                <a:latin typeface="Times New Roman" charset="0"/>
              </a:rPr>
              <a:t>n</a:t>
            </a:r>
            <a:r>
              <a:rPr lang="en-US" altLang="x-none" sz="2400">
                <a:latin typeface="Times New Roman" charset="0"/>
              </a:rPr>
              <a:t>.  So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	</a:t>
            </a:r>
            <a:r>
              <a:rPr lang="en-US" altLang="x-none" sz="2400" b="1">
                <a:latin typeface="Times New Roman" charset="0"/>
              </a:rPr>
              <a:t>t </a:t>
            </a:r>
            <a:r>
              <a:rPr lang="en-US" altLang="x-none" sz="2400">
                <a:latin typeface="Times New Roman" charset="0"/>
              </a:rPr>
              <a:t>=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="1">
                <a:latin typeface="Times New Roman" charset="0"/>
              </a:rPr>
              <a:t>n</a:t>
            </a:r>
            <a:r>
              <a:rPr lang="en-US" altLang="x-none" sz="2400">
                <a:latin typeface="Times New Roman" charset="0"/>
              </a:rPr>
              <a:t> + 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 b="1">
                <a:latin typeface="Times New Roman" charset="0"/>
              </a:rPr>
              <a:t>l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From Snell's law, we can show that:</a:t>
            </a:r>
          </a:p>
        </p:txBody>
      </p:sp>
      <p:grpSp>
        <p:nvGrpSpPr>
          <p:cNvPr id="7171" name="Group 20"/>
          <p:cNvGrpSpPr>
            <a:grpSpLocks/>
          </p:cNvGrpSpPr>
          <p:nvPr/>
        </p:nvGrpSpPr>
        <p:grpSpPr bwMode="auto">
          <a:xfrm>
            <a:off x="7086600" y="1905000"/>
            <a:ext cx="1524000" cy="1905000"/>
            <a:chOff x="480" y="2160"/>
            <a:chExt cx="960" cy="1200"/>
          </a:xfrm>
        </p:grpSpPr>
        <p:sp>
          <p:nvSpPr>
            <p:cNvPr id="7175" name="Line 4"/>
            <p:cNvSpPr>
              <a:spLocks noChangeShapeType="1"/>
            </p:cNvSpPr>
            <p:nvPr/>
          </p:nvSpPr>
          <p:spPr bwMode="auto">
            <a:xfrm>
              <a:off x="480" y="2832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Line 5"/>
            <p:cNvSpPr>
              <a:spLocks noChangeShapeType="1"/>
            </p:cNvSpPr>
            <p:nvPr/>
          </p:nvSpPr>
          <p:spPr bwMode="auto">
            <a:xfrm flipH="1" flipV="1">
              <a:off x="672" y="2448"/>
              <a:ext cx="192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Text Box 6"/>
            <p:cNvSpPr txBox="1">
              <a:spLocks noChangeArrowheads="1"/>
            </p:cNvSpPr>
            <p:nvPr/>
          </p:nvSpPr>
          <p:spPr bwMode="auto">
            <a:xfrm>
              <a:off x="528" y="2208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x-none" sz="2400" b="1">
                  <a:latin typeface="Times New Roman" charset="0"/>
                </a:rPr>
                <a:t>l</a:t>
              </a:r>
            </a:p>
          </p:txBody>
        </p:sp>
        <p:sp>
          <p:nvSpPr>
            <p:cNvPr id="7178" name="Line 7"/>
            <p:cNvSpPr>
              <a:spLocks noChangeShapeType="1"/>
            </p:cNvSpPr>
            <p:nvPr/>
          </p:nvSpPr>
          <p:spPr bwMode="auto">
            <a:xfrm flipV="1">
              <a:off x="864" y="2352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Text Box 8"/>
            <p:cNvSpPr txBox="1">
              <a:spLocks noChangeArrowheads="1"/>
            </p:cNvSpPr>
            <p:nvPr/>
          </p:nvSpPr>
          <p:spPr bwMode="auto">
            <a:xfrm>
              <a:off x="624" y="30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x-none" sz="2400" b="1">
                  <a:latin typeface="Times New Roman" charset="0"/>
                </a:rPr>
                <a:t>-n</a:t>
              </a:r>
            </a:p>
          </p:txBody>
        </p:sp>
        <p:sp>
          <p:nvSpPr>
            <p:cNvPr id="7180" name="Line 9"/>
            <p:cNvSpPr>
              <a:spLocks noChangeShapeType="1"/>
            </p:cNvSpPr>
            <p:nvPr/>
          </p:nvSpPr>
          <p:spPr bwMode="auto">
            <a:xfrm>
              <a:off x="864" y="2832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Text Box 10"/>
            <p:cNvSpPr txBox="1">
              <a:spLocks noChangeArrowheads="1"/>
            </p:cNvSpPr>
            <p:nvPr/>
          </p:nvSpPr>
          <p:spPr bwMode="auto">
            <a:xfrm>
              <a:off x="864" y="216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x-none" sz="2400" b="1">
                  <a:latin typeface="Times New Roman" charset="0"/>
                </a:rPr>
                <a:t>n</a:t>
              </a:r>
            </a:p>
          </p:txBody>
        </p:sp>
        <p:sp>
          <p:nvSpPr>
            <p:cNvPr id="7182" name="Line 11"/>
            <p:cNvSpPr>
              <a:spLocks noChangeShapeType="1"/>
            </p:cNvSpPr>
            <p:nvPr/>
          </p:nvSpPr>
          <p:spPr bwMode="auto">
            <a:xfrm>
              <a:off x="864" y="2832"/>
              <a:ext cx="28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Text Box 12"/>
            <p:cNvSpPr txBox="1">
              <a:spLocks noChangeArrowheads="1"/>
            </p:cNvSpPr>
            <p:nvPr/>
          </p:nvSpPr>
          <p:spPr bwMode="auto">
            <a:xfrm>
              <a:off x="1200" y="2976"/>
              <a:ext cx="1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x-none" sz="2400" b="1">
                  <a:latin typeface="Times New Roman" charset="0"/>
                </a:rPr>
                <a:t>t</a:t>
              </a:r>
            </a:p>
          </p:txBody>
        </p:sp>
        <p:sp>
          <p:nvSpPr>
            <p:cNvPr id="7184" name="Text Box 13"/>
            <p:cNvSpPr txBox="1">
              <a:spLocks noChangeArrowheads="1"/>
            </p:cNvSpPr>
            <p:nvPr/>
          </p:nvSpPr>
          <p:spPr bwMode="auto">
            <a:xfrm>
              <a:off x="684" y="2438"/>
              <a:ext cx="2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000">
                  <a:latin typeface="Symbol" charset="2"/>
                </a:rPr>
                <a:t>q</a:t>
              </a:r>
              <a:r>
                <a:rPr lang="en-US" altLang="x-none" sz="2000" baseline="-25000">
                  <a:latin typeface="Times New Roman" charset="0"/>
                </a:rPr>
                <a:t>l</a:t>
              </a:r>
              <a:endParaRPr lang="en-US" altLang="x-none" sz="2000">
                <a:latin typeface="Symbol" charset="2"/>
              </a:endParaRPr>
            </a:p>
          </p:txBody>
        </p:sp>
        <p:sp>
          <p:nvSpPr>
            <p:cNvPr id="7185" name="Text Box 14"/>
            <p:cNvSpPr txBox="1">
              <a:spLocks noChangeArrowheads="1"/>
            </p:cNvSpPr>
            <p:nvPr/>
          </p:nvSpPr>
          <p:spPr bwMode="auto">
            <a:xfrm>
              <a:off x="864" y="2880"/>
              <a:ext cx="2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000">
                  <a:latin typeface="Symbol" charset="2"/>
                </a:rPr>
                <a:t>q</a:t>
              </a:r>
              <a:r>
                <a:rPr lang="en-US" altLang="x-none" sz="2000" baseline="-25000">
                  <a:latin typeface="Times New Roman" charset="0"/>
                </a:rPr>
                <a:t>t</a:t>
              </a:r>
              <a:endParaRPr lang="en-US" altLang="x-none" sz="2000">
                <a:latin typeface="Symbol" charset="2"/>
              </a:endParaRPr>
            </a:p>
          </p:txBody>
        </p:sp>
      </p:grpSp>
      <p:sp>
        <p:nvSpPr>
          <p:cNvPr id="314385" name="Text Box 17"/>
          <p:cNvSpPr txBox="1">
            <a:spLocks noChangeArrowheads="1"/>
          </p:cNvSpPr>
          <p:nvPr/>
        </p:nvSpPr>
        <p:spPr bwMode="auto">
          <a:xfrm>
            <a:off x="533400" y="4191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can show that:  </a:t>
            </a:r>
          </a:p>
        </p:txBody>
      </p:sp>
      <p:graphicFrame>
        <p:nvGraphicFramePr>
          <p:cNvPr id="314386" name="Object 2"/>
          <p:cNvGraphicFramePr>
            <a:graphicFrameLocks noChangeAspect="1"/>
          </p:cNvGraphicFramePr>
          <p:nvPr/>
        </p:nvGraphicFramePr>
        <p:xfrm>
          <a:off x="1524000" y="4800600"/>
          <a:ext cx="42291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41500" imgH="457200" progId="Equation.3">
                  <p:embed/>
                </p:oleObj>
              </mc:Choice>
              <mc:Fallback>
                <p:oleObj name="Equation" r:id="rId2" imgW="1841500" imgH="457200" progId="Equation.3">
                  <p:embed/>
                  <p:pic>
                    <p:nvPicPr>
                      <p:cNvPr id="3143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800600"/>
                        <a:ext cx="422910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3"/>
          <p:cNvGraphicFramePr>
            <a:graphicFrameLocks noChangeAspect="1"/>
          </p:cNvGraphicFramePr>
          <p:nvPr/>
        </p:nvGraphicFramePr>
        <p:xfrm>
          <a:off x="1371600" y="2971800"/>
          <a:ext cx="34925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03400" imgH="431800" progId="Equation.3">
                  <p:embed/>
                </p:oleObj>
              </mc:Choice>
              <mc:Fallback>
                <p:oleObj name="Equation" r:id="rId4" imgW="1803400" imgH="431800" progId="Equation.3">
                  <p:embed/>
                  <p:pic>
                    <p:nvPicPr>
                      <p:cNvPr id="717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971800"/>
                        <a:ext cx="349250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 autoUpdateAnimBg="0"/>
      <p:bldP spid="31438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Example of Transmitted Light</a:t>
            </a:r>
          </a:p>
        </p:txBody>
      </p:sp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746125" y="1641475"/>
            <a:ext cx="5338763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Example: Interface between air and water.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Air: 	</a:t>
            </a:r>
            <a:r>
              <a:rPr lang="en-US" altLang="x-none" sz="2400">
                <a:latin typeface="Symbol" charset="2"/>
              </a:rPr>
              <a:t>h</a:t>
            </a:r>
            <a:r>
              <a:rPr lang="en-US" altLang="x-none" sz="2400" baseline="-25000">
                <a:latin typeface="Times New Roman" charset="0"/>
              </a:rPr>
              <a:t>l</a:t>
            </a:r>
            <a:r>
              <a:rPr lang="en-US" altLang="x-none" sz="2400">
                <a:latin typeface="Times New Roman" charset="0"/>
              </a:rPr>
              <a:t> = 1.0003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Water:	</a:t>
            </a:r>
            <a:r>
              <a:rPr lang="en-US" altLang="x-none" sz="2400">
                <a:latin typeface="Symbol" charset="2"/>
              </a:rPr>
              <a:t>h</a:t>
            </a:r>
            <a:r>
              <a:rPr lang="en-US" altLang="x-none" sz="2400" baseline="-25000">
                <a:latin typeface="Times New Roman" charset="0"/>
              </a:rPr>
              <a:t>t</a:t>
            </a:r>
            <a:r>
              <a:rPr lang="en-US" altLang="x-none" sz="2400">
                <a:latin typeface="Times New Roman" charset="0"/>
              </a:rPr>
              <a:t> = 1.333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Let </a:t>
            </a:r>
            <a:r>
              <a:rPr lang="en-US" altLang="x-none" sz="2400" b="1">
                <a:latin typeface="Times New Roman" charset="0"/>
              </a:rPr>
              <a:t>l</a:t>
            </a:r>
            <a:r>
              <a:rPr lang="en-US" altLang="x-none" sz="2400">
                <a:latin typeface="Times New Roman" charset="0"/>
              </a:rPr>
              <a:t> be at an angle of 45</a:t>
            </a:r>
            <a:r>
              <a:rPr lang="en-US" altLang="x-none" sz="2400" baseline="30000">
                <a:latin typeface="Times New Roman" charset="0"/>
              </a:rPr>
              <a:t>o</a:t>
            </a:r>
            <a:r>
              <a:rPr lang="en-US" altLang="x-none" sz="2400">
                <a:latin typeface="Times New Roman" charset="0"/>
              </a:rPr>
              <a:t> from </a:t>
            </a:r>
            <a:r>
              <a:rPr lang="en-US" altLang="x-none" sz="2400" b="1">
                <a:latin typeface="Times New Roman" charset="0"/>
              </a:rPr>
              <a:t>n</a:t>
            </a:r>
            <a:r>
              <a:rPr lang="en-US" altLang="x-none" sz="2400">
                <a:latin typeface="Times New Roman" charset="0"/>
              </a:rPr>
              <a:t>, where</a:t>
            </a:r>
          </a:p>
        </p:txBody>
      </p:sp>
      <p:graphicFrame>
        <p:nvGraphicFramePr>
          <p:cNvPr id="8195" name="Object 2"/>
          <p:cNvGraphicFramePr>
            <a:graphicFrameLocks noChangeAspect="1"/>
          </p:cNvGraphicFramePr>
          <p:nvPr/>
        </p:nvGraphicFramePr>
        <p:xfrm>
          <a:off x="6019800" y="2362200"/>
          <a:ext cx="9334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100" imgH="889000" progId="Equation.3">
                  <p:embed/>
                </p:oleObj>
              </mc:Choice>
              <mc:Fallback>
                <p:oleObj name="Equation" r:id="rId2" imgW="419100" imgH="889000" progId="Equation.3">
                  <p:embed/>
                  <p:pic>
                    <p:nvPicPr>
                      <p:cNvPr id="819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362200"/>
                        <a:ext cx="93345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822325" y="4327525"/>
            <a:ext cx="1804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Find </a:t>
            </a:r>
            <a:r>
              <a:rPr lang="en-US" altLang="x-none" sz="2400">
                <a:latin typeface="Symbol" charset="2"/>
              </a:rPr>
              <a:t>q</a:t>
            </a:r>
            <a:r>
              <a:rPr lang="en-US" altLang="x-none" sz="2400" baseline="-25000">
                <a:latin typeface="Times New Roman" charset="0"/>
              </a:rPr>
              <a:t>t</a:t>
            </a:r>
            <a:r>
              <a:rPr lang="en-US" altLang="x-none" sz="2400">
                <a:latin typeface="Times New Roman" charset="0"/>
              </a:rPr>
              <a:t> and </a:t>
            </a:r>
            <a:r>
              <a:rPr lang="en-US" altLang="x-none" sz="2400" b="1">
                <a:latin typeface="Times New Roman" charset="0"/>
              </a:rPr>
              <a:t>t</a:t>
            </a:r>
            <a:r>
              <a:rPr lang="en-US" altLang="x-none" sz="2400">
                <a:latin typeface="Times New Roman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Ray Tracing</a:t>
            </a:r>
          </a:p>
        </p:txBody>
      </p:sp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5344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Ray tracing allows us to simulate interactions among surfaces, rendering shadows and reflections.  </a:t>
            </a: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It is much more computationally intensive than the models we have presented so far.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270125" y="4308475"/>
            <a:ext cx="2517775" cy="457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  <a:hlinkClick r:id="rId2"/>
              </a:rPr>
              <a:t>Ray Tracing Slides</a:t>
            </a: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Radiosity</a:t>
            </a:r>
          </a:p>
        </p:txBody>
      </p:sp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517525" y="1641475"/>
            <a:ext cx="77120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Radiosity allows us to model the energy of light bouncing off multiple surfaces and include its effects on the shading of a given surface.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This is extremely computationally intensive. 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574925" y="4308475"/>
            <a:ext cx="217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  <a:hlinkClick r:id="rId2"/>
              </a:rPr>
              <a:t>Radiosity Slides</a:t>
            </a: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Vertex Shader</a:t>
            </a:r>
          </a:p>
        </p:txBody>
      </p:sp>
      <p:sp>
        <p:nvSpPr>
          <p:cNvPr id="292867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7864475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vertex shader computes the color of of each vertex according to the light and material properties sent by the application code.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fragment shader stays the same as before: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&lt;script id="fragment-shader" type="x-shader/x-fragment"&gt;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precision mediump float;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varying vec4 fColor;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void main( 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gl_FragColor = fColor;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&lt;/script&gt;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Vertex Shader:</a:t>
            </a:r>
            <a:br>
              <a:rPr lang="en-US" altLang="x-none"/>
            </a:br>
            <a:r>
              <a:rPr lang="en-US" altLang="x-none"/>
              <a:t>Setting up the variables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81000" y="2133600"/>
            <a:ext cx="855027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&lt;script id="vertex-shader" type="x-shader/x-vertex"&gt;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attribute  vec4 vPosition;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attribute  vec3 vNormal;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varying vec4 fColor;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uniform vec4 ambientProduct, diffuseProduct, specularProduct;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uniform mat4 modelViewMatrix;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uniform mat4 projectionMatrix;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uniform vec4 lightPosition;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uniform float shininess;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Setting up the vectors</a:t>
            </a:r>
          </a:p>
        </p:txBody>
      </p:sp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533400" y="1828800"/>
            <a:ext cx="81534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void main() {                            //Vertex shader main( 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//Position of vertex after transformations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vec3 pos = (modelViewMatrix * vPosition).xyz;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//fixed light position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vec3 light = lightPosition.xyz;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vec3 L = normalize( light - pos );     //Direction to light source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vec3 E = -normalize( pos );              //Direction to viewer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vec3 H = normalize( L + E );           //Halfway vector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vec4 NN = vec4(vNormal,0);          //Normal vector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// Transform vertex normal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vec3 N = normalize( (modelViewMatrix*NN).xyz);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Compute the illumination</a:t>
            </a:r>
          </a:p>
        </p:txBody>
      </p:sp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457200" y="1600200"/>
            <a:ext cx="85344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// Compute terms in the illumination equation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vec4 ambient = ambientProduct;                  //ambient term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float Kd = max( dot(L, N), 0.0 );                  //diffuse coefficient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vec4  diffuse = Kd*diffuseProduct;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float Ks = pow( max(dot(N, H), 0.0), shininess );  //specular coeff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vec4  specular = Ks * specularProduct;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if( dot(L, N) &lt; 0.0 )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     specular = vec4(0.0, 0.0, 0.0, 1.0);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}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gl_Position = projectionMatrix * modelViewMatrix * vPosition;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fColor = ambient + diffuse +specular;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 fColor.a = 1.0;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} //end main( ) Vertex shader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Smooth Shading</a:t>
            </a:r>
          </a:p>
        </p:txBody>
      </p:sp>
      <p:sp>
        <p:nvSpPr>
          <p:cNvPr id="309251" name="Text Box 3"/>
          <p:cNvSpPr txBox="1">
            <a:spLocks noChangeArrowheads="1"/>
          </p:cNvSpPr>
          <p:nvPr/>
        </p:nvSpPr>
        <p:spPr bwMode="auto">
          <a:xfrm>
            <a:off x="441325" y="1793875"/>
            <a:ext cx="786447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Smooth shading varies the color across the polygon, so that the intensity changes are not so abrupt.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Models for Smooth shading: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Interpolative Shading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Gouraud Shading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Phong Shading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will examine each of these in turn.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Interpolative Shading</a:t>
            </a:r>
          </a:p>
        </p:txBody>
      </p:sp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533400" y="1865313"/>
            <a:ext cx="80930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In interpolative shading, each vertex is assigned a normal.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OpenGL computes color based on the material properties, </a:t>
            </a:r>
            <a:r>
              <a:rPr lang="en-US" altLang="x-none" sz="2400" b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 and </a:t>
            </a:r>
            <a:r>
              <a:rPr lang="en-US" altLang="x-none" sz="2400" b="1">
                <a:latin typeface="Times New Roman" charset="0"/>
              </a:rPr>
              <a:t>l</a:t>
            </a:r>
            <a:r>
              <a:rPr lang="en-US" altLang="x-none" sz="2400">
                <a:latin typeface="Times New Roman" charset="0"/>
              </a:rPr>
              <a:t> at each vertex.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150000"/>
              <a:buFont typeface="Times" charset="0"/>
              <a:buChar char="•"/>
            </a:pPr>
            <a:r>
              <a:rPr lang="en-US" altLang="x-none" sz="2400">
                <a:latin typeface="Times New Roman" charset="0"/>
              </a:rPr>
              <a:t> It then interpolates between the vertices for smooth changes in color.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Specifying the vertex normals</a:t>
            </a:r>
          </a:p>
        </p:txBody>
      </p:sp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517525" y="1641475"/>
            <a:ext cx="8169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normal at a vertex is defined as the average of all the normals for all the faces that meet at that vertex.</a:t>
            </a: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 flipH="1" flipV="1">
            <a:off x="1905000" y="28956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 flipV="1">
            <a:off x="2362200" y="29718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 flipH="1">
            <a:off x="1752600" y="35814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>
            <a:off x="2362200" y="3581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 flipH="1" flipV="1">
            <a:off x="1524000" y="3048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 flipV="1">
            <a:off x="2362200" y="26670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 flipV="1">
            <a:off x="2895600" y="3352800"/>
            <a:ext cx="5334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 flipH="1">
            <a:off x="2209800" y="3886200"/>
            <a:ext cx="76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V="1">
            <a:off x="2362200" y="32004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1295400" y="3124200"/>
            <a:ext cx="39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n</a:t>
            </a:r>
            <a:r>
              <a:rPr lang="en-US" altLang="x-none" sz="2000" baseline="-25000">
                <a:latin typeface="Times New Roman" charset="0"/>
              </a:rPr>
              <a:t>1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2514600" y="2514600"/>
            <a:ext cx="39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n</a:t>
            </a:r>
            <a:r>
              <a:rPr lang="en-US" altLang="x-none" sz="2000" baseline="-25000">
                <a:latin typeface="Times New Roman" charset="0"/>
              </a:rPr>
              <a:t>2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3352800" y="3276600"/>
            <a:ext cx="39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n</a:t>
            </a:r>
            <a:r>
              <a:rPr lang="en-US" altLang="x-none" sz="2000" baseline="-25000">
                <a:latin typeface="Times New Roman" charset="0"/>
              </a:rPr>
              <a:t>3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2303" name="Text Box 16"/>
          <p:cNvSpPr txBox="1">
            <a:spLocks noChangeArrowheads="1"/>
          </p:cNvSpPr>
          <p:nvPr/>
        </p:nvSpPr>
        <p:spPr bwMode="auto">
          <a:xfrm>
            <a:off x="2286000" y="4267200"/>
            <a:ext cx="39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n</a:t>
            </a:r>
            <a:r>
              <a:rPr lang="en-US" altLang="x-none" sz="2000" baseline="-25000">
                <a:latin typeface="Times New Roman" charset="0"/>
              </a:rPr>
              <a:t>4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>
            <a:off x="2438400" y="297180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n</a:t>
            </a:r>
          </a:p>
        </p:txBody>
      </p:sp>
      <p:graphicFrame>
        <p:nvGraphicFramePr>
          <p:cNvPr id="12305" name="Object 2"/>
          <p:cNvGraphicFramePr>
            <a:graphicFrameLocks noChangeAspect="1"/>
          </p:cNvGraphicFramePr>
          <p:nvPr/>
        </p:nvGraphicFramePr>
        <p:xfrm>
          <a:off x="2133600" y="5257800"/>
          <a:ext cx="30861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86100" imgH="901700" progId="Equation.3">
                  <p:embed/>
                </p:oleObj>
              </mc:Choice>
              <mc:Fallback>
                <p:oleObj name="Equation" r:id="rId2" imgW="3086100" imgH="901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257800"/>
                        <a:ext cx="30861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OpenGL code for vertices</a:t>
            </a:r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609600" y="2065338"/>
            <a:ext cx="80930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For smooth shading, we specify one normal for each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vertex</a:t>
            </a:r>
            <a:r>
              <a:rPr lang="en-US" altLang="x-none" sz="2400">
                <a:latin typeface="Times New Roman" charset="0"/>
              </a:rPr>
              <a:t> of the polygon.</a:t>
            </a:r>
          </a:p>
        </p:txBody>
      </p:sp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1295400" y="3576638"/>
            <a:ext cx="702627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for (i=0; i&lt;3; i++){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	normalArray.push(normAvg[i]);  /*first face of pyramid*/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	points.push(vertices[i]);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" charset="0"/>
              </a:rPr>
              <a:t>//etc.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 autoUpdateAnimBg="0"/>
      <p:bldP spid="295940" grpId="0" build="p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710A1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3104</TotalTime>
  <Pages>35</Pages>
  <Words>1063</Words>
  <Application>Microsoft Macintosh PowerPoint</Application>
  <PresentationFormat>On-screen Show (4:3)</PresentationFormat>
  <Paragraphs>190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Palatino</vt:lpstr>
      <vt:lpstr>Symbol</vt:lpstr>
      <vt:lpstr>Times</vt:lpstr>
      <vt:lpstr>Times New Roman</vt:lpstr>
      <vt:lpstr>Microsoft Office 98</vt:lpstr>
      <vt:lpstr>Equation</vt:lpstr>
      <vt:lpstr>Graphics   CSCI 343, Fall 2023 Lecture 16 Lighting and Shading IV</vt:lpstr>
      <vt:lpstr>The Vertex Shader</vt:lpstr>
      <vt:lpstr>The Vertex Shader: Setting up the variables</vt:lpstr>
      <vt:lpstr>Setting up the vectors</vt:lpstr>
      <vt:lpstr>Compute the illumination</vt:lpstr>
      <vt:lpstr>Smooth Shading</vt:lpstr>
      <vt:lpstr>Interpolative Shading</vt:lpstr>
      <vt:lpstr>Specifying the vertex normals</vt:lpstr>
      <vt:lpstr>OpenGL code for vertices</vt:lpstr>
      <vt:lpstr>Gouraud Shading</vt:lpstr>
      <vt:lpstr>Example of Bilinear Interpolation</vt:lpstr>
      <vt:lpstr>Phong Shading</vt:lpstr>
      <vt:lpstr>Transmitted Light</vt:lpstr>
      <vt:lpstr>Transmitted Light</vt:lpstr>
      <vt:lpstr>Example of Transmitted Light</vt:lpstr>
      <vt:lpstr>Ray Tracing</vt:lpstr>
      <vt:lpstr>Radiosity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460</cp:revision>
  <cp:lastPrinted>2019-10-30T01:45:31Z</cp:lastPrinted>
  <dcterms:created xsi:type="dcterms:W3CDTF">2009-04-22T19:24:48Z</dcterms:created>
  <dcterms:modified xsi:type="dcterms:W3CDTF">2023-10-24T20:54:02Z</dcterms:modified>
</cp:coreProperties>
</file>