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9" r:id="rId3"/>
    <p:sldId id="280" r:id="rId4"/>
    <p:sldId id="291" r:id="rId5"/>
    <p:sldId id="273" r:id="rId6"/>
    <p:sldId id="293" r:id="rId7"/>
    <p:sldId id="294" r:id="rId8"/>
    <p:sldId id="275" r:id="rId9"/>
    <p:sldId id="295" r:id="rId10"/>
    <p:sldId id="277" r:id="rId11"/>
    <p:sldId id="298" r:id="rId12"/>
    <p:sldId id="299" r:id="rId13"/>
    <p:sldId id="281" r:id="rId14"/>
    <p:sldId id="283" r:id="rId15"/>
    <p:sldId id="284" r:id="rId16"/>
    <p:sldId id="300" r:id="rId17"/>
    <p:sldId id="296" r:id="rId18"/>
    <p:sldId id="297" r:id="rId19"/>
    <p:sldId id="286" r:id="rId2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353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6167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745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202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310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58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269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433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338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236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803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942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191762F2-2F94-3B47-B951-1002F0816148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05000"/>
            <a:ext cx="7848600" cy="3429000"/>
          </a:xfrm>
          <a:noFill/>
        </p:spPr>
        <p:txBody>
          <a:bodyPr/>
          <a:lstStyle/>
          <a:p>
            <a:r>
              <a:rPr lang="en-US" altLang="x-none" b="0">
                <a:latin typeface="Palatino" charset="0"/>
              </a:rPr>
              <a:t>Graphics</a:t>
            </a:r>
            <a:br>
              <a:rPr lang="en-US" altLang="x-none" b="0">
                <a:latin typeface="Palatino" charset="0"/>
              </a:rPr>
            </a:br>
            <a:br>
              <a:rPr lang="en-US" altLang="x-none" b="0">
                <a:latin typeface="Palatino" charset="0"/>
              </a:rPr>
            </a:br>
            <a:r>
              <a:rPr lang="en-US" altLang="x-none" b="0">
                <a:latin typeface="Palatino" charset="0"/>
              </a:rPr>
              <a:t> </a:t>
            </a:r>
            <a:r>
              <a:rPr lang="en-US" altLang="x-none" sz="3200" b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>
                <a:solidFill>
                  <a:srgbClr val="CC0000"/>
                </a:solidFill>
                <a:latin typeface="Arial" charset="0"/>
              </a:rPr>
              <a:t>Lecture 15</a:t>
            </a:r>
            <a:br>
              <a:rPr lang="en-US" altLang="x-none" sz="320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>
                <a:solidFill>
                  <a:schemeClr val="tx1"/>
                </a:solidFill>
                <a:latin typeface="Arial" charset="0"/>
              </a:rPr>
              <a:t>Lighting and Shading II</a:t>
            </a:r>
            <a:endParaRPr lang="en-US" altLang="x-none" sz="3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Specifying Material Properties</a:t>
            </a:r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458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Tx/>
              <a:buNone/>
            </a:pPr>
            <a:r>
              <a:rPr lang="en-US" altLang="x-none" sz="2400">
                <a:latin typeface="Times New Roman" charset="0"/>
              </a:rPr>
              <a:t>Specify the material properties (reflection of ambient, diffuse and specular light components, as well as the shininess) in the javaScript file: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Tx/>
              <a:buNone/>
            </a:pPr>
            <a:r>
              <a:rPr lang="da-DK" altLang="x-none" sz="2400">
                <a:latin typeface="Times New Roman" charset="0"/>
              </a:rPr>
              <a:t>	var materialAmbient = vec4( 1.0, 0.0, 1.0, 1.0 );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Tx/>
              <a:buNone/>
            </a:pPr>
            <a:r>
              <a:rPr lang="da-DK" altLang="x-none" sz="2400">
                <a:latin typeface="Times New Roman" charset="0"/>
              </a:rPr>
              <a:t>	var materialDiffuse = vec4( 1.0, 0.8, 0.0, 1.0);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Tx/>
              <a:buNone/>
            </a:pPr>
            <a:r>
              <a:rPr lang="da-DK" altLang="x-none" sz="2400">
                <a:latin typeface="Times New Roman" charset="0"/>
              </a:rPr>
              <a:t>	var materialSpecular = vec4( 1.0, 0.8, 0.0, 1.0 );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Tx/>
              <a:buNone/>
            </a:pPr>
            <a:r>
              <a:rPr lang="da-DK" altLang="x-none" sz="2400">
                <a:latin typeface="Times New Roman" charset="0"/>
              </a:rPr>
              <a:t>	var materialShininess = 100.0;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Tx/>
              <a:buNone/>
            </a:pPr>
            <a:endParaRPr lang="da-DK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Tx/>
              <a:buNone/>
            </a:pPr>
            <a:r>
              <a:rPr lang="da-DK" altLang="x-none" sz="2400">
                <a:latin typeface="Times New Roman" charset="0"/>
              </a:rPr>
              <a:t>Compute the product of the light and material properties: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ambientProduct = mult(lightAmbient, materialAmbient);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diffuseProduct = mult(lightDiffuse, materialDiffuse);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specularProduct = mult(lightSpecular, materialSpecular);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Send lighting and Material information to the shaders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71463" y="1828800"/>
            <a:ext cx="8872537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gl.uniform4fv(gl.getUniformLocation(program, "ambientProduct"),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  flatten(ambientProduct));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gl.uniform4fv(gl.getUniformLocation(program, "diffuseProduct"),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  flatten(diffuseProduct)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gl.uniform4fv(gl.getUniformLocation(program, "specularProduct"),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  flatten(specularProduct) );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gl.uniform4fv(gl.getUniformLocation(program, "lightPosition"),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  flatten(lightPosition)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gl.uniform1f(gl.getUniformLocation(program,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  "shininess"),materialShininess);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Specifying the Normal vectors</a:t>
            </a:r>
          </a:p>
        </p:txBody>
      </p:sp>
      <p:sp>
        <p:nvSpPr>
          <p:cNvPr id="15362" name="AutoShape 3"/>
          <p:cNvSpPr>
            <a:spLocks noChangeArrowheads="1"/>
          </p:cNvSpPr>
          <p:nvPr/>
        </p:nvSpPr>
        <p:spPr bwMode="auto">
          <a:xfrm>
            <a:off x="3505200" y="2819400"/>
            <a:ext cx="1447800" cy="1371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4800600" y="3505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 flipV="1">
            <a:off x="4191000" y="2209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905000" y="4343400"/>
            <a:ext cx="1589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(-0.5, -0.5, 0.5)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4953000" y="2362200"/>
            <a:ext cx="151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(0.5, 0.5, -0.5)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304800" y="5029200"/>
            <a:ext cx="8686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normals for a box with faces parallel to the x-y, y-z and z-x planes are the unit vectors along the x, y or z axes, in the positive or negative directions.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5410200" y="3505200"/>
            <a:ext cx="1855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n</a:t>
            </a:r>
            <a:r>
              <a:rPr lang="en-US" altLang="x-none" sz="1800" baseline="-25000">
                <a:latin typeface="Times New Roman" charset="0"/>
              </a:rPr>
              <a:t>1</a:t>
            </a:r>
            <a:r>
              <a:rPr lang="en-US" altLang="x-none" sz="1800">
                <a:latin typeface="Times New Roman" charset="0"/>
              </a:rPr>
              <a:t> = (1.0, 0.0, 0.0)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3657600" y="1828800"/>
            <a:ext cx="1855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n</a:t>
            </a:r>
            <a:r>
              <a:rPr lang="en-US" altLang="x-none" sz="1800" baseline="-25000">
                <a:latin typeface="Times New Roman" charset="0"/>
              </a:rPr>
              <a:t>4</a:t>
            </a:r>
            <a:r>
              <a:rPr lang="en-US" altLang="x-none" sz="1800">
                <a:latin typeface="Times New Roman" charset="0"/>
              </a:rPr>
              <a:t> = (0.0, 1.0, 0.0)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3200400" y="41148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0</a:t>
            </a: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4419600" y="41148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1</a:t>
            </a: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4343400" y="31242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2</a:t>
            </a: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3200400" y="31242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3</a:t>
            </a: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4953000" y="3657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5</a:t>
            </a: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4953000" y="25908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6</a:t>
            </a:r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3581400" y="25908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7</a:t>
            </a:r>
          </a:p>
        </p:txBody>
      </p:sp>
      <p:sp>
        <p:nvSpPr>
          <p:cNvPr id="15377" name="Line 18"/>
          <p:cNvSpPr>
            <a:spLocks noChangeShapeType="1"/>
          </p:cNvSpPr>
          <p:nvPr/>
        </p:nvSpPr>
        <p:spPr bwMode="auto">
          <a:xfrm flipV="1">
            <a:off x="3505200" y="3810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20"/>
          <p:cNvSpPr>
            <a:spLocks noChangeShapeType="1"/>
          </p:cNvSpPr>
          <p:nvPr/>
        </p:nvSpPr>
        <p:spPr bwMode="auto">
          <a:xfrm>
            <a:off x="3886200" y="2819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1"/>
          <p:cNvSpPr>
            <a:spLocks noChangeShapeType="1"/>
          </p:cNvSpPr>
          <p:nvPr/>
        </p:nvSpPr>
        <p:spPr bwMode="auto">
          <a:xfrm>
            <a:off x="3886200" y="3810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Text Box 22"/>
          <p:cNvSpPr txBox="1">
            <a:spLocks noChangeArrowheads="1"/>
          </p:cNvSpPr>
          <p:nvPr/>
        </p:nvSpPr>
        <p:spPr bwMode="auto">
          <a:xfrm>
            <a:off x="3657600" y="356552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4</a:t>
            </a:r>
          </a:p>
        </p:txBody>
      </p:sp>
      <p:sp>
        <p:nvSpPr>
          <p:cNvPr id="15381" name="Text Box 23"/>
          <p:cNvSpPr txBox="1">
            <a:spLocks noChangeArrowheads="1"/>
          </p:cNvSpPr>
          <p:nvPr/>
        </p:nvSpPr>
        <p:spPr bwMode="auto">
          <a:xfrm>
            <a:off x="3733800" y="4572000"/>
            <a:ext cx="1855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n</a:t>
            </a:r>
            <a:r>
              <a:rPr lang="en-US" altLang="x-none" sz="1800" baseline="-25000">
                <a:latin typeface="Times New Roman" charset="0"/>
              </a:rPr>
              <a:t>0</a:t>
            </a:r>
            <a:r>
              <a:rPr lang="en-US" altLang="x-none" sz="1800">
                <a:latin typeface="Times New Roman" charset="0"/>
              </a:rPr>
              <a:t> = (0.0, 0.0, 1.0)</a:t>
            </a:r>
          </a:p>
        </p:txBody>
      </p:sp>
      <p:sp>
        <p:nvSpPr>
          <p:cNvPr id="15382" name="Line 24"/>
          <p:cNvSpPr>
            <a:spLocks noChangeShapeType="1"/>
          </p:cNvSpPr>
          <p:nvPr/>
        </p:nvSpPr>
        <p:spPr bwMode="auto">
          <a:xfrm flipH="1">
            <a:off x="3657600" y="3657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25"/>
          <p:cNvSpPr>
            <a:spLocks noChangeShapeType="1"/>
          </p:cNvSpPr>
          <p:nvPr/>
        </p:nvSpPr>
        <p:spPr bwMode="auto">
          <a:xfrm flipH="1" flipV="1">
            <a:off x="3962400" y="39624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Set up vertices and normals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58763" y="1905000"/>
            <a:ext cx="87677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x-none" sz="2400">
                <a:latin typeface="Times" charset="0"/>
              </a:rPr>
              <a:t>var vertices = [ vec4( -0.5, -0.5,  0.5, 1.0 ), vec4( -0.5,  0.5,  0.5, 1.0 ),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x-none" sz="2400">
                <a:latin typeface="Times" charset="0"/>
              </a:rPr>
              <a:t>        vec4( 0.5,  0.5,  0.5, 1.0 ), vec4( 0.5, -0.5,  0.5, 1.0 ),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x-none" sz="2400">
                <a:latin typeface="Times" charset="0"/>
              </a:rPr>
              <a:t>        vec4( -0.5, -0.5, -0.5, 1.0 ),vec4( -0.5,  0.5, -0.5, 1.0 ),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x-none" sz="2400">
                <a:latin typeface="Times" charset="0"/>
              </a:rPr>
              <a:t>        vec4( 0.5,  0.5, -0.5, 1.0 ), vec4( 0.5, -0.5, -0.5, 1.0 )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x-none" sz="2400">
                <a:latin typeface="Times" charset="0"/>
              </a:rPr>
              <a:t>    ];</a:t>
            </a:r>
            <a:endParaRPr lang="en-US" altLang="x-none" sz="24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var normals = [ vec3(0.0, 0.0, 1.0), vec3(1.0, 0.0, 0.0),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                         vec3(0.0, 0.0, -1.0),  vec3(-1.0, 0.0, 0.0),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                         vec3(0.0, 1.0, 0.0), vec3(0.0, -1.0, 0.0) ];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Calculating Surface Normals</a:t>
            </a: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441325" y="1641475"/>
            <a:ext cx="8016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Not all surface normals are as easy to compute as for the cube.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calculate surface normal for any flat surface from 3 of its vertices.</a:t>
            </a: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 flipV="1">
            <a:off x="6172200" y="2667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6172200" y="3657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699125" y="3519488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0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7239000" y="3505200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1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715000" y="2514600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3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289801" name="Text Box 9"/>
          <p:cNvSpPr txBox="1">
            <a:spLocks noChangeArrowheads="1"/>
          </p:cNvSpPr>
          <p:nvPr/>
        </p:nvSpPr>
        <p:spPr bwMode="auto">
          <a:xfrm>
            <a:off x="533400" y="3276600"/>
            <a:ext cx="3832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Calculating the cross product: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(p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- p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) x (p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 - p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) = ?</a:t>
            </a:r>
          </a:p>
        </p:txBody>
      </p:sp>
      <p:graphicFrame>
        <p:nvGraphicFramePr>
          <p:cNvPr id="289802" name="Object 2"/>
          <p:cNvGraphicFramePr>
            <a:graphicFrameLocks noChangeAspect="1"/>
          </p:cNvGraphicFramePr>
          <p:nvPr/>
        </p:nvGraphicFramePr>
        <p:xfrm>
          <a:off x="609600" y="4419600"/>
          <a:ext cx="8001000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991600" imgH="2019300" progId="Equation.3">
                  <p:embed/>
                </p:oleObj>
              </mc:Choice>
              <mc:Fallback>
                <p:oleObj name="Equation" r:id="rId2" imgW="8991600" imgH="2019300" progId="Equation.3">
                  <p:embed/>
                  <p:pic>
                    <p:nvPicPr>
                      <p:cNvPr id="2898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8001000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543800" y="2438400"/>
            <a:ext cx="1531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vertices from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cube</a:t>
            </a:r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H="1">
            <a:off x="70866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0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Code for computing the cross product</a:t>
            </a:r>
          </a:p>
        </p:txBody>
      </p:sp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228600" y="2133600"/>
            <a:ext cx="88392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/* Compute (b - a) x (c - a).  Store the result in d.  After computing the cross product, normalize the length of d to 1.  */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void cross(point3 a, point3 b, point3 c, point3 d){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	//we will complete this code in class.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	normalize(d);		//Set length to one.  Not technically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				// part of cross product computation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}</a:t>
            </a: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 flipV="1">
            <a:off x="2133600" y="55626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21336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889125" y="590867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2743200" y="5943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2133600" y="52578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MV.js functions to compute normals</a:t>
            </a: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609600" y="2133600"/>
            <a:ext cx="8153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use functions from MV.js from the textbook to compute normals given three vertices (a, b and c):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function quad(a, b, c, d)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var t1 = subtract(vertices[b], vertices[a]);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var t2 = subtract(vertices[c], vertices[b]);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var normal = cross(t1, t2);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var normal = vec3(normal);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//continued next slide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Create an array of normals corresponding to vertices</a:t>
            </a: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762000" y="1524000"/>
            <a:ext cx="4284663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//quad( ) function continued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    </a:t>
            </a:r>
            <a:r>
              <a:rPr lang="en-US" altLang="x-none" sz="2400">
                <a:latin typeface="Times New Roman" charset="0"/>
              </a:rPr>
              <a:t> pointsArray.push(vertices[a]);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normalsArray.push(normal);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pointsArray.push(vertices[b]);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normalsArray.push(normal);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pointsArray.push(vertices[c]);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normalsArray.push(normal);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pointsArray.push(vertices[a]);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normalsArray.push(normal);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pointsArray.push(vertices[c]);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normalsArray.push(normal);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pointsArray.push(vertices[d]);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normalsArray.push(normal);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}  //end of quad( 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Sending the Normal Array to the Vertex Shader</a:t>
            </a: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533400" y="1981200"/>
            <a:ext cx="83820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As with  the colors, we set up a buffer for the normal array and attach it to our shader attribute, vNormal: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var nBuffer = gl.createBuffer();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gl.bindBuffer( gl.ARRAY_BUFFER, nBuffer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gl.bufferData( gl.ARRAY_BUFFER, flatten(normalsArray),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                       gl.STATIC_DRAW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var vNormal = gl.getAttribLocation( program, "vNormal"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gl.vertexAttribPointer( vNormal, 3, gl.FLOAT, false, 0, 0 );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gl.enableVertexAttribArray( vNormal );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Vertex Shader</a:t>
            </a:r>
          </a:p>
        </p:txBody>
      </p:sp>
      <p:sp>
        <p:nvSpPr>
          <p:cNvPr id="292867" name="Text Box 3"/>
          <p:cNvSpPr txBox="1">
            <a:spLocks noChangeArrowheads="1"/>
          </p:cNvSpPr>
          <p:nvPr/>
        </p:nvSpPr>
        <p:spPr bwMode="auto">
          <a:xfrm>
            <a:off x="441325" y="1793875"/>
            <a:ext cx="78644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vertex shader does the calculation of the fragment colors based on the lighting and normal information sent from the Javascript application.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Next time: The vertex shader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Computation of r</a:t>
            </a:r>
          </a:p>
        </p:txBody>
      </p:sp>
      <p:sp>
        <p:nvSpPr>
          <p:cNvPr id="13314" name="Line 3"/>
          <p:cNvSpPr>
            <a:spLocks noChangeShapeType="1"/>
          </p:cNvSpPr>
          <p:nvPr/>
        </p:nvSpPr>
        <p:spPr bwMode="auto">
          <a:xfrm>
            <a:off x="6705600" y="3048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 flipV="1">
            <a:off x="7772400" y="2057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 flipH="1" flipV="1">
            <a:off x="7086600" y="23622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7772400" y="2438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l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8153400" y="1981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r</a:t>
            </a:r>
          </a:p>
        </p:txBody>
      </p:sp>
      <p:sp>
        <p:nvSpPr>
          <p:cNvPr id="13320" name="Arc 11"/>
          <p:cNvSpPr>
            <a:spLocks/>
          </p:cNvSpPr>
          <p:nvPr/>
        </p:nvSpPr>
        <p:spPr bwMode="auto">
          <a:xfrm rot="11487782" flipV="1">
            <a:off x="7467600" y="25146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70984006 w 21600"/>
              <a:gd name="T3" fmla="*/ 270984006 h 21600"/>
              <a:gd name="T4" fmla="*/ 0 w 21600"/>
              <a:gd name="T5" fmla="*/ 2709840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Arc 12"/>
          <p:cNvSpPr>
            <a:spLocks/>
          </p:cNvSpPr>
          <p:nvPr/>
        </p:nvSpPr>
        <p:spPr bwMode="auto">
          <a:xfrm rot="14766664" flipV="1">
            <a:off x="7848600" y="25146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70984006 w 21600"/>
              <a:gd name="T3" fmla="*/ 270984006 h 21600"/>
              <a:gd name="T4" fmla="*/ 0 w 21600"/>
              <a:gd name="T5" fmla="*/ 2709840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7315200" y="2209800"/>
            <a:ext cx="361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 baseline="-25000">
                <a:latin typeface="Times New Roman" charset="0"/>
              </a:rPr>
              <a:t>i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7848600" y="2209800"/>
            <a:ext cx="371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 baseline="-25000">
                <a:latin typeface="Times New Roman" charset="0"/>
              </a:rPr>
              <a:t>r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78545" name="Text Box 17"/>
          <p:cNvSpPr txBox="1">
            <a:spLocks noChangeArrowheads="1"/>
          </p:cNvSpPr>
          <p:nvPr/>
        </p:nvSpPr>
        <p:spPr bwMode="auto">
          <a:xfrm>
            <a:off x="593725" y="1717675"/>
            <a:ext cx="4897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r</a:t>
            </a:r>
            <a:r>
              <a:rPr lang="en-US" altLang="x-none" sz="2400">
                <a:latin typeface="Times New Roman" charset="0"/>
              </a:rPr>
              <a:t> must lie in the same plane as </a:t>
            </a:r>
            <a:r>
              <a:rPr lang="en-US" altLang="x-none" sz="2400" b="1">
                <a:latin typeface="Times New Roman" charset="0"/>
              </a:rPr>
              <a:t>l</a:t>
            </a:r>
            <a:r>
              <a:rPr lang="en-US" altLang="x-none" sz="2400">
                <a:latin typeface="Times New Roman" charset="0"/>
              </a:rPr>
              <a:t> and </a:t>
            </a:r>
            <a:r>
              <a:rPr lang="en-US" altLang="x-none" sz="2400" b="1">
                <a:latin typeface="Times New Roman" charset="0"/>
              </a:rPr>
              <a:t>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Therefore, </a:t>
            </a:r>
            <a:endParaRPr lang="en-US" altLang="x-none" sz="2400" b="1">
              <a:latin typeface="Times New Roman" charset="0"/>
            </a:endParaRPr>
          </a:p>
        </p:txBody>
      </p:sp>
      <p:sp>
        <p:nvSpPr>
          <p:cNvPr id="13325" name="Text Box 18"/>
          <p:cNvSpPr txBox="1">
            <a:spLocks noChangeArrowheads="1"/>
          </p:cNvSpPr>
          <p:nvPr/>
        </p:nvSpPr>
        <p:spPr bwMode="auto">
          <a:xfrm>
            <a:off x="7772400" y="1676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n</a:t>
            </a:r>
          </a:p>
        </p:txBody>
      </p:sp>
      <p:graphicFrame>
        <p:nvGraphicFramePr>
          <p:cNvPr id="278547" name="Object 2"/>
          <p:cNvGraphicFramePr>
            <a:graphicFrameLocks noChangeAspect="1"/>
          </p:cNvGraphicFramePr>
          <p:nvPr/>
        </p:nvGraphicFramePr>
        <p:xfrm>
          <a:off x="685800" y="2590800"/>
          <a:ext cx="22860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92300" imgH="419100" progId="Equation.3">
                  <p:embed/>
                </p:oleObj>
              </mc:Choice>
              <mc:Fallback>
                <p:oleObj name="Equation" r:id="rId2" imgW="18923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22860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48" name="Object 3"/>
          <p:cNvGraphicFramePr>
            <a:graphicFrameLocks noChangeAspect="1"/>
          </p:cNvGraphicFramePr>
          <p:nvPr/>
        </p:nvGraphicFramePr>
        <p:xfrm>
          <a:off x="762000" y="3276600"/>
          <a:ext cx="3708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08400" imgH="381000" progId="Equation.3">
                  <p:embed/>
                </p:oleObj>
              </mc:Choice>
              <mc:Fallback>
                <p:oleObj name="Equation" r:id="rId4" imgW="3708400" imgH="38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6600"/>
                        <a:ext cx="3708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49" name="Object 4"/>
          <p:cNvGraphicFramePr>
            <a:graphicFrameLocks noChangeAspect="1"/>
          </p:cNvGraphicFramePr>
          <p:nvPr/>
        </p:nvGraphicFramePr>
        <p:xfrm>
          <a:off x="2171700" y="2171700"/>
          <a:ext cx="156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100" imgH="342900" progId="Equation.3">
                  <p:embed/>
                </p:oleObj>
              </mc:Choice>
              <mc:Fallback>
                <p:oleObj name="Equation" r:id="rId6" imgW="1562100" imgH="34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2171700"/>
                        <a:ext cx="1562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50" name="Text Box 22"/>
          <p:cNvSpPr txBox="1">
            <a:spLocks noChangeArrowheads="1"/>
          </p:cNvSpPr>
          <p:nvPr/>
        </p:nvSpPr>
        <p:spPr bwMode="auto">
          <a:xfrm>
            <a:off x="685800" y="3810000"/>
            <a:ext cx="7564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From the above three equations we can derive </a:t>
            </a:r>
            <a:r>
              <a:rPr lang="en-US" altLang="x-none" sz="2400" b="1">
                <a:latin typeface="Times New Roman" charset="0"/>
              </a:rPr>
              <a:t>r</a:t>
            </a:r>
            <a:r>
              <a:rPr lang="en-US" altLang="x-none" sz="2400">
                <a:latin typeface="Times New Roman" charset="0"/>
              </a:rPr>
              <a:t> in terms of </a:t>
            </a:r>
            <a:r>
              <a:rPr lang="en-US" altLang="x-none" sz="2400" b="1">
                <a:latin typeface="Times New Roman" charset="0"/>
              </a:rPr>
              <a:t>l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and </a:t>
            </a:r>
            <a:r>
              <a:rPr lang="en-US" altLang="x-none" sz="2400" b="1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 (we will do this in class):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45" grpId="0" build="p" autoUpdateAnimBg="0"/>
      <p:bldP spid="27855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halfway vector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288925" y="1641475"/>
            <a:ext cx="8169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Computing </a:t>
            </a:r>
            <a:r>
              <a:rPr lang="en-US" altLang="x-none" sz="2400" b="1">
                <a:latin typeface="Times New Roman" charset="0"/>
              </a:rPr>
              <a:t>r</a:t>
            </a:r>
            <a:r>
              <a:rPr lang="en-US" altLang="x-none" sz="2400">
                <a:latin typeface="Times New Roman" charset="0"/>
              </a:rPr>
              <a:t> takes a lot of computation.  We can approximate the angle between </a:t>
            </a:r>
            <a:r>
              <a:rPr lang="en-US" altLang="x-none" sz="2400" b="1">
                <a:latin typeface="Times New Roman" charset="0"/>
              </a:rPr>
              <a:t>r</a:t>
            </a:r>
            <a:r>
              <a:rPr lang="en-US" altLang="x-none" sz="2400">
                <a:latin typeface="Times New Roman" charset="0"/>
              </a:rPr>
              <a:t> and </a:t>
            </a:r>
            <a:r>
              <a:rPr lang="en-US" altLang="x-none" sz="2400" b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 by computing the halfway vector.</a:t>
            </a: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6705600" y="3886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 flipV="1">
            <a:off x="7772400" y="2895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 flipH="1" flipV="1">
            <a:off x="7086600" y="32004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 flipV="1">
            <a:off x="7772400" y="32766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 flipV="1">
            <a:off x="7772400" y="35052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6765925" y="29368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l</a:t>
            </a: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7467600" y="2667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n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8215313" y="289560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r</a:t>
            </a: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8458200" y="3124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v</a:t>
            </a:r>
          </a:p>
        </p:txBody>
      </p:sp>
      <p:sp>
        <p:nvSpPr>
          <p:cNvPr id="14348" name="Arc 13"/>
          <p:cNvSpPr>
            <a:spLocks/>
          </p:cNvSpPr>
          <p:nvPr/>
        </p:nvSpPr>
        <p:spPr bwMode="auto">
          <a:xfrm rot="11487782" flipV="1">
            <a:off x="7467600" y="33528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70984006 w 21600"/>
              <a:gd name="T3" fmla="*/ 270984006 h 21600"/>
              <a:gd name="T4" fmla="*/ 0 w 21600"/>
              <a:gd name="T5" fmla="*/ 2709840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Arc 14"/>
          <p:cNvSpPr>
            <a:spLocks/>
          </p:cNvSpPr>
          <p:nvPr/>
        </p:nvSpPr>
        <p:spPr bwMode="auto">
          <a:xfrm rot="14766664" flipV="1">
            <a:off x="7795419" y="3432969"/>
            <a:ext cx="228600" cy="112712"/>
          </a:xfrm>
          <a:custGeom>
            <a:avLst/>
            <a:gdLst>
              <a:gd name="T0" fmla="*/ 236007370 w 21600"/>
              <a:gd name="T1" fmla="*/ 0 h 10612"/>
              <a:gd name="T2" fmla="*/ 270984006 w 21600"/>
              <a:gd name="T3" fmla="*/ 135048253 h 10612"/>
              <a:gd name="T4" fmla="*/ 0 w 21600"/>
              <a:gd name="T5" fmla="*/ 135048253 h 10612"/>
              <a:gd name="T6" fmla="*/ 0 60000 65536"/>
              <a:gd name="T7" fmla="*/ 0 60000 65536"/>
              <a:gd name="T8" fmla="*/ 0 60000 65536"/>
              <a:gd name="T9" fmla="*/ 0 w 21600"/>
              <a:gd name="T10" fmla="*/ 0 h 10612"/>
              <a:gd name="T11" fmla="*/ 21600 w 21600"/>
              <a:gd name="T12" fmla="*/ 10612 h 106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612" fill="none" extrusionOk="0">
                <a:moveTo>
                  <a:pt x="18813" y="-1"/>
                </a:moveTo>
                <a:cubicBezTo>
                  <a:pt x="20640" y="3238"/>
                  <a:pt x="21600" y="6893"/>
                  <a:pt x="21600" y="10612"/>
                </a:cubicBezTo>
              </a:path>
              <a:path w="21600" h="10612" stroke="0" extrusionOk="0">
                <a:moveTo>
                  <a:pt x="18813" y="-1"/>
                </a:moveTo>
                <a:cubicBezTo>
                  <a:pt x="20640" y="3238"/>
                  <a:pt x="21600" y="6893"/>
                  <a:pt x="21600" y="10612"/>
                </a:cubicBezTo>
                <a:lnTo>
                  <a:pt x="0" y="10612"/>
                </a:lnTo>
                <a:lnTo>
                  <a:pt x="18813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Arc 15"/>
          <p:cNvSpPr>
            <a:spLocks/>
          </p:cNvSpPr>
          <p:nvPr/>
        </p:nvSpPr>
        <p:spPr bwMode="auto">
          <a:xfrm>
            <a:off x="8229600" y="3429000"/>
            <a:ext cx="76200" cy="152400"/>
          </a:xfrm>
          <a:custGeom>
            <a:avLst/>
            <a:gdLst>
              <a:gd name="T0" fmla="*/ 0 w 21600"/>
              <a:gd name="T1" fmla="*/ 0 h 21600"/>
              <a:gd name="T2" fmla="*/ 3345487 w 21600"/>
              <a:gd name="T3" fmla="*/ 53527720 h 21600"/>
              <a:gd name="T4" fmla="*/ 0 w 21600"/>
              <a:gd name="T5" fmla="*/ 5352772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7315200" y="3048000"/>
            <a:ext cx="361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 baseline="-25000">
                <a:latin typeface="Times New Roman" charset="0"/>
              </a:rPr>
              <a:t>i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4352" name="Text Box 18"/>
          <p:cNvSpPr txBox="1">
            <a:spLocks noChangeArrowheads="1"/>
          </p:cNvSpPr>
          <p:nvPr/>
        </p:nvSpPr>
        <p:spPr bwMode="auto">
          <a:xfrm>
            <a:off x="8305800" y="3200400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f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4353" name="Line 19"/>
          <p:cNvSpPr>
            <a:spLocks noChangeShapeType="1"/>
          </p:cNvSpPr>
          <p:nvPr/>
        </p:nvSpPr>
        <p:spPr bwMode="auto">
          <a:xfrm flipV="1">
            <a:off x="7772400" y="29718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Text Box 20"/>
          <p:cNvSpPr txBox="1">
            <a:spLocks noChangeArrowheads="1"/>
          </p:cNvSpPr>
          <p:nvPr/>
        </p:nvSpPr>
        <p:spPr bwMode="auto">
          <a:xfrm>
            <a:off x="7924800" y="2590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h</a:t>
            </a:r>
          </a:p>
        </p:txBody>
      </p:sp>
      <p:sp>
        <p:nvSpPr>
          <p:cNvPr id="14355" name="Text Box 21"/>
          <p:cNvSpPr txBox="1">
            <a:spLocks noChangeArrowheads="1"/>
          </p:cNvSpPr>
          <p:nvPr/>
        </p:nvSpPr>
        <p:spPr bwMode="auto">
          <a:xfrm>
            <a:off x="7696200" y="2971800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y</a:t>
            </a:r>
            <a:endParaRPr lang="en-US" altLang="x-none" sz="2400">
              <a:latin typeface="Times New Roman" charset="0"/>
            </a:endParaRPr>
          </a:p>
        </p:txBody>
      </p:sp>
      <p:graphicFrame>
        <p:nvGraphicFramePr>
          <p:cNvPr id="279574" name="Object 2"/>
          <p:cNvGraphicFramePr>
            <a:graphicFrameLocks noChangeAspect="1"/>
          </p:cNvGraphicFramePr>
          <p:nvPr/>
        </p:nvGraphicFramePr>
        <p:xfrm>
          <a:off x="2057400" y="2743200"/>
          <a:ext cx="15240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400" imgH="901700" progId="Equation.3">
                  <p:embed/>
                </p:oleObj>
              </mc:Choice>
              <mc:Fallback>
                <p:oleObj name="Equation" r:id="rId2" imgW="1295400" imgH="901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15240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76" name="Text Box 24"/>
          <p:cNvSpPr txBox="1">
            <a:spLocks noChangeArrowheads="1"/>
          </p:cNvSpPr>
          <p:nvPr/>
        </p:nvSpPr>
        <p:spPr bwMode="auto">
          <a:xfrm>
            <a:off x="1447800" y="3886200"/>
            <a:ext cx="3328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What is </a:t>
            </a:r>
            <a:r>
              <a:rPr lang="en-US" altLang="x-none" sz="2400">
                <a:latin typeface="Symbol" charset="2"/>
              </a:rPr>
              <a:t>f</a:t>
            </a:r>
            <a:r>
              <a:rPr lang="en-US" altLang="x-none" sz="2400">
                <a:latin typeface="Times New Roman" charset="0"/>
              </a:rPr>
              <a:t> in terms of </a:t>
            </a:r>
            <a:r>
              <a:rPr lang="en-US" altLang="x-none" sz="2400">
                <a:latin typeface="Symbol" charset="2"/>
              </a:rPr>
              <a:t>y</a:t>
            </a:r>
            <a:r>
              <a:rPr lang="en-US" altLang="x-none" sz="2400">
                <a:latin typeface="Times New Roman" charset="0"/>
              </a:rPr>
              <a:t>?  </a:t>
            </a:r>
            <a:endParaRPr lang="en-US" altLang="x-none" sz="2400">
              <a:latin typeface="Symbol" charset="2"/>
            </a:endParaRPr>
          </a:p>
        </p:txBody>
      </p:sp>
      <p:sp>
        <p:nvSpPr>
          <p:cNvPr id="279577" name="Text Box 25"/>
          <p:cNvSpPr txBox="1">
            <a:spLocks noChangeArrowheads="1"/>
          </p:cNvSpPr>
          <p:nvPr/>
        </p:nvSpPr>
        <p:spPr bwMode="auto">
          <a:xfrm>
            <a:off x="457200" y="5029200"/>
            <a:ext cx="833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use </a:t>
            </a:r>
            <a:r>
              <a:rPr lang="en-US" altLang="x-none" sz="2400">
                <a:latin typeface="Symbol" charset="2"/>
              </a:rPr>
              <a:t>y </a:t>
            </a:r>
            <a:r>
              <a:rPr lang="en-US" altLang="x-none" sz="2400">
                <a:latin typeface="Times New Roman" charset="0"/>
              </a:rPr>
              <a:t>instead of </a:t>
            </a:r>
            <a:r>
              <a:rPr lang="en-US" altLang="x-none" sz="2400">
                <a:latin typeface="Symbol" charset="2"/>
              </a:rPr>
              <a:t>f </a:t>
            </a:r>
            <a:r>
              <a:rPr lang="en-US" altLang="x-none" sz="2400">
                <a:latin typeface="Times New Roman" charset="0"/>
              </a:rPr>
              <a:t>in our calculation of specular reflection:</a:t>
            </a:r>
          </a:p>
        </p:txBody>
      </p:sp>
      <p:graphicFrame>
        <p:nvGraphicFramePr>
          <p:cNvPr id="279579" name="Object 3"/>
          <p:cNvGraphicFramePr>
            <a:graphicFrameLocks noChangeAspect="1"/>
          </p:cNvGraphicFramePr>
          <p:nvPr/>
        </p:nvGraphicFramePr>
        <p:xfrm>
          <a:off x="1600200" y="5486400"/>
          <a:ext cx="4254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54500" imgH="482600" progId="Equation.3">
                  <p:embed/>
                </p:oleObj>
              </mc:Choice>
              <mc:Fallback>
                <p:oleObj name="Equation" r:id="rId4" imgW="42545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486400"/>
                        <a:ext cx="42545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80" name="Text Box 28"/>
          <p:cNvSpPr txBox="1">
            <a:spLocks noChangeArrowheads="1"/>
          </p:cNvSpPr>
          <p:nvPr/>
        </p:nvSpPr>
        <p:spPr bwMode="auto">
          <a:xfrm>
            <a:off x="593725" y="6003925"/>
            <a:ext cx="5786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adjust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' to account for the fact that </a:t>
            </a:r>
            <a:r>
              <a:rPr lang="en-US" altLang="x-none" sz="2400">
                <a:latin typeface="Symbol" charset="2"/>
              </a:rPr>
              <a:t>y</a:t>
            </a:r>
            <a:r>
              <a:rPr lang="en-US" altLang="x-none" sz="2400">
                <a:latin typeface="Times New Roman" charset="0"/>
              </a:rPr>
              <a:t> &lt; </a:t>
            </a:r>
            <a:r>
              <a:rPr lang="en-US" altLang="x-none" sz="2400">
                <a:latin typeface="Symbol" charset="2"/>
              </a:rPr>
              <a:t>f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  <p:bldP spid="279576" grpId="0" build="p" autoUpdateAnimBg="0"/>
      <p:bldP spid="279577" grpId="0" build="p" autoUpdateAnimBg="0"/>
      <p:bldP spid="27958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 of computing h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669925" y="1717675"/>
            <a:ext cx="496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Compute </a:t>
            </a:r>
            <a:r>
              <a:rPr lang="en-US" altLang="x-none" sz="2400" b="1">
                <a:latin typeface="Times New Roman" charset="0"/>
              </a:rPr>
              <a:t>h</a:t>
            </a:r>
            <a:r>
              <a:rPr lang="en-US" altLang="x-none" sz="2400">
                <a:latin typeface="Times New Roman" charset="0"/>
              </a:rPr>
              <a:t> from the following </a:t>
            </a:r>
            <a:r>
              <a:rPr lang="en-US" altLang="x-none" sz="2400" b="1">
                <a:latin typeface="Times New Roman" charset="0"/>
              </a:rPr>
              <a:t>l </a:t>
            </a:r>
            <a:r>
              <a:rPr lang="en-US" altLang="x-none" sz="2400">
                <a:latin typeface="Times New Roman" charset="0"/>
              </a:rPr>
              <a:t>and </a:t>
            </a:r>
            <a:r>
              <a:rPr lang="en-US" altLang="x-none" sz="2400" b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:</a:t>
            </a:r>
          </a:p>
        </p:txBody>
      </p:sp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762000" y="2362200"/>
          <a:ext cx="1196975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9300" imgH="1181100" progId="Equation.3">
                  <p:embed/>
                </p:oleObj>
              </mc:Choice>
              <mc:Fallback>
                <p:oleObj name="Equation" r:id="rId2" imgW="749300" imgH="1181100" progId="Equation.3">
                  <p:embed/>
                  <p:pic>
                    <p:nvPicPr>
                      <p:cNvPr id="717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1196975" cy="188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3"/>
          <p:cNvGraphicFramePr>
            <a:graphicFrameLocks noChangeAspect="1"/>
          </p:cNvGraphicFramePr>
          <p:nvPr/>
        </p:nvGraphicFramePr>
        <p:xfrm>
          <a:off x="2782888" y="2438400"/>
          <a:ext cx="812800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8000" imgH="1028700" progId="Equation.3">
                  <p:embed/>
                </p:oleObj>
              </mc:Choice>
              <mc:Fallback>
                <p:oleObj name="Equation" r:id="rId4" imgW="508000" imgH="1028700" progId="Equation.3">
                  <p:embed/>
                  <p:pic>
                    <p:nvPicPr>
                      <p:cNvPr id="717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2438400"/>
                        <a:ext cx="812800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Phong reflection model and OpenGL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295400" y="2362200"/>
          <a:ext cx="66436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42100" imgH="787400" progId="Equation.3">
                  <p:embed/>
                </p:oleObj>
              </mc:Choice>
              <mc:Fallback>
                <p:oleObj name="Equation" r:id="rId2" imgW="6642100" imgH="787400" progId="Equation.3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664368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69925" y="1870075"/>
            <a:ext cx="816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Phong reflection model:</a:t>
            </a: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746125" y="3470275"/>
            <a:ext cx="6908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webGL we must specify: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1) Lighting properties: Ld, Ls and La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2) Light position (or direction): </a:t>
            </a:r>
            <a:r>
              <a:rPr lang="en-US" altLang="x-none" sz="2400" b="1">
                <a:latin typeface="Times New Roman" charset="0"/>
              </a:rPr>
              <a:t>l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3) Material reflectance properties: kd, ks, ka, </a:t>
            </a:r>
            <a:r>
              <a:rPr lang="en-US" altLang="x-none" sz="2400">
                <a:latin typeface="Symbol" charset="2"/>
              </a:rPr>
              <a:t>a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4) Surface normals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Flat Shading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474075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000">
                <a:latin typeface="Times New Roman" charset="0"/>
              </a:rPr>
              <a:t> </a:t>
            </a:r>
            <a:r>
              <a:rPr lang="en-US" altLang="x-none" sz="2400">
                <a:latin typeface="Times New Roman" charset="0"/>
              </a:rPr>
              <a:t>In older versions of OpenGL, it was more efficient to use flat shading, which specifies a single color for each polygonal face of an object.</a:t>
            </a:r>
            <a:endParaRPr lang="en-US" altLang="x-none" sz="2000">
              <a:latin typeface="Times New Roman" charset="0"/>
            </a:endParaRP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000">
                <a:latin typeface="Times New Roman" charset="0"/>
              </a:rPr>
              <a:t> </a:t>
            </a:r>
            <a:r>
              <a:rPr lang="en-US" altLang="x-none" sz="2400">
                <a:latin typeface="Times New Roman" charset="0"/>
              </a:rPr>
              <a:t>In flat shading, the light source is modeled as a distant source.  Each point on each plane has the same light hitting it and so each plane is a uniform color.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In this case, we would specify each surface normal once, and associate it with the vertices of a corresponding polygon.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With vertex shaders in the newer versions of OpenGL and WebGL, we now can do the shading computation much more quickly with each vertex, so flat shading is not necessary.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	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Problem with Flat Shading</a:t>
            </a:r>
          </a:p>
        </p:txBody>
      </p:sp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365125" y="1641475"/>
            <a:ext cx="81692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Flat shading models a distant viewer and a distant light source.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If the polygon is flat, then </a:t>
            </a:r>
            <a:r>
              <a:rPr lang="en-US" altLang="x-none" sz="2400" b="1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 b="1">
                <a:latin typeface="Times New Roman" charset="0"/>
              </a:rPr>
              <a:t>l</a:t>
            </a:r>
            <a:r>
              <a:rPr lang="en-US" altLang="x-none" sz="2400">
                <a:latin typeface="Times New Roman" charset="0"/>
              </a:rPr>
              <a:t>, and </a:t>
            </a:r>
            <a:r>
              <a:rPr lang="en-US" altLang="x-none" sz="2400" b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 are constant over the entire polygon.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Older versions of OpenGL used the surface normal associated with the first vertex to specify the normals for the entire polygon. 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457200" y="5451475"/>
            <a:ext cx="8245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Problem:  The changes in lighting look too abrupt.  Sometimes see light and dark lines at edges (Mach bands), because of the way the visual system processes the intensity changes.</a:t>
            </a:r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838200" y="4343400"/>
            <a:ext cx="1524000" cy="762000"/>
          </a:xfrm>
          <a:prstGeom prst="parallelogram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990600" y="41910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1219200" y="4267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990600" y="45720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 flipV="1">
            <a:off x="1752600" y="42672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 flipV="1">
            <a:off x="1905000" y="44196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V="1">
            <a:off x="1752600" y="46482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762000" y="40386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b="1">
                <a:latin typeface="Times New Roman" charset="0"/>
              </a:rPr>
              <a:t>l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1143000" y="39624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b="1">
                <a:latin typeface="Times New Roman" charset="0"/>
              </a:rPr>
              <a:t>l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762000" y="43434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b="1">
                <a:latin typeface="Times New Roman" charset="0"/>
              </a:rPr>
              <a:t>l</a:t>
            </a: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1981200" y="38862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b="1">
                <a:latin typeface="Times New Roman" charset="0"/>
              </a:rPr>
              <a:t>v</a:t>
            </a:r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2209800" y="42672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b="1">
                <a:latin typeface="Times New Roman" charset="0"/>
              </a:rPr>
              <a:t>v</a:t>
            </a:r>
          </a:p>
        </p:txBody>
      </p:sp>
      <p:sp>
        <p:nvSpPr>
          <p:cNvPr id="10256" name="Text Box 17"/>
          <p:cNvSpPr txBox="1">
            <a:spLocks noChangeArrowheads="1"/>
          </p:cNvSpPr>
          <p:nvPr/>
        </p:nvSpPr>
        <p:spPr bwMode="auto">
          <a:xfrm>
            <a:off x="2133600" y="44958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b="1">
                <a:latin typeface="Times New Roman" charset="0"/>
              </a:rPr>
              <a:t>v</a:t>
            </a:r>
          </a:p>
        </p:txBody>
      </p:sp>
      <p:sp>
        <p:nvSpPr>
          <p:cNvPr id="10257" name="Rectangle 19"/>
          <p:cNvSpPr>
            <a:spLocks noChangeArrowheads="1"/>
          </p:cNvSpPr>
          <p:nvPr/>
        </p:nvSpPr>
        <p:spPr bwMode="auto">
          <a:xfrm>
            <a:off x="3657600" y="4114800"/>
            <a:ext cx="457200" cy="9144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8" name="Rectangle 20"/>
          <p:cNvSpPr>
            <a:spLocks noChangeArrowheads="1"/>
          </p:cNvSpPr>
          <p:nvPr/>
        </p:nvSpPr>
        <p:spPr bwMode="auto">
          <a:xfrm>
            <a:off x="4114800" y="4114800"/>
            <a:ext cx="457200" cy="914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59" name="Text Box 21"/>
          <p:cNvSpPr txBox="1">
            <a:spLocks noChangeArrowheads="1"/>
          </p:cNvSpPr>
          <p:nvPr/>
        </p:nvSpPr>
        <p:spPr bwMode="auto">
          <a:xfrm>
            <a:off x="3429000" y="5089525"/>
            <a:ext cx="1362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Sharp Edge</a:t>
            </a:r>
          </a:p>
        </p:txBody>
      </p:sp>
      <p:sp>
        <p:nvSpPr>
          <p:cNvPr id="10260" name="Line 22"/>
          <p:cNvSpPr>
            <a:spLocks noChangeShapeType="1"/>
          </p:cNvSpPr>
          <p:nvPr/>
        </p:nvSpPr>
        <p:spPr bwMode="auto">
          <a:xfrm>
            <a:off x="5257800" y="4191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/>
        </p:nvSpPr>
        <p:spPr bwMode="auto">
          <a:xfrm>
            <a:off x="5715000" y="4191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/>
        </p:nv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/>
        </p:nvSpPr>
        <p:spPr bwMode="auto">
          <a:xfrm>
            <a:off x="5105400" y="4953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/>
        </p:nvSpPr>
        <p:spPr bwMode="auto">
          <a:xfrm flipV="1">
            <a:off x="5181600" y="3886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Text Box 27"/>
          <p:cNvSpPr txBox="1">
            <a:spLocks noChangeArrowheads="1"/>
          </p:cNvSpPr>
          <p:nvPr/>
        </p:nvSpPr>
        <p:spPr bwMode="auto">
          <a:xfrm>
            <a:off x="4860925" y="400367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</a:t>
            </a:r>
          </a:p>
        </p:txBody>
      </p:sp>
      <p:sp>
        <p:nvSpPr>
          <p:cNvPr id="10266" name="Text Box 28"/>
          <p:cNvSpPr txBox="1">
            <a:spLocks noChangeArrowheads="1"/>
          </p:cNvSpPr>
          <p:nvPr/>
        </p:nvSpPr>
        <p:spPr bwMode="auto">
          <a:xfrm>
            <a:off x="6232525" y="49180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10267" name="Line 32"/>
          <p:cNvSpPr>
            <a:spLocks noChangeShapeType="1"/>
          </p:cNvSpPr>
          <p:nvPr/>
        </p:nvSpPr>
        <p:spPr bwMode="auto">
          <a:xfrm>
            <a:off x="7178675" y="4911725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Text Box 33"/>
          <p:cNvSpPr txBox="1">
            <a:spLocks noChangeArrowheads="1"/>
          </p:cNvSpPr>
          <p:nvPr/>
        </p:nvSpPr>
        <p:spPr bwMode="auto">
          <a:xfrm>
            <a:off x="6934200" y="39624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</a:t>
            </a:r>
          </a:p>
        </p:txBody>
      </p:sp>
      <p:sp>
        <p:nvSpPr>
          <p:cNvPr id="10269" name="Text Box 34"/>
          <p:cNvSpPr txBox="1">
            <a:spLocks noChangeArrowheads="1"/>
          </p:cNvSpPr>
          <p:nvPr/>
        </p:nvSpPr>
        <p:spPr bwMode="auto">
          <a:xfrm>
            <a:off x="8305800" y="4876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10270" name="Line 35"/>
          <p:cNvSpPr>
            <a:spLocks noChangeShapeType="1"/>
          </p:cNvSpPr>
          <p:nvPr/>
        </p:nvSpPr>
        <p:spPr bwMode="auto">
          <a:xfrm flipV="1">
            <a:off x="7239000" y="3886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Line 38"/>
          <p:cNvSpPr>
            <a:spLocks noChangeShapeType="1"/>
          </p:cNvSpPr>
          <p:nvPr/>
        </p:nvSpPr>
        <p:spPr bwMode="auto">
          <a:xfrm>
            <a:off x="7391400" y="4191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Line 40"/>
          <p:cNvSpPr>
            <a:spLocks noChangeShapeType="1"/>
          </p:cNvSpPr>
          <p:nvPr/>
        </p:nvSpPr>
        <p:spPr bwMode="auto">
          <a:xfrm>
            <a:off x="8001000" y="4800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Freeform 41"/>
          <p:cNvSpPr>
            <a:spLocks/>
          </p:cNvSpPr>
          <p:nvPr/>
        </p:nvSpPr>
        <p:spPr bwMode="auto">
          <a:xfrm>
            <a:off x="7697788" y="4122738"/>
            <a:ext cx="525462" cy="774700"/>
          </a:xfrm>
          <a:custGeom>
            <a:avLst/>
            <a:gdLst>
              <a:gd name="T0" fmla="*/ 0 w 331"/>
              <a:gd name="T1" fmla="*/ 2147483646 h 488"/>
              <a:gd name="T2" fmla="*/ 2147483646 w 331"/>
              <a:gd name="T3" fmla="*/ 2147483646 h 488"/>
              <a:gd name="T4" fmla="*/ 2147483646 w 331"/>
              <a:gd name="T5" fmla="*/ 2147483646 h 488"/>
              <a:gd name="T6" fmla="*/ 2147483646 w 331"/>
              <a:gd name="T7" fmla="*/ 2147483646 h 488"/>
              <a:gd name="T8" fmla="*/ 2147483646 w 331"/>
              <a:gd name="T9" fmla="*/ 2147483646 h 488"/>
              <a:gd name="T10" fmla="*/ 2147483646 w 331"/>
              <a:gd name="T11" fmla="*/ 2147483646 h 488"/>
              <a:gd name="T12" fmla="*/ 2147483646 w 331"/>
              <a:gd name="T13" fmla="*/ 2147483646 h 488"/>
              <a:gd name="T14" fmla="*/ 2147483646 w 331"/>
              <a:gd name="T15" fmla="*/ 2147483646 h 4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1"/>
              <a:gd name="T25" fmla="*/ 0 h 488"/>
              <a:gd name="T26" fmla="*/ 331 w 331"/>
              <a:gd name="T27" fmla="*/ 488 h 4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1" h="488">
                <a:moveTo>
                  <a:pt x="0" y="45"/>
                </a:moveTo>
                <a:cubicBezTo>
                  <a:pt x="5" y="34"/>
                  <a:pt x="4" y="17"/>
                  <a:pt x="16" y="13"/>
                </a:cubicBezTo>
                <a:cubicBezTo>
                  <a:pt x="48" y="0"/>
                  <a:pt x="63" y="20"/>
                  <a:pt x="81" y="37"/>
                </a:cubicBezTo>
                <a:cubicBezTo>
                  <a:pt x="119" y="154"/>
                  <a:pt x="88" y="44"/>
                  <a:pt x="105" y="280"/>
                </a:cubicBezTo>
                <a:cubicBezTo>
                  <a:pt x="109" y="339"/>
                  <a:pt x="126" y="425"/>
                  <a:pt x="145" y="482"/>
                </a:cubicBezTo>
                <a:cubicBezTo>
                  <a:pt x="198" y="464"/>
                  <a:pt x="146" y="488"/>
                  <a:pt x="178" y="449"/>
                </a:cubicBezTo>
                <a:cubicBezTo>
                  <a:pt x="188" y="435"/>
                  <a:pt x="210" y="430"/>
                  <a:pt x="226" y="425"/>
                </a:cubicBezTo>
                <a:cubicBezTo>
                  <a:pt x="325" y="433"/>
                  <a:pt x="290" y="433"/>
                  <a:pt x="331" y="433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Text Box 43"/>
          <p:cNvSpPr txBox="1">
            <a:spLocks noChangeArrowheads="1"/>
          </p:cNvSpPr>
          <p:nvPr/>
        </p:nvSpPr>
        <p:spPr bwMode="auto">
          <a:xfrm>
            <a:off x="5181600" y="5105400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Intensity</a:t>
            </a:r>
          </a:p>
        </p:txBody>
      </p:sp>
      <p:sp>
        <p:nvSpPr>
          <p:cNvPr id="10275" name="Text Box 44"/>
          <p:cNvSpPr txBox="1">
            <a:spLocks noChangeArrowheads="1"/>
          </p:cNvSpPr>
          <p:nvPr/>
        </p:nvSpPr>
        <p:spPr bwMode="auto">
          <a:xfrm>
            <a:off x="7391400" y="5105400"/>
            <a:ext cx="139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Appearance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uild="p" autoUpdateAnimBg="0"/>
      <p:bldP spid="29184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Specify Light properties</a:t>
            </a:r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3597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Specify values of the ambient, diffuse and specular light parameters as well as the light position in the application (javaScript) file: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var lightAmbient = vec4(0.2, 0.2, 0.2, 1.0 );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var lightDiffuse = vec4( 1.0, 1.0, 1.0, 1.0 );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var lightSpecular = vec4( 1.0, 1.0, 1.0, 1.0 );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var lightPosition = vec4(1.0, 1.0, 1.0, 0.0 );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Distant vs. Nearby light sources</a:t>
            </a:r>
          </a:p>
        </p:txBody>
      </p:sp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78644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For distant light sources, we only need to specify the direction, because the light rays hitting the surface are all approximately parallel: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position = vec4(1.0, 1.0, 1.0, 0.0);	//Note w is zero.</a:t>
            </a:r>
          </a:p>
        </p:txBody>
      </p:sp>
      <p:sp>
        <p:nvSpPr>
          <p:cNvPr id="286735" name="Text Box 15"/>
          <p:cNvSpPr txBox="1">
            <a:spLocks noChangeArrowheads="1"/>
          </p:cNvSpPr>
          <p:nvPr/>
        </p:nvSpPr>
        <p:spPr bwMode="auto">
          <a:xfrm>
            <a:off x="304800" y="3429000"/>
            <a:ext cx="85344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For nearby light sources, we must specify position explicitly. </a:t>
            </a:r>
          </a:p>
          <a:p>
            <a:pPr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position = vec4(100.0, 100.0, 100.0, 1.0);	//Note w is one.</a:t>
            </a:r>
          </a:p>
        </p:txBody>
      </p:sp>
      <p:sp>
        <p:nvSpPr>
          <p:cNvPr id="12292" name="AutoShape 16"/>
          <p:cNvSpPr>
            <a:spLocks noChangeArrowheads="1"/>
          </p:cNvSpPr>
          <p:nvPr/>
        </p:nvSpPr>
        <p:spPr bwMode="auto">
          <a:xfrm>
            <a:off x="1524000" y="4953000"/>
            <a:ext cx="1981200" cy="685800"/>
          </a:xfrm>
          <a:prstGeom prst="parallelogram">
            <a:avLst>
              <a:gd name="adj" fmla="val 722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3" name="Line 17"/>
          <p:cNvSpPr>
            <a:spLocks noChangeShapeType="1"/>
          </p:cNvSpPr>
          <p:nvPr/>
        </p:nvSpPr>
        <p:spPr bwMode="auto">
          <a:xfrm flipH="1">
            <a:off x="2286000" y="47244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18"/>
          <p:cNvSpPr>
            <a:spLocks noChangeShapeType="1"/>
          </p:cNvSpPr>
          <p:nvPr/>
        </p:nvSpPr>
        <p:spPr bwMode="auto">
          <a:xfrm flipH="1">
            <a:off x="2438400" y="48768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19"/>
          <p:cNvSpPr>
            <a:spLocks noChangeShapeType="1"/>
          </p:cNvSpPr>
          <p:nvPr/>
        </p:nvSpPr>
        <p:spPr bwMode="auto">
          <a:xfrm flipH="1">
            <a:off x="2590800" y="50292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20"/>
          <p:cNvSpPr>
            <a:spLocks noChangeShapeType="1"/>
          </p:cNvSpPr>
          <p:nvPr/>
        </p:nvSpPr>
        <p:spPr bwMode="auto">
          <a:xfrm flipH="1">
            <a:off x="2971800" y="48768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AutoShape 21"/>
          <p:cNvSpPr>
            <a:spLocks noChangeArrowheads="1"/>
          </p:cNvSpPr>
          <p:nvPr/>
        </p:nvSpPr>
        <p:spPr bwMode="auto">
          <a:xfrm>
            <a:off x="4800600" y="5029200"/>
            <a:ext cx="1981200" cy="685800"/>
          </a:xfrm>
          <a:prstGeom prst="parallelogram">
            <a:avLst>
              <a:gd name="adj" fmla="val 722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2298" name="Line 22"/>
          <p:cNvSpPr>
            <a:spLocks noChangeShapeType="1"/>
          </p:cNvSpPr>
          <p:nvPr/>
        </p:nvSpPr>
        <p:spPr bwMode="auto">
          <a:xfrm>
            <a:off x="6096000" y="47244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23"/>
          <p:cNvSpPr>
            <a:spLocks noChangeShapeType="1"/>
          </p:cNvSpPr>
          <p:nvPr/>
        </p:nvSpPr>
        <p:spPr bwMode="auto">
          <a:xfrm flipH="1">
            <a:off x="5486400" y="47244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24"/>
          <p:cNvSpPr>
            <a:spLocks noChangeShapeType="1"/>
          </p:cNvSpPr>
          <p:nvPr/>
        </p:nvSpPr>
        <p:spPr bwMode="auto">
          <a:xfrm flipH="1">
            <a:off x="5867400" y="47244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25"/>
          <p:cNvSpPr txBox="1">
            <a:spLocks noChangeArrowheads="1"/>
          </p:cNvSpPr>
          <p:nvPr/>
        </p:nvSpPr>
        <p:spPr bwMode="auto">
          <a:xfrm>
            <a:off x="1295400" y="5715000"/>
            <a:ext cx="193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Distant source</a:t>
            </a:r>
          </a:p>
        </p:txBody>
      </p:sp>
      <p:sp>
        <p:nvSpPr>
          <p:cNvPr id="12302" name="Text Box 26"/>
          <p:cNvSpPr txBox="1">
            <a:spLocks noChangeArrowheads="1"/>
          </p:cNvSpPr>
          <p:nvPr/>
        </p:nvSpPr>
        <p:spPr bwMode="auto">
          <a:xfrm>
            <a:off x="4495800" y="5715000"/>
            <a:ext cx="195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Nearby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 autoUpdateAnimBg="0"/>
      <p:bldP spid="286735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2383</TotalTime>
  <Pages>35</Pages>
  <Words>1574</Words>
  <Application>Microsoft Macintosh PowerPoint</Application>
  <PresentationFormat>On-screen Show (4:3)</PresentationFormat>
  <Paragraphs>185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Palatino</vt:lpstr>
      <vt:lpstr>Symbol</vt:lpstr>
      <vt:lpstr>Times</vt:lpstr>
      <vt:lpstr>Times New Roman</vt:lpstr>
      <vt:lpstr>Microsoft Office 98</vt:lpstr>
      <vt:lpstr>Equation</vt:lpstr>
      <vt:lpstr>Graphics   CSCI 343, Fall 2023 Lecture 15 Lighting and Shading II</vt:lpstr>
      <vt:lpstr>Computation of r</vt:lpstr>
      <vt:lpstr>The halfway vector</vt:lpstr>
      <vt:lpstr>Example of computing h</vt:lpstr>
      <vt:lpstr>The Phong reflection model and OpenGL</vt:lpstr>
      <vt:lpstr>Flat Shading</vt:lpstr>
      <vt:lpstr>Problem with Flat Shading</vt:lpstr>
      <vt:lpstr>Specify Light properties</vt:lpstr>
      <vt:lpstr>Distant vs. Nearby light sources</vt:lpstr>
      <vt:lpstr>Specifying Material Properties</vt:lpstr>
      <vt:lpstr>Send lighting and Material information to the shaders</vt:lpstr>
      <vt:lpstr>Specifying the Normal vectors</vt:lpstr>
      <vt:lpstr>Set up vertices and normals</vt:lpstr>
      <vt:lpstr>Calculating Surface Normals</vt:lpstr>
      <vt:lpstr>Code for computing the cross product</vt:lpstr>
      <vt:lpstr>Using MV.js functions to compute normals</vt:lpstr>
      <vt:lpstr>Create an array of normals corresponding to vertices</vt:lpstr>
      <vt:lpstr>Sending the Normal Array to the Vertex Shader</vt:lpstr>
      <vt:lpstr>The Vertex Shader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369</cp:revision>
  <cp:lastPrinted>2015-10-23T00:53:16Z</cp:lastPrinted>
  <dcterms:created xsi:type="dcterms:W3CDTF">2009-04-22T19:24:48Z</dcterms:created>
  <dcterms:modified xsi:type="dcterms:W3CDTF">2023-10-24T00:19:31Z</dcterms:modified>
</cp:coreProperties>
</file>