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8" r:id="rId15"/>
    <p:sldId id="279" r:id="rId16"/>
    <p:sldId id="280" r:id="rId17"/>
    <p:sldId id="281" r:id="rId18"/>
    <p:sldId id="282" r:id="rId19"/>
    <p:sldId id="274" r:id="rId20"/>
    <p:sldId id="275" r:id="rId21"/>
    <p:sldId id="276" r:id="rId22"/>
    <p:sldId id="277" r:id="rId23"/>
    <p:sldId id="284" r:id="rId24"/>
    <p:sldId id="285" r:id="rId25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CC00CC"/>
    <a:srgbClr val="990099"/>
    <a:srgbClr val="990066"/>
    <a:srgbClr val="006666"/>
    <a:srgbClr val="990000"/>
    <a:srgbClr val="1F0000"/>
    <a:srgbClr val="3533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3627"/>
  </p:normalViewPr>
  <p:slideViewPr>
    <p:cSldViewPr>
      <p:cViewPr varScale="1">
        <p:scale>
          <a:sx n="98" d="100"/>
          <a:sy n="98" d="100"/>
        </p:scale>
        <p:origin x="150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/>
            <a:r>
              <a:rPr lang="en-US" altLang="x-none" sz="1000" i="1">
                <a:latin typeface="Arial" charset="0"/>
              </a:rPr>
              <a:t>1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890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397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234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15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130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514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950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50263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107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6089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107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1428750"/>
            <a:ext cx="9142413" cy="152400"/>
            <a:chOff x="0" y="900"/>
            <a:chExt cx="5759" cy="96"/>
          </a:xfrm>
        </p:grpSpPr>
        <p:sp>
          <p:nvSpPr>
            <p:cNvPr id="1030" name="Rectangle 2"/>
            <p:cNvSpPr>
              <a:spLocks noChangeArrowheads="1"/>
            </p:cNvSpPr>
            <p:nvPr/>
          </p:nvSpPr>
          <p:spPr bwMode="auto">
            <a:xfrm>
              <a:off x="0" y="900"/>
              <a:ext cx="5759" cy="4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6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  <p:sp>
          <p:nvSpPr>
            <p:cNvPr id="1031" name="Rectangle 3"/>
            <p:cNvSpPr>
              <a:spLocks noChangeArrowheads="1"/>
            </p:cNvSpPr>
            <p:nvPr/>
          </p:nvSpPr>
          <p:spPr bwMode="auto">
            <a:xfrm>
              <a:off x="0" y="972"/>
              <a:ext cx="5759" cy="2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99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8382000" y="6248400"/>
            <a:ext cx="396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389E738D-246B-5147-9325-89ED1AD063A0}" type="slidenum">
              <a:rPr lang="en-US" altLang="x-none" sz="1400" smtClean="0">
                <a:latin typeface="Arial" charset="0"/>
              </a:rPr>
              <a:pPr algn="r">
                <a:defRPr/>
              </a:pPr>
              <a:t>‹#›</a:t>
            </a:fld>
            <a:endParaRPr lang="en-US" altLang="x-none" sz="14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_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4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2.emf"/><Relationship Id="rId3" Type="http://schemas.openxmlformats.org/officeDocument/2006/relationships/image" Target="../media/image17.emf"/><Relationship Id="rId7" Type="http://schemas.openxmlformats.org/officeDocument/2006/relationships/image" Target="../media/image19.emf"/><Relationship Id="rId12" Type="http://schemas.openxmlformats.org/officeDocument/2006/relationships/oleObject" Target="../embeddings/oleObject22.bin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1.emf"/><Relationship Id="rId5" Type="http://schemas.openxmlformats.org/officeDocument/2006/relationships/image" Target="../media/image18.e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0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image" Target="../media/image23.emf"/><Relationship Id="rId7" Type="http://schemas.openxmlformats.org/officeDocument/2006/relationships/image" Target="../media/image25.e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4.e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6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3.emf"/><Relationship Id="rId7" Type="http://schemas.openxmlformats.org/officeDocument/2006/relationships/image" Target="../media/image5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7.emf"/><Relationship Id="rId5" Type="http://schemas.openxmlformats.org/officeDocument/2006/relationships/image" Target="../media/image4.e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3"/>
          <p:cNvSpPr>
            <a:spLocks noChangeArrowheads="1"/>
          </p:cNvSpPr>
          <p:nvPr/>
        </p:nvSpPr>
        <p:spPr bwMode="auto">
          <a:xfrm>
            <a:off x="6019800" y="6248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1905000"/>
            <a:ext cx="7848600" cy="3429000"/>
          </a:xfrm>
          <a:noFill/>
        </p:spPr>
        <p:txBody>
          <a:bodyPr/>
          <a:lstStyle/>
          <a:p>
            <a:r>
              <a:rPr lang="en-US" altLang="x-none" b="0" dirty="0">
                <a:latin typeface="Palatino" charset="0"/>
              </a:rPr>
              <a:t>Graphics</a:t>
            </a:r>
            <a:br>
              <a:rPr lang="en-US" altLang="x-none" b="0" dirty="0">
                <a:latin typeface="Palatino" charset="0"/>
              </a:rPr>
            </a:br>
            <a:br>
              <a:rPr lang="en-US" altLang="x-none" b="0" dirty="0">
                <a:latin typeface="Palatino" charset="0"/>
              </a:rPr>
            </a:br>
            <a:r>
              <a:rPr lang="en-US" altLang="x-none" b="0" dirty="0">
                <a:latin typeface="Palatino" charset="0"/>
              </a:rPr>
              <a:t> </a:t>
            </a:r>
            <a:r>
              <a:rPr lang="en-US" altLang="x-none" sz="3200" b="0" dirty="0">
                <a:solidFill>
                  <a:srgbClr val="CC0000"/>
                </a:solidFill>
                <a:latin typeface="Arial" charset="0"/>
              </a:rPr>
              <a:t>CSCI 343, Fall 2023</a:t>
            </a:r>
            <a:br>
              <a:rPr lang="en-US" altLang="x-none" sz="3200" b="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3200" b="0" dirty="0">
                <a:solidFill>
                  <a:srgbClr val="CC0000"/>
                </a:solidFill>
                <a:latin typeface="Arial" charset="0"/>
              </a:rPr>
              <a:t>Lecture 14</a:t>
            </a:r>
            <a:br>
              <a:rPr lang="en-US" altLang="x-none" sz="320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2400" i="1" dirty="0">
                <a:solidFill>
                  <a:schemeClr val="tx1"/>
                </a:solidFill>
                <a:latin typeface="Arial" charset="0"/>
              </a:rPr>
              <a:t>Lighting and Shading</a:t>
            </a:r>
            <a:endParaRPr lang="en-US" altLang="x-none" sz="32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Spot Lights</a:t>
            </a:r>
          </a:p>
        </p:txBody>
      </p:sp>
      <p:sp>
        <p:nvSpPr>
          <p:cNvPr id="261123" name="Text Box 3"/>
          <p:cNvSpPr txBox="1">
            <a:spLocks noChangeArrowheads="1"/>
          </p:cNvSpPr>
          <p:nvPr/>
        </p:nvSpPr>
        <p:spPr bwMode="auto">
          <a:xfrm>
            <a:off x="517525" y="1641475"/>
            <a:ext cx="8626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Spot lights are point sources that have a limited range of emitted light.  Usually the intensity decreases with the distance of the light ray from the center of this range.</a:t>
            </a:r>
          </a:p>
        </p:txBody>
      </p:sp>
      <p:sp>
        <p:nvSpPr>
          <p:cNvPr id="14339" name="Oval 4"/>
          <p:cNvSpPr>
            <a:spLocks noChangeArrowheads="1"/>
          </p:cNvSpPr>
          <p:nvPr/>
        </p:nvSpPr>
        <p:spPr bwMode="auto">
          <a:xfrm>
            <a:off x="1143000" y="32766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 flipV="1">
            <a:off x="1219200" y="2971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1447800" y="3352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Line 7"/>
          <p:cNvSpPr>
            <a:spLocks noChangeShapeType="1"/>
          </p:cNvSpPr>
          <p:nvPr/>
        </p:nvSpPr>
        <p:spPr bwMode="auto">
          <a:xfrm flipV="1">
            <a:off x="1371600" y="30480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 flipH="1">
            <a:off x="838200" y="3352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Line 9"/>
          <p:cNvSpPr>
            <a:spLocks noChangeShapeType="1"/>
          </p:cNvSpPr>
          <p:nvPr/>
        </p:nvSpPr>
        <p:spPr bwMode="auto">
          <a:xfrm flipH="1" flipV="1">
            <a:off x="914400" y="30480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Line 10"/>
          <p:cNvSpPr>
            <a:spLocks noChangeShapeType="1"/>
          </p:cNvSpPr>
          <p:nvPr/>
        </p:nvSpPr>
        <p:spPr bwMode="auto">
          <a:xfrm flipH="1">
            <a:off x="914400" y="35052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1"/>
          <p:cNvSpPr>
            <a:spLocks noChangeShapeType="1"/>
          </p:cNvSpPr>
          <p:nvPr/>
        </p:nvSpPr>
        <p:spPr bwMode="auto">
          <a:xfrm>
            <a:off x="1219200" y="3505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12"/>
          <p:cNvSpPr>
            <a:spLocks noChangeShapeType="1"/>
          </p:cNvSpPr>
          <p:nvPr/>
        </p:nvSpPr>
        <p:spPr bwMode="auto">
          <a:xfrm>
            <a:off x="1371600" y="34290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3"/>
          <p:cNvSpPr>
            <a:spLocks noChangeShapeType="1"/>
          </p:cNvSpPr>
          <p:nvPr/>
        </p:nvSpPr>
        <p:spPr bwMode="auto">
          <a:xfrm>
            <a:off x="1447800" y="3429000"/>
            <a:ext cx="1371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Text Box 14"/>
          <p:cNvSpPr txBox="1">
            <a:spLocks noChangeArrowheads="1"/>
          </p:cNvSpPr>
          <p:nvPr/>
        </p:nvSpPr>
        <p:spPr bwMode="auto">
          <a:xfrm>
            <a:off x="2879725" y="3622675"/>
            <a:ext cx="36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</a:t>
            </a:r>
            <a:r>
              <a:rPr lang="en-US" altLang="x-none" sz="2400" baseline="-25000">
                <a:latin typeface="Times New Roman" charset="0"/>
              </a:rPr>
              <a:t>s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4350" name="Text Box 15"/>
          <p:cNvSpPr txBox="1">
            <a:spLocks noChangeArrowheads="1"/>
          </p:cNvSpPr>
          <p:nvPr/>
        </p:nvSpPr>
        <p:spPr bwMode="auto">
          <a:xfrm>
            <a:off x="990600" y="3505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s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4351" name="Oval 16"/>
          <p:cNvSpPr>
            <a:spLocks noChangeArrowheads="1"/>
          </p:cNvSpPr>
          <p:nvPr/>
        </p:nvSpPr>
        <p:spPr bwMode="auto">
          <a:xfrm>
            <a:off x="2819400" y="3810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4352" name="Oval 17"/>
          <p:cNvSpPr>
            <a:spLocks noChangeArrowheads="1"/>
          </p:cNvSpPr>
          <p:nvPr/>
        </p:nvSpPr>
        <p:spPr bwMode="auto">
          <a:xfrm>
            <a:off x="2362200" y="3429000"/>
            <a:ext cx="152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4353" name="Line 18"/>
          <p:cNvSpPr>
            <a:spLocks noChangeShapeType="1"/>
          </p:cNvSpPr>
          <p:nvPr/>
        </p:nvSpPr>
        <p:spPr bwMode="auto">
          <a:xfrm>
            <a:off x="1447800" y="34290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Line 19"/>
          <p:cNvSpPr>
            <a:spLocks noChangeShapeType="1"/>
          </p:cNvSpPr>
          <p:nvPr/>
        </p:nvSpPr>
        <p:spPr bwMode="auto">
          <a:xfrm>
            <a:off x="1447800" y="3429000"/>
            <a:ext cx="990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Arc 22"/>
          <p:cNvSpPr>
            <a:spLocks/>
          </p:cNvSpPr>
          <p:nvPr/>
        </p:nvSpPr>
        <p:spPr bwMode="auto">
          <a:xfrm>
            <a:off x="2057400" y="3429000"/>
            <a:ext cx="76200" cy="228600"/>
          </a:xfrm>
          <a:custGeom>
            <a:avLst/>
            <a:gdLst>
              <a:gd name="T0" fmla="*/ 0 w 21600"/>
              <a:gd name="T1" fmla="*/ 0 h 21600"/>
              <a:gd name="T2" fmla="*/ 11802135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Text Box 23"/>
          <p:cNvSpPr txBox="1">
            <a:spLocks noChangeArrowheads="1"/>
          </p:cNvSpPr>
          <p:nvPr/>
        </p:nvSpPr>
        <p:spPr bwMode="auto">
          <a:xfrm>
            <a:off x="2057400" y="3352800"/>
            <a:ext cx="303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Symbol" charset="2"/>
              </a:rPr>
              <a:t>q</a:t>
            </a:r>
          </a:p>
        </p:txBody>
      </p:sp>
      <p:sp>
        <p:nvSpPr>
          <p:cNvPr id="14357" name="Text Box 25"/>
          <p:cNvSpPr txBox="1">
            <a:spLocks noChangeArrowheads="1"/>
          </p:cNvSpPr>
          <p:nvPr/>
        </p:nvSpPr>
        <p:spPr bwMode="auto">
          <a:xfrm>
            <a:off x="5562600" y="26670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</a:t>
            </a:r>
          </a:p>
        </p:txBody>
      </p:sp>
      <p:sp>
        <p:nvSpPr>
          <p:cNvPr id="14358" name="Line 27"/>
          <p:cNvSpPr>
            <a:spLocks noChangeShapeType="1"/>
          </p:cNvSpPr>
          <p:nvPr/>
        </p:nvSpPr>
        <p:spPr bwMode="auto">
          <a:xfrm>
            <a:off x="3962400" y="41148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Text Box 28"/>
          <p:cNvSpPr txBox="1">
            <a:spLocks noChangeArrowheads="1"/>
          </p:cNvSpPr>
          <p:nvPr/>
        </p:nvSpPr>
        <p:spPr bwMode="auto">
          <a:xfrm>
            <a:off x="7070725" y="3963988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Symbol" charset="2"/>
              </a:rPr>
              <a:t>f</a:t>
            </a:r>
          </a:p>
        </p:txBody>
      </p:sp>
      <p:sp>
        <p:nvSpPr>
          <p:cNvPr id="14360" name="AutoShape 29"/>
          <p:cNvSpPr>
            <a:spLocks noChangeArrowheads="1"/>
          </p:cNvSpPr>
          <p:nvPr/>
        </p:nvSpPr>
        <p:spPr bwMode="auto">
          <a:xfrm rot="-5400000">
            <a:off x="5181600" y="3505200"/>
            <a:ext cx="533400" cy="685800"/>
          </a:xfrm>
          <a:prstGeom prst="flowChartDelay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4361" name="Line 30"/>
          <p:cNvSpPr>
            <a:spLocks noChangeShapeType="1"/>
          </p:cNvSpPr>
          <p:nvPr/>
        </p:nvSpPr>
        <p:spPr bwMode="auto">
          <a:xfrm flipV="1">
            <a:off x="5410200" y="29718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Text Box 31"/>
          <p:cNvSpPr txBox="1">
            <a:spLocks noChangeArrowheads="1"/>
          </p:cNvSpPr>
          <p:nvPr/>
        </p:nvSpPr>
        <p:spPr bwMode="auto">
          <a:xfrm>
            <a:off x="5638800" y="4114800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Symbol" charset="2"/>
              </a:rPr>
              <a:t>q</a:t>
            </a:r>
          </a:p>
        </p:txBody>
      </p:sp>
      <p:sp>
        <p:nvSpPr>
          <p:cNvPr id="14363" name="Text Box 32"/>
          <p:cNvSpPr txBox="1">
            <a:spLocks noChangeArrowheads="1"/>
          </p:cNvSpPr>
          <p:nvPr/>
        </p:nvSpPr>
        <p:spPr bwMode="auto">
          <a:xfrm>
            <a:off x="4800600" y="4114800"/>
            <a:ext cx="509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Symbol" charset="2"/>
              </a:rPr>
              <a:t>-q</a:t>
            </a:r>
          </a:p>
        </p:txBody>
      </p:sp>
      <p:sp>
        <p:nvSpPr>
          <p:cNvPr id="261153" name="Text Box 33"/>
          <p:cNvSpPr txBox="1">
            <a:spLocks noChangeArrowheads="1"/>
          </p:cNvSpPr>
          <p:nvPr/>
        </p:nvSpPr>
        <p:spPr bwMode="auto">
          <a:xfrm>
            <a:off x="4556125" y="4537075"/>
            <a:ext cx="744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 = ?</a:t>
            </a:r>
            <a:endParaRPr lang="en-US" altLang="x-none" sz="2400">
              <a:latin typeface="Symbol" charset="2"/>
            </a:endParaRPr>
          </a:p>
        </p:txBody>
      </p:sp>
      <p:sp>
        <p:nvSpPr>
          <p:cNvPr id="261154" name="Text Box 34"/>
          <p:cNvSpPr txBox="1">
            <a:spLocks noChangeArrowheads="1"/>
          </p:cNvSpPr>
          <p:nvPr/>
        </p:nvSpPr>
        <p:spPr bwMode="auto">
          <a:xfrm>
            <a:off x="669925" y="5375275"/>
            <a:ext cx="79406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exponent, e, determines how rapidly the function falls off.  Larger values of e imply a faster drop off (i.e. a narrower spotlight).</a:t>
            </a:r>
          </a:p>
        </p:txBody>
      </p:sp>
      <p:sp>
        <p:nvSpPr>
          <p:cNvPr id="261155" name="Text Box 35"/>
          <p:cNvSpPr txBox="1">
            <a:spLocks noChangeArrowheads="1"/>
          </p:cNvSpPr>
          <p:nvPr/>
        </p:nvSpPr>
        <p:spPr bwMode="auto">
          <a:xfrm>
            <a:off x="5943600" y="4572000"/>
            <a:ext cx="1341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 = cos</a:t>
            </a:r>
            <a:r>
              <a:rPr lang="en-US" altLang="x-none" sz="2400" baseline="30000">
                <a:latin typeface="Times New Roman" charset="0"/>
              </a:rPr>
              <a:t>e</a:t>
            </a:r>
            <a:r>
              <a:rPr lang="en-US" altLang="x-none" sz="2400">
                <a:latin typeface="Times New Roman" charset="0"/>
              </a:rPr>
              <a:t> </a:t>
            </a:r>
            <a:r>
              <a:rPr lang="en-US" altLang="x-none" sz="2400">
                <a:latin typeface="Symbol" charset="2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3" grpId="0" build="p" autoUpdateAnimBg="0"/>
      <p:bldP spid="261153" grpId="0" autoUpdateAnimBg="0"/>
      <p:bldP spid="261154" grpId="0" build="p" autoUpdateAnimBg="0"/>
      <p:bldP spid="26115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Distant Light sources</a:t>
            </a:r>
          </a:p>
        </p:txBody>
      </p:sp>
      <p:sp>
        <p:nvSpPr>
          <p:cNvPr id="262147" name="Text Box 3"/>
          <p:cNvSpPr txBox="1">
            <a:spLocks noChangeArrowheads="1"/>
          </p:cNvSpPr>
          <p:nvPr/>
        </p:nvSpPr>
        <p:spPr bwMode="auto">
          <a:xfrm>
            <a:off x="593725" y="1793875"/>
            <a:ext cx="824547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For light sources that are very far away, all the light hits the surface at approximately the same angle.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model the light rays as parallel, and perform calculations based on the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direction</a:t>
            </a:r>
            <a:r>
              <a:rPr lang="en-US" altLang="x-none" sz="2400">
                <a:latin typeface="Times New Roman" charset="0"/>
              </a:rPr>
              <a:t> of the light source (as opposed to the location of the light source).</a:t>
            </a:r>
          </a:p>
        </p:txBody>
      </p:sp>
      <p:sp>
        <p:nvSpPr>
          <p:cNvPr id="15363" name="AutoShape 4"/>
          <p:cNvSpPr>
            <a:spLocks noChangeArrowheads="1"/>
          </p:cNvSpPr>
          <p:nvPr/>
        </p:nvSpPr>
        <p:spPr bwMode="auto">
          <a:xfrm>
            <a:off x="762000" y="5029200"/>
            <a:ext cx="1981200" cy="838200"/>
          </a:xfrm>
          <a:prstGeom prst="parallelogram">
            <a:avLst>
              <a:gd name="adj" fmla="val 59091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5364" name="Line 5"/>
          <p:cNvSpPr>
            <a:spLocks noChangeShapeType="1"/>
          </p:cNvSpPr>
          <p:nvPr/>
        </p:nvSpPr>
        <p:spPr bwMode="auto">
          <a:xfrm flipH="1">
            <a:off x="1295400" y="4572000"/>
            <a:ext cx="381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 flipH="1">
            <a:off x="1447800" y="4572000"/>
            <a:ext cx="381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7"/>
          <p:cNvSpPr>
            <a:spLocks noChangeShapeType="1"/>
          </p:cNvSpPr>
          <p:nvPr/>
        </p:nvSpPr>
        <p:spPr bwMode="auto">
          <a:xfrm flipH="1">
            <a:off x="1600200" y="4572000"/>
            <a:ext cx="381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 flipH="1">
            <a:off x="1752600" y="4572000"/>
            <a:ext cx="381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 flipH="1">
            <a:off x="1905000" y="4572000"/>
            <a:ext cx="381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Line 10"/>
          <p:cNvSpPr>
            <a:spLocks noChangeShapeType="1"/>
          </p:cNvSpPr>
          <p:nvPr/>
        </p:nvSpPr>
        <p:spPr bwMode="auto">
          <a:xfrm flipH="1">
            <a:off x="2057400" y="4572000"/>
            <a:ext cx="381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2155" name="Object 2"/>
          <p:cNvGraphicFramePr>
            <a:graphicFrameLocks noChangeAspect="1"/>
          </p:cNvGraphicFramePr>
          <p:nvPr/>
        </p:nvGraphicFramePr>
        <p:xfrm>
          <a:off x="5334000" y="4267200"/>
          <a:ext cx="1042988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04900" imgH="2019300" progId="Equation.3">
                  <p:embed/>
                </p:oleObj>
              </mc:Choice>
              <mc:Fallback>
                <p:oleObj name="Equation" r:id="rId2" imgW="1104900" imgH="2019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267200"/>
                        <a:ext cx="1042988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Phong Reflection Model</a:t>
            </a:r>
          </a:p>
        </p:txBody>
      </p:sp>
      <p:sp>
        <p:nvSpPr>
          <p:cNvPr id="263171" name="Text Box 3"/>
          <p:cNvSpPr txBox="1">
            <a:spLocks noChangeArrowheads="1"/>
          </p:cNvSpPr>
          <p:nvPr/>
        </p:nvSpPr>
        <p:spPr bwMode="auto">
          <a:xfrm>
            <a:off x="365125" y="1565275"/>
            <a:ext cx="76358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Phong reflection model leads to efficient computation of surface lighting and gives reasonably realistic renderings.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It uses 4 vectors to calculate the color and intensity of a point on a surface. </a:t>
            </a:r>
          </a:p>
        </p:txBody>
      </p:sp>
      <p:sp>
        <p:nvSpPr>
          <p:cNvPr id="263172" name="Text Box 4"/>
          <p:cNvSpPr txBox="1">
            <a:spLocks noChangeArrowheads="1"/>
          </p:cNvSpPr>
          <p:nvPr/>
        </p:nvSpPr>
        <p:spPr bwMode="auto">
          <a:xfrm>
            <a:off x="441325" y="3622675"/>
            <a:ext cx="48228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n</a:t>
            </a:r>
            <a:r>
              <a:rPr lang="en-US" altLang="x-none" sz="2400">
                <a:latin typeface="Times New Roman" charset="0"/>
              </a:rPr>
              <a:t> = normal to the surface at 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l</a:t>
            </a:r>
            <a:r>
              <a:rPr lang="en-US" altLang="x-none" sz="2400">
                <a:latin typeface="Times New Roman" charset="0"/>
              </a:rPr>
              <a:t> = direction to light source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v</a:t>
            </a:r>
            <a:r>
              <a:rPr lang="en-US" altLang="x-none" sz="2400">
                <a:latin typeface="Times New Roman" charset="0"/>
              </a:rPr>
              <a:t> = direction to viewer (COP)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r</a:t>
            </a:r>
            <a:r>
              <a:rPr lang="en-US" altLang="x-none" sz="2400">
                <a:latin typeface="Times New Roman" charset="0"/>
              </a:rPr>
              <a:t> = direction of perfectly reflected ray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(determined by </a:t>
            </a:r>
            <a:r>
              <a:rPr lang="en-US" altLang="x-none" sz="2400" b="1">
                <a:latin typeface="Times New Roman" charset="0"/>
              </a:rPr>
              <a:t>n</a:t>
            </a:r>
            <a:r>
              <a:rPr lang="en-US" altLang="x-none" sz="2400">
                <a:latin typeface="Times New Roman" charset="0"/>
              </a:rPr>
              <a:t> and </a:t>
            </a:r>
            <a:r>
              <a:rPr lang="en-US" altLang="x-none" sz="2400" b="1">
                <a:latin typeface="Times New Roman" charset="0"/>
              </a:rPr>
              <a:t>l</a:t>
            </a:r>
            <a:r>
              <a:rPr lang="en-US" altLang="x-none" sz="2400">
                <a:latin typeface="Times New Roman" charset="0"/>
              </a:rPr>
              <a:t>)</a:t>
            </a:r>
          </a:p>
        </p:txBody>
      </p:sp>
      <p:sp>
        <p:nvSpPr>
          <p:cNvPr id="16388" name="Arc 5"/>
          <p:cNvSpPr>
            <a:spLocks/>
          </p:cNvSpPr>
          <p:nvPr/>
        </p:nvSpPr>
        <p:spPr bwMode="auto">
          <a:xfrm>
            <a:off x="6019800" y="4114800"/>
            <a:ext cx="533400" cy="6858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Line 7"/>
          <p:cNvSpPr>
            <a:spLocks noChangeShapeType="1"/>
          </p:cNvSpPr>
          <p:nvPr/>
        </p:nvSpPr>
        <p:spPr bwMode="auto">
          <a:xfrm flipV="1">
            <a:off x="6400800" y="3886200"/>
            <a:ext cx="533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8"/>
          <p:cNvSpPr>
            <a:spLocks noChangeShapeType="1"/>
          </p:cNvSpPr>
          <p:nvPr/>
        </p:nvSpPr>
        <p:spPr bwMode="auto">
          <a:xfrm flipH="1" flipV="1">
            <a:off x="6248400" y="3657600"/>
            <a:ext cx="152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Line 9"/>
          <p:cNvSpPr>
            <a:spLocks noChangeShapeType="1"/>
          </p:cNvSpPr>
          <p:nvPr/>
        </p:nvSpPr>
        <p:spPr bwMode="auto">
          <a:xfrm>
            <a:off x="6400800" y="43434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10"/>
          <p:cNvSpPr>
            <a:spLocks noChangeShapeType="1"/>
          </p:cNvSpPr>
          <p:nvPr/>
        </p:nvSpPr>
        <p:spPr bwMode="auto">
          <a:xfrm flipV="1">
            <a:off x="6400800" y="41910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Text Box 11"/>
          <p:cNvSpPr txBox="1">
            <a:spLocks noChangeArrowheads="1"/>
          </p:cNvSpPr>
          <p:nvPr/>
        </p:nvSpPr>
        <p:spPr bwMode="auto">
          <a:xfrm>
            <a:off x="6172200" y="42672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</a:p>
        </p:txBody>
      </p:sp>
      <p:sp>
        <p:nvSpPr>
          <p:cNvPr id="16394" name="Text Box 12"/>
          <p:cNvSpPr txBox="1">
            <a:spLocks noChangeArrowheads="1"/>
          </p:cNvSpPr>
          <p:nvPr/>
        </p:nvSpPr>
        <p:spPr bwMode="auto">
          <a:xfrm>
            <a:off x="6019800" y="3429000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b="1">
                <a:latin typeface="Times New Roman" charset="0"/>
              </a:rPr>
              <a:t>l</a:t>
            </a:r>
          </a:p>
        </p:txBody>
      </p:sp>
      <p:sp>
        <p:nvSpPr>
          <p:cNvPr id="16395" name="Text Box 13"/>
          <p:cNvSpPr txBox="1">
            <a:spLocks noChangeArrowheads="1"/>
          </p:cNvSpPr>
          <p:nvPr/>
        </p:nvSpPr>
        <p:spPr bwMode="auto">
          <a:xfrm>
            <a:off x="6858000" y="3505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b="1">
                <a:latin typeface="Times New Roman" charset="0"/>
              </a:rPr>
              <a:t>n</a:t>
            </a:r>
          </a:p>
        </p:txBody>
      </p:sp>
      <p:sp>
        <p:nvSpPr>
          <p:cNvPr id="16396" name="Text Box 14"/>
          <p:cNvSpPr txBox="1">
            <a:spLocks noChangeArrowheads="1"/>
          </p:cNvSpPr>
          <p:nvPr/>
        </p:nvSpPr>
        <p:spPr bwMode="auto">
          <a:xfrm>
            <a:off x="7156450" y="39624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b="1">
                <a:latin typeface="Times New Roman" charset="0"/>
              </a:rPr>
              <a:t>v</a:t>
            </a:r>
          </a:p>
        </p:txBody>
      </p:sp>
      <p:sp>
        <p:nvSpPr>
          <p:cNvPr id="16397" name="Text Box 15"/>
          <p:cNvSpPr txBox="1">
            <a:spLocks noChangeArrowheads="1"/>
          </p:cNvSpPr>
          <p:nvPr/>
        </p:nvSpPr>
        <p:spPr bwMode="auto">
          <a:xfrm>
            <a:off x="7086600" y="4343400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b="1">
                <a:latin typeface="Times New Roman" charset="0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 build="p" autoUpdateAnimBg="0"/>
      <p:bldP spid="26317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Modeling light intensity</a:t>
            </a:r>
          </a:p>
        </p:txBody>
      </p:sp>
      <p:sp>
        <p:nvSpPr>
          <p:cNvPr id="264195" name="Text Box 3"/>
          <p:cNvSpPr txBox="1">
            <a:spLocks noChangeArrowheads="1"/>
          </p:cNvSpPr>
          <p:nvPr/>
        </p:nvSpPr>
        <p:spPr bwMode="auto">
          <a:xfrm>
            <a:off x="517525" y="1565275"/>
            <a:ext cx="7864475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In the Phong reflection model, we model the light intensity of reflected light at each point as the sum of ambient light, diffuse light, and specular reflection at that point: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I = I</a:t>
            </a:r>
            <a:r>
              <a:rPr lang="en-US" altLang="x-none" sz="2400" baseline="-25000">
                <a:latin typeface="Times New Roman" charset="0"/>
              </a:rPr>
              <a:t>a</a:t>
            </a:r>
            <a:r>
              <a:rPr lang="en-US" altLang="x-none" sz="2400">
                <a:latin typeface="Times New Roman" charset="0"/>
              </a:rPr>
              <a:t> + I</a:t>
            </a:r>
            <a:r>
              <a:rPr lang="en-US" altLang="x-none" sz="2400" baseline="-25000">
                <a:latin typeface="Times New Roman" charset="0"/>
              </a:rPr>
              <a:t>d</a:t>
            </a:r>
            <a:r>
              <a:rPr lang="en-US" altLang="x-none" sz="2400">
                <a:latin typeface="Times New Roman" charset="0"/>
              </a:rPr>
              <a:t> + I</a:t>
            </a:r>
            <a:r>
              <a:rPr lang="en-US" altLang="x-none" sz="2400" baseline="-25000">
                <a:latin typeface="Times New Roman" charset="0"/>
              </a:rPr>
              <a:t>s</a:t>
            </a:r>
            <a:r>
              <a:rPr lang="en-US" altLang="x-none" sz="2400">
                <a:latin typeface="Times New Roman" charset="0"/>
              </a:rPr>
              <a:t> = L</a:t>
            </a:r>
            <a:r>
              <a:rPr lang="en-US" altLang="x-none" sz="2400" baseline="-25000">
                <a:latin typeface="Times New Roman" charset="0"/>
              </a:rPr>
              <a:t>a</a:t>
            </a:r>
            <a:r>
              <a:rPr lang="en-US" altLang="x-none" sz="2400">
                <a:latin typeface="Times New Roman" charset="0"/>
              </a:rPr>
              <a:t>R</a:t>
            </a:r>
            <a:r>
              <a:rPr lang="en-US" altLang="x-none" sz="2400" baseline="-25000">
                <a:latin typeface="Times New Roman" charset="0"/>
              </a:rPr>
              <a:t>a</a:t>
            </a:r>
            <a:r>
              <a:rPr lang="en-US" altLang="x-none" sz="2400">
                <a:latin typeface="Times New Roman" charset="0"/>
              </a:rPr>
              <a:t> + L</a:t>
            </a:r>
            <a:r>
              <a:rPr lang="en-US" altLang="x-none" sz="2400" baseline="-25000">
                <a:latin typeface="Times New Roman" charset="0"/>
              </a:rPr>
              <a:t>d</a:t>
            </a:r>
            <a:r>
              <a:rPr lang="en-US" altLang="x-none" sz="2400">
                <a:latin typeface="Times New Roman" charset="0"/>
              </a:rPr>
              <a:t>R</a:t>
            </a:r>
            <a:r>
              <a:rPr lang="en-US" altLang="x-none" sz="2400" baseline="-25000">
                <a:latin typeface="Times New Roman" charset="0"/>
              </a:rPr>
              <a:t>d</a:t>
            </a:r>
            <a:r>
              <a:rPr lang="en-US" altLang="x-none" sz="2400">
                <a:latin typeface="Times New Roman" charset="0"/>
              </a:rPr>
              <a:t> + L</a:t>
            </a:r>
            <a:r>
              <a:rPr lang="en-US" altLang="x-none" sz="2400" baseline="-25000">
                <a:latin typeface="Times New Roman" charset="0"/>
              </a:rPr>
              <a:t>s</a:t>
            </a:r>
            <a:r>
              <a:rPr lang="en-US" altLang="x-none" sz="2400">
                <a:latin typeface="Times New Roman" charset="0"/>
              </a:rPr>
              <a:t>R</a:t>
            </a:r>
            <a:r>
              <a:rPr lang="en-US" altLang="x-none" sz="2400" baseline="-25000">
                <a:latin typeface="Times New Roman" charset="0"/>
              </a:rPr>
              <a:t>s</a:t>
            </a: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model the light source as having 3 components: L</a:t>
            </a:r>
            <a:r>
              <a:rPr lang="en-US" altLang="x-none" sz="2400" baseline="-25000">
                <a:latin typeface="Times New Roman" charset="0"/>
              </a:rPr>
              <a:t>a</a:t>
            </a:r>
            <a:r>
              <a:rPr lang="en-US" altLang="x-none" sz="2400">
                <a:latin typeface="Times New Roman" charset="0"/>
              </a:rPr>
              <a:t>, L</a:t>
            </a:r>
            <a:r>
              <a:rPr lang="en-US" altLang="x-none" sz="2400" baseline="-25000">
                <a:latin typeface="Times New Roman" charset="0"/>
              </a:rPr>
              <a:t>d</a:t>
            </a:r>
            <a:r>
              <a:rPr lang="en-US" altLang="x-none" sz="2400">
                <a:latin typeface="Times New Roman" charset="0"/>
              </a:rPr>
              <a:t>, L</a:t>
            </a:r>
            <a:r>
              <a:rPr lang="en-US" altLang="x-none" sz="2400" baseline="-25000">
                <a:latin typeface="Times New Roman" charset="0"/>
              </a:rPr>
              <a:t>s</a:t>
            </a: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surface reflects these components by different amounts: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R</a:t>
            </a:r>
            <a:r>
              <a:rPr lang="en-US" altLang="x-none" sz="2400" baseline="-25000">
                <a:latin typeface="Times New Roman" charset="0"/>
              </a:rPr>
              <a:t>a</a:t>
            </a:r>
            <a:r>
              <a:rPr lang="en-US" altLang="x-none" sz="2400">
                <a:latin typeface="Times New Roman" charset="0"/>
              </a:rPr>
              <a:t>, R</a:t>
            </a:r>
            <a:r>
              <a:rPr lang="en-US" altLang="x-none" sz="2400" baseline="-25000">
                <a:latin typeface="Times New Roman" charset="0"/>
              </a:rPr>
              <a:t>d</a:t>
            </a:r>
            <a:r>
              <a:rPr lang="en-US" altLang="x-none" sz="2400">
                <a:latin typeface="Times New Roman" charset="0"/>
              </a:rPr>
              <a:t>, R</a:t>
            </a:r>
            <a:r>
              <a:rPr lang="en-US" altLang="x-none" sz="2400" baseline="-25000">
                <a:latin typeface="Times New Roman" charset="0"/>
              </a:rPr>
              <a:t>s</a:t>
            </a: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will consider each of the components separately.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Ambient Reflection</a:t>
            </a:r>
          </a:p>
        </p:txBody>
      </p:sp>
      <p:sp>
        <p:nvSpPr>
          <p:cNvPr id="277507" name="Text Box 3"/>
          <p:cNvSpPr txBox="1">
            <a:spLocks noChangeArrowheads="1"/>
          </p:cNvSpPr>
          <p:nvPr/>
        </p:nvSpPr>
        <p:spPr bwMode="auto">
          <a:xfrm>
            <a:off x="517525" y="1793875"/>
            <a:ext cx="78644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intensity of ambient light is the same at every point on the surface: L</a:t>
            </a:r>
            <a:r>
              <a:rPr lang="en-US" altLang="x-none" sz="2400" baseline="-25000">
                <a:latin typeface="Times New Roman" charset="0"/>
              </a:rPr>
              <a:t>a</a:t>
            </a: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amount of light reflected is given by the reflection coefficient of the surface: R</a:t>
            </a:r>
            <a:r>
              <a:rPr lang="en-US" altLang="x-none" sz="2400" baseline="-25000">
                <a:latin typeface="Times New Roman" charset="0"/>
              </a:rPr>
              <a:t>a</a:t>
            </a:r>
            <a:r>
              <a:rPr lang="en-US" altLang="x-none" sz="2400">
                <a:latin typeface="Times New Roman" charset="0"/>
              </a:rPr>
              <a:t> = k</a:t>
            </a:r>
            <a:r>
              <a:rPr lang="en-US" altLang="x-none" sz="2400" baseline="-25000">
                <a:latin typeface="Times New Roman" charset="0"/>
              </a:rPr>
              <a:t>a</a:t>
            </a:r>
            <a:r>
              <a:rPr lang="en-US" altLang="x-none" sz="2400">
                <a:latin typeface="Times New Roman" charset="0"/>
              </a:rPr>
              <a:t>, where 0&lt;=k</a:t>
            </a:r>
            <a:r>
              <a:rPr lang="en-US" altLang="x-none" sz="2400" baseline="-25000">
                <a:latin typeface="Times New Roman" charset="0"/>
              </a:rPr>
              <a:t>a</a:t>
            </a:r>
            <a:r>
              <a:rPr lang="en-US" altLang="x-none" sz="2400">
                <a:latin typeface="Times New Roman" charset="0"/>
              </a:rPr>
              <a:t> &lt;=1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I</a:t>
            </a:r>
            <a:r>
              <a:rPr lang="en-US" altLang="x-none" sz="2400" baseline="-25000">
                <a:latin typeface="Times New Roman" charset="0"/>
              </a:rPr>
              <a:t>a</a:t>
            </a:r>
            <a:r>
              <a:rPr lang="en-US" altLang="x-none" sz="2400">
                <a:latin typeface="Times New Roman" charset="0"/>
              </a:rPr>
              <a:t> = k</a:t>
            </a:r>
            <a:r>
              <a:rPr lang="en-US" altLang="x-none" sz="2400" baseline="-25000">
                <a:latin typeface="Times New Roman" charset="0"/>
              </a:rPr>
              <a:t>a</a:t>
            </a:r>
            <a:r>
              <a:rPr lang="en-US" altLang="x-none" sz="2400">
                <a:latin typeface="Times New Roman" charset="0"/>
              </a:rPr>
              <a:t>L</a:t>
            </a:r>
            <a:r>
              <a:rPr lang="en-US" altLang="x-none" sz="2400" baseline="-25000">
                <a:latin typeface="Times New Roman" charset="0"/>
              </a:rPr>
              <a:t>a</a:t>
            </a:r>
            <a:endParaRPr lang="en-US" altLang="x-none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Diffuse Reflection</a:t>
            </a:r>
          </a:p>
        </p:txBody>
      </p:sp>
      <p:sp>
        <p:nvSpPr>
          <p:cNvPr id="278531" name="Text Box 3"/>
          <p:cNvSpPr txBox="1">
            <a:spLocks noChangeArrowheads="1"/>
          </p:cNvSpPr>
          <p:nvPr/>
        </p:nvSpPr>
        <p:spPr bwMode="auto">
          <a:xfrm>
            <a:off x="593725" y="1641475"/>
            <a:ext cx="82454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 perfectly diffuse reflector scatters light equally in all directions. This is known as a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Lambertian surface</a:t>
            </a:r>
            <a:r>
              <a:rPr lang="en-US" altLang="x-none" sz="2400">
                <a:latin typeface="Times New Roman" charset="0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Generally these are rough surfaces.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amount of light is determined by Lambert's law.</a:t>
            </a:r>
          </a:p>
        </p:txBody>
      </p:sp>
      <p:graphicFrame>
        <p:nvGraphicFramePr>
          <p:cNvPr id="278532" name="Object 2"/>
          <p:cNvGraphicFramePr>
            <a:graphicFrameLocks noChangeAspect="1"/>
          </p:cNvGraphicFramePr>
          <p:nvPr/>
        </p:nvGraphicFramePr>
        <p:xfrm>
          <a:off x="990600" y="3657600"/>
          <a:ext cx="1473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73200" imgH="381000" progId="Equation.3">
                  <p:embed/>
                </p:oleObj>
              </mc:Choice>
              <mc:Fallback>
                <p:oleObj name="Equation" r:id="rId2" imgW="1473200" imgH="38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657600"/>
                        <a:ext cx="14732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8533" name="Text Box 5"/>
          <p:cNvSpPr txBox="1">
            <a:spLocks noChangeArrowheads="1"/>
          </p:cNvSpPr>
          <p:nvPr/>
        </p:nvSpPr>
        <p:spPr bwMode="auto">
          <a:xfrm>
            <a:off x="2590800" y="3581400"/>
            <a:ext cx="6400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where </a:t>
            </a:r>
            <a:r>
              <a:rPr lang="en-US" altLang="x-none" sz="2400">
                <a:latin typeface="Symbol" charset="2"/>
              </a:rPr>
              <a:t>q</a:t>
            </a:r>
            <a:r>
              <a:rPr lang="en-US" altLang="x-none" sz="2400">
                <a:latin typeface="Times New Roman" charset="0"/>
              </a:rPr>
              <a:t> is the angle between the normal to the surface (</a:t>
            </a:r>
            <a:r>
              <a:rPr lang="en-US" altLang="x-none" sz="2400" b="1">
                <a:latin typeface="Times New Roman" charset="0"/>
              </a:rPr>
              <a:t>n</a:t>
            </a:r>
            <a:r>
              <a:rPr lang="en-US" altLang="x-none" sz="2400">
                <a:latin typeface="Times New Roman" charset="0"/>
              </a:rPr>
              <a:t>) and the direction to the light source (</a:t>
            </a:r>
            <a:r>
              <a:rPr lang="en-US" altLang="x-none" sz="2400" b="1">
                <a:latin typeface="Times New Roman" charset="0"/>
              </a:rPr>
              <a:t>l</a:t>
            </a:r>
            <a:r>
              <a:rPr lang="en-US" altLang="x-none" sz="2400">
                <a:latin typeface="Times New Roman" charset="0"/>
              </a:rPr>
              <a:t>).</a:t>
            </a:r>
          </a:p>
        </p:txBody>
      </p:sp>
      <p:sp>
        <p:nvSpPr>
          <p:cNvPr id="19461" name="Line 6"/>
          <p:cNvSpPr>
            <a:spLocks noChangeShapeType="1"/>
          </p:cNvSpPr>
          <p:nvPr/>
        </p:nvSpPr>
        <p:spPr bwMode="auto">
          <a:xfrm>
            <a:off x="838200" y="52578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Line 7"/>
          <p:cNvSpPr>
            <a:spLocks noChangeShapeType="1"/>
          </p:cNvSpPr>
          <p:nvPr/>
        </p:nvSpPr>
        <p:spPr bwMode="auto">
          <a:xfrm>
            <a:off x="1143000" y="4800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>
            <a:off x="1295400" y="4800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9"/>
          <p:cNvSpPr>
            <a:spLocks noChangeShapeType="1"/>
          </p:cNvSpPr>
          <p:nvPr/>
        </p:nvSpPr>
        <p:spPr bwMode="auto">
          <a:xfrm>
            <a:off x="1447800" y="4800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10"/>
          <p:cNvSpPr>
            <a:spLocks noChangeShapeType="1"/>
          </p:cNvSpPr>
          <p:nvPr/>
        </p:nvSpPr>
        <p:spPr bwMode="auto">
          <a:xfrm>
            <a:off x="2286000" y="52578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1"/>
          <p:cNvSpPr>
            <a:spLocks noChangeShapeType="1"/>
          </p:cNvSpPr>
          <p:nvPr/>
        </p:nvSpPr>
        <p:spPr bwMode="auto">
          <a:xfrm flipH="1">
            <a:off x="2590800" y="48006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 flipH="1">
            <a:off x="2743200" y="48006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3"/>
          <p:cNvSpPr>
            <a:spLocks noChangeShapeType="1"/>
          </p:cNvSpPr>
          <p:nvPr/>
        </p:nvSpPr>
        <p:spPr bwMode="auto">
          <a:xfrm flipH="1">
            <a:off x="2895600" y="48006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Text Box 14"/>
          <p:cNvSpPr txBox="1">
            <a:spLocks noChangeArrowheads="1"/>
          </p:cNvSpPr>
          <p:nvPr/>
        </p:nvSpPr>
        <p:spPr bwMode="auto">
          <a:xfrm>
            <a:off x="762000" y="5257800"/>
            <a:ext cx="1030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Brighter</a:t>
            </a:r>
          </a:p>
        </p:txBody>
      </p:sp>
      <p:sp>
        <p:nvSpPr>
          <p:cNvPr id="19470" name="Text Box 15"/>
          <p:cNvSpPr txBox="1">
            <a:spLocks noChangeArrowheads="1"/>
          </p:cNvSpPr>
          <p:nvPr/>
        </p:nvSpPr>
        <p:spPr bwMode="auto">
          <a:xfrm>
            <a:off x="2286000" y="5257800"/>
            <a:ext cx="1030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Dimmer</a:t>
            </a:r>
          </a:p>
        </p:txBody>
      </p:sp>
      <p:sp>
        <p:nvSpPr>
          <p:cNvPr id="19471" name="Line 16"/>
          <p:cNvSpPr>
            <a:spLocks noChangeShapeType="1"/>
          </p:cNvSpPr>
          <p:nvPr/>
        </p:nvSpPr>
        <p:spPr bwMode="auto">
          <a:xfrm>
            <a:off x="5334000" y="5181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Line 17"/>
          <p:cNvSpPr>
            <a:spLocks noChangeShapeType="1"/>
          </p:cNvSpPr>
          <p:nvPr/>
        </p:nvSpPr>
        <p:spPr bwMode="auto">
          <a:xfrm flipV="1">
            <a:off x="5867400" y="4572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Line 18"/>
          <p:cNvSpPr>
            <a:spLocks noChangeShapeType="1"/>
          </p:cNvSpPr>
          <p:nvPr/>
        </p:nvSpPr>
        <p:spPr bwMode="auto">
          <a:xfrm flipV="1">
            <a:off x="5867400" y="47244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Text Box 19"/>
          <p:cNvSpPr txBox="1">
            <a:spLocks noChangeArrowheads="1"/>
          </p:cNvSpPr>
          <p:nvPr/>
        </p:nvSpPr>
        <p:spPr bwMode="auto">
          <a:xfrm>
            <a:off x="5562600" y="43434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n</a:t>
            </a:r>
          </a:p>
        </p:txBody>
      </p:sp>
      <p:sp>
        <p:nvSpPr>
          <p:cNvPr id="19475" name="Text Box 20"/>
          <p:cNvSpPr txBox="1">
            <a:spLocks noChangeArrowheads="1"/>
          </p:cNvSpPr>
          <p:nvPr/>
        </p:nvSpPr>
        <p:spPr bwMode="auto">
          <a:xfrm>
            <a:off x="6248400" y="4495800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l</a:t>
            </a:r>
          </a:p>
        </p:txBody>
      </p:sp>
      <p:sp>
        <p:nvSpPr>
          <p:cNvPr id="278549" name="Text Box 21"/>
          <p:cNvSpPr txBox="1">
            <a:spLocks noChangeArrowheads="1"/>
          </p:cNvSpPr>
          <p:nvPr/>
        </p:nvSpPr>
        <p:spPr bwMode="auto">
          <a:xfrm>
            <a:off x="593725" y="5756275"/>
            <a:ext cx="5634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If </a:t>
            </a:r>
            <a:r>
              <a:rPr lang="en-US" altLang="x-none" sz="2400" b="1">
                <a:latin typeface="Times New Roman" charset="0"/>
              </a:rPr>
              <a:t>n</a:t>
            </a:r>
            <a:r>
              <a:rPr lang="en-US" altLang="x-none" sz="2400">
                <a:latin typeface="Times New Roman" charset="0"/>
              </a:rPr>
              <a:t> and </a:t>
            </a:r>
            <a:r>
              <a:rPr lang="en-US" altLang="x-none" sz="2400" b="1">
                <a:latin typeface="Times New Roman" charset="0"/>
              </a:rPr>
              <a:t>l</a:t>
            </a:r>
            <a:r>
              <a:rPr lang="en-US" altLang="x-none" sz="2400">
                <a:latin typeface="Times New Roman" charset="0"/>
              </a:rPr>
              <a:t> are normalized to length one, then:</a:t>
            </a:r>
          </a:p>
        </p:txBody>
      </p:sp>
      <p:graphicFrame>
        <p:nvGraphicFramePr>
          <p:cNvPr id="278550" name="Object 3"/>
          <p:cNvGraphicFramePr>
            <a:graphicFrameLocks noChangeAspect="1"/>
          </p:cNvGraphicFramePr>
          <p:nvPr/>
        </p:nvGraphicFramePr>
        <p:xfrm>
          <a:off x="6400800" y="5829300"/>
          <a:ext cx="1562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62100" imgH="266700" progId="Equation.3">
                  <p:embed/>
                </p:oleObj>
              </mc:Choice>
              <mc:Fallback>
                <p:oleObj name="Equation" r:id="rId4" imgW="1562100" imgH="266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829300"/>
                        <a:ext cx="15621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8551" name="Text Box 23"/>
          <p:cNvSpPr txBox="1">
            <a:spLocks noChangeArrowheads="1"/>
          </p:cNvSpPr>
          <p:nvPr/>
        </p:nvSpPr>
        <p:spPr bwMode="auto">
          <a:xfrm>
            <a:off x="6400800" y="6172200"/>
            <a:ext cx="911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1" grpId="0" build="p" autoUpdateAnimBg="0"/>
      <p:bldP spid="278533" grpId="0" build="p" autoUpdateAnimBg="0"/>
      <p:bldP spid="278549" grpId="0" build="p" autoUpdateAnimBg="0"/>
      <p:bldP spid="27855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Diffuse reflection continued</a:t>
            </a: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517525" y="1793875"/>
            <a:ext cx="8626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Not all the light that hits a surface at a point is reflected.  The amount of reflected light is determined by the reflection coefficient, k</a:t>
            </a:r>
            <a:r>
              <a:rPr lang="en-US" altLang="x-none" sz="2400" baseline="-25000">
                <a:latin typeface="Times New Roman" charset="0"/>
              </a:rPr>
              <a:t>d</a:t>
            </a:r>
            <a:r>
              <a:rPr lang="en-US" altLang="x-none" sz="2400">
                <a:latin typeface="Times New Roman" charset="0"/>
              </a:rPr>
              <a:t>.</a:t>
            </a:r>
          </a:p>
        </p:txBody>
      </p:sp>
      <p:graphicFrame>
        <p:nvGraphicFramePr>
          <p:cNvPr id="279556" name="Object 2"/>
          <p:cNvGraphicFramePr>
            <a:graphicFrameLocks noChangeAspect="1"/>
          </p:cNvGraphicFramePr>
          <p:nvPr/>
        </p:nvGraphicFramePr>
        <p:xfrm>
          <a:off x="2438400" y="2971800"/>
          <a:ext cx="2108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08200" imgH="381000" progId="Equation.3">
                  <p:embed/>
                </p:oleObj>
              </mc:Choice>
              <mc:Fallback>
                <p:oleObj name="Equation" r:id="rId2" imgW="2108200" imgH="38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971800"/>
                        <a:ext cx="21082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533400" y="3581400"/>
            <a:ext cx="830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Finally, we can include an attenuation term to account for the distance, d, of the surface from the light source:</a:t>
            </a:r>
          </a:p>
        </p:txBody>
      </p:sp>
      <p:graphicFrame>
        <p:nvGraphicFramePr>
          <p:cNvPr id="279558" name="Object 3"/>
          <p:cNvGraphicFramePr>
            <a:graphicFrameLocks noChangeAspect="1"/>
          </p:cNvGraphicFramePr>
          <p:nvPr/>
        </p:nvGraphicFramePr>
        <p:xfrm>
          <a:off x="2209800" y="4724400"/>
          <a:ext cx="35941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94100" imgH="787400" progId="Equation.3">
                  <p:embed/>
                </p:oleObj>
              </mc:Choice>
              <mc:Fallback>
                <p:oleObj name="Equation" r:id="rId4" imgW="3594100" imgH="787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724400"/>
                        <a:ext cx="35941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 build="p" autoUpdateAnimBg="0"/>
      <p:bldP spid="27955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Specular Reflection</a:t>
            </a:r>
          </a:p>
        </p:txBody>
      </p:sp>
      <p:sp>
        <p:nvSpPr>
          <p:cNvPr id="280579" name="Text Box 3"/>
          <p:cNvSpPr txBox="1">
            <a:spLocks noChangeArrowheads="1"/>
          </p:cNvSpPr>
          <p:nvPr/>
        </p:nvSpPr>
        <p:spPr bwMode="auto">
          <a:xfrm>
            <a:off x="304800" y="1676400"/>
            <a:ext cx="60960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Specular reflection provides highlights on the object.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angle of reflection = the angle of incidence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Symbol" charset="2"/>
              </a:rPr>
              <a:t>		q</a:t>
            </a:r>
            <a:r>
              <a:rPr lang="en-US" altLang="x-none" sz="2400" baseline="-25000">
                <a:latin typeface="Times New Roman" charset="0"/>
              </a:rPr>
              <a:t>i</a:t>
            </a:r>
            <a:r>
              <a:rPr lang="en-US" altLang="x-none" sz="2400">
                <a:latin typeface="Times New Roman" charset="0"/>
              </a:rPr>
              <a:t> = </a:t>
            </a:r>
            <a:r>
              <a:rPr lang="en-US" altLang="x-none" sz="2400">
                <a:latin typeface="Symbol" charset="2"/>
              </a:rPr>
              <a:t>q</a:t>
            </a:r>
            <a:r>
              <a:rPr lang="en-US" altLang="x-none" sz="2400" baseline="-25000">
                <a:latin typeface="Times New Roman" charset="0"/>
              </a:rPr>
              <a:t>r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304800" y="3657600"/>
            <a:ext cx="80168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amount of light seen by the viewer depends on the difference between the angle of </a:t>
            </a:r>
            <a:r>
              <a:rPr lang="en-US" altLang="x-none" sz="2400" b="1">
                <a:latin typeface="Times New Roman" charset="0"/>
              </a:rPr>
              <a:t>r</a:t>
            </a:r>
            <a:r>
              <a:rPr lang="en-US" altLang="x-none" sz="2400">
                <a:latin typeface="Times New Roman" charset="0"/>
              </a:rPr>
              <a:t> and the angle of the viewer, </a:t>
            </a:r>
            <a:r>
              <a:rPr lang="en-US" altLang="x-none" sz="2400" b="1">
                <a:latin typeface="Times New Roman" charset="0"/>
              </a:rPr>
              <a:t>v</a:t>
            </a:r>
            <a:r>
              <a:rPr lang="en-US" altLang="x-none" sz="2400">
                <a:latin typeface="Times New Roman" charset="0"/>
              </a:rPr>
              <a:t>.  We will call this angle </a:t>
            </a:r>
            <a:r>
              <a:rPr lang="en-US" altLang="x-none" sz="2400">
                <a:latin typeface="Symbol" charset="2"/>
              </a:rPr>
              <a:t>f</a:t>
            </a:r>
            <a:r>
              <a:rPr lang="en-US" altLang="x-none" sz="2400">
                <a:latin typeface="Times New Roman" charset="0"/>
              </a:rPr>
              <a:t>.</a:t>
            </a:r>
          </a:p>
        </p:txBody>
      </p:sp>
      <p:sp>
        <p:nvSpPr>
          <p:cNvPr id="21508" name="Line 5"/>
          <p:cNvSpPr>
            <a:spLocks noChangeShapeType="1"/>
          </p:cNvSpPr>
          <p:nvPr/>
        </p:nvSpPr>
        <p:spPr bwMode="auto">
          <a:xfrm>
            <a:off x="6705600" y="3048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Line 6"/>
          <p:cNvSpPr>
            <a:spLocks noChangeShapeType="1"/>
          </p:cNvSpPr>
          <p:nvPr/>
        </p:nvSpPr>
        <p:spPr bwMode="auto">
          <a:xfrm flipV="1">
            <a:off x="7772400" y="20574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7"/>
          <p:cNvSpPr>
            <a:spLocks noChangeShapeType="1"/>
          </p:cNvSpPr>
          <p:nvPr/>
        </p:nvSpPr>
        <p:spPr bwMode="auto">
          <a:xfrm flipH="1" flipV="1">
            <a:off x="7086600" y="2362200"/>
            <a:ext cx="685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Line 8"/>
          <p:cNvSpPr>
            <a:spLocks noChangeShapeType="1"/>
          </p:cNvSpPr>
          <p:nvPr/>
        </p:nvSpPr>
        <p:spPr bwMode="auto">
          <a:xfrm flipV="1">
            <a:off x="7772400" y="2438400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9"/>
          <p:cNvSpPr>
            <a:spLocks noChangeShapeType="1"/>
          </p:cNvSpPr>
          <p:nvPr/>
        </p:nvSpPr>
        <p:spPr bwMode="auto">
          <a:xfrm flipV="1">
            <a:off x="7772400" y="26670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Text Box 10"/>
          <p:cNvSpPr txBox="1">
            <a:spLocks noChangeArrowheads="1"/>
          </p:cNvSpPr>
          <p:nvPr/>
        </p:nvSpPr>
        <p:spPr bwMode="auto">
          <a:xfrm>
            <a:off x="6765925" y="20986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l</a:t>
            </a:r>
          </a:p>
        </p:txBody>
      </p:sp>
      <p:sp>
        <p:nvSpPr>
          <p:cNvPr id="21514" name="Text Box 11"/>
          <p:cNvSpPr txBox="1">
            <a:spLocks noChangeArrowheads="1"/>
          </p:cNvSpPr>
          <p:nvPr/>
        </p:nvSpPr>
        <p:spPr bwMode="auto">
          <a:xfrm>
            <a:off x="7467600" y="18288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n</a:t>
            </a:r>
          </a:p>
        </p:txBody>
      </p:sp>
      <p:sp>
        <p:nvSpPr>
          <p:cNvPr id="21515" name="Text Box 12"/>
          <p:cNvSpPr txBox="1">
            <a:spLocks noChangeArrowheads="1"/>
          </p:cNvSpPr>
          <p:nvPr/>
        </p:nvSpPr>
        <p:spPr bwMode="auto">
          <a:xfrm>
            <a:off x="8153400" y="19812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r</a:t>
            </a:r>
          </a:p>
        </p:txBody>
      </p:sp>
      <p:sp>
        <p:nvSpPr>
          <p:cNvPr id="21516" name="Text Box 13"/>
          <p:cNvSpPr txBox="1">
            <a:spLocks noChangeArrowheads="1"/>
          </p:cNvSpPr>
          <p:nvPr/>
        </p:nvSpPr>
        <p:spPr bwMode="auto">
          <a:xfrm>
            <a:off x="8458200" y="2286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v</a:t>
            </a:r>
          </a:p>
        </p:txBody>
      </p:sp>
      <p:graphicFrame>
        <p:nvGraphicFramePr>
          <p:cNvPr id="280590" name="Object 2"/>
          <p:cNvGraphicFramePr>
            <a:graphicFrameLocks noChangeAspect="1"/>
          </p:cNvGraphicFramePr>
          <p:nvPr/>
        </p:nvGraphicFramePr>
        <p:xfrm>
          <a:off x="1600200" y="4953000"/>
          <a:ext cx="4038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38600" imgH="419100" progId="Equation.3">
                  <p:embed/>
                </p:oleObj>
              </mc:Choice>
              <mc:Fallback>
                <p:oleObj name="Equation" r:id="rId2" imgW="4038600" imgH="419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953000"/>
                        <a:ext cx="40386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0591" name="Text Box 15"/>
          <p:cNvSpPr txBox="1">
            <a:spLocks noChangeArrowheads="1"/>
          </p:cNvSpPr>
          <p:nvPr/>
        </p:nvSpPr>
        <p:spPr bwMode="auto">
          <a:xfrm>
            <a:off x="441325" y="5527675"/>
            <a:ext cx="8245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 is the shininess coefficient.  Higher values make the surface shinier. 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 = infinity is a mirror.  100 &lt;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 &lt; 500 is metallic.</a:t>
            </a:r>
          </a:p>
        </p:txBody>
      </p:sp>
      <p:sp>
        <p:nvSpPr>
          <p:cNvPr id="21519" name="Arc 16"/>
          <p:cNvSpPr>
            <a:spLocks/>
          </p:cNvSpPr>
          <p:nvPr/>
        </p:nvSpPr>
        <p:spPr bwMode="auto">
          <a:xfrm rot="11487782" flipV="1">
            <a:off x="7467600" y="2514600"/>
            <a:ext cx="228600" cy="228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Arc 17"/>
          <p:cNvSpPr>
            <a:spLocks/>
          </p:cNvSpPr>
          <p:nvPr/>
        </p:nvSpPr>
        <p:spPr bwMode="auto">
          <a:xfrm rot="14766664" flipV="1">
            <a:off x="7848600" y="2514600"/>
            <a:ext cx="228600" cy="228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Arc 18"/>
          <p:cNvSpPr>
            <a:spLocks/>
          </p:cNvSpPr>
          <p:nvPr/>
        </p:nvSpPr>
        <p:spPr bwMode="auto">
          <a:xfrm>
            <a:off x="8229600" y="2590800"/>
            <a:ext cx="76200" cy="152400"/>
          </a:xfrm>
          <a:custGeom>
            <a:avLst/>
            <a:gdLst>
              <a:gd name="T0" fmla="*/ 0 w 21600"/>
              <a:gd name="T1" fmla="*/ 0 h 21600"/>
              <a:gd name="T2" fmla="*/ 11802135 w 21600"/>
              <a:gd name="T3" fmla="*/ 377667802 h 21600"/>
              <a:gd name="T4" fmla="*/ 0 w 21600"/>
              <a:gd name="T5" fmla="*/ 37766780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Text Box 19"/>
          <p:cNvSpPr txBox="1">
            <a:spLocks noChangeArrowheads="1"/>
          </p:cNvSpPr>
          <p:nvPr/>
        </p:nvSpPr>
        <p:spPr bwMode="auto">
          <a:xfrm>
            <a:off x="7315200" y="2209800"/>
            <a:ext cx="361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q</a:t>
            </a:r>
            <a:r>
              <a:rPr lang="en-US" altLang="x-none" sz="2000" baseline="-25000">
                <a:latin typeface="Times New Roman" charset="0"/>
              </a:rPr>
              <a:t>i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21523" name="Text Box 20"/>
          <p:cNvSpPr txBox="1">
            <a:spLocks noChangeArrowheads="1"/>
          </p:cNvSpPr>
          <p:nvPr/>
        </p:nvSpPr>
        <p:spPr bwMode="auto">
          <a:xfrm>
            <a:off x="7848600" y="2209800"/>
            <a:ext cx="371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q</a:t>
            </a:r>
            <a:r>
              <a:rPr lang="en-US" altLang="x-none" sz="2000" baseline="-25000">
                <a:latin typeface="Times New Roman" charset="0"/>
              </a:rPr>
              <a:t>r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21524" name="Text Box 21"/>
          <p:cNvSpPr txBox="1">
            <a:spLocks noChangeArrowheads="1"/>
          </p:cNvSpPr>
          <p:nvPr/>
        </p:nvSpPr>
        <p:spPr bwMode="auto">
          <a:xfrm>
            <a:off x="8305800" y="2362200"/>
            <a:ext cx="315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f</a:t>
            </a:r>
            <a:endParaRPr lang="en-US" altLang="x-none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 autoUpdateAnimBg="0"/>
      <p:bldP spid="280580" grpId="0" build="p" autoUpdateAnimBg="0"/>
      <p:bldP spid="28059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complete Phong reflection model</a:t>
            </a:r>
          </a:p>
        </p:txBody>
      </p:sp>
      <p:graphicFrame>
        <p:nvGraphicFramePr>
          <p:cNvPr id="281603" name="Object 2"/>
          <p:cNvGraphicFramePr>
            <a:graphicFrameLocks noChangeAspect="1"/>
          </p:cNvGraphicFramePr>
          <p:nvPr/>
        </p:nvGraphicFramePr>
        <p:xfrm>
          <a:off x="1219200" y="3200400"/>
          <a:ext cx="664368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642100" imgH="787400" progId="Equation.3">
                  <p:embed/>
                </p:oleObj>
              </mc:Choice>
              <mc:Fallback>
                <p:oleObj name="Equation" r:id="rId2" imgW="6642100" imgH="787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200400"/>
                        <a:ext cx="6643688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669925" y="1870075"/>
            <a:ext cx="8169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Putting all the terms together gives the full Phong reflection model: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4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Computing Dot Products</a:t>
            </a:r>
          </a:p>
        </p:txBody>
      </p:sp>
      <p:sp>
        <p:nvSpPr>
          <p:cNvPr id="273411" name="Text Box 3"/>
          <p:cNvSpPr txBox="1">
            <a:spLocks noChangeArrowheads="1"/>
          </p:cNvSpPr>
          <p:nvPr/>
        </p:nvSpPr>
        <p:spPr bwMode="auto">
          <a:xfrm>
            <a:off x="517525" y="1717675"/>
            <a:ext cx="5314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Computing Dot Products in 2 dimensions.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Recall that:</a:t>
            </a:r>
          </a:p>
        </p:txBody>
      </p:sp>
      <p:graphicFrame>
        <p:nvGraphicFramePr>
          <p:cNvPr id="273412" name="Object 2"/>
          <p:cNvGraphicFramePr>
            <a:graphicFrameLocks noChangeAspect="1"/>
          </p:cNvGraphicFramePr>
          <p:nvPr/>
        </p:nvGraphicFramePr>
        <p:xfrm>
          <a:off x="2730500" y="2133600"/>
          <a:ext cx="2832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32100" imgH="419100" progId="Equation.3">
                  <p:embed/>
                </p:oleObj>
              </mc:Choice>
              <mc:Fallback>
                <p:oleObj name="Equation" r:id="rId2" imgW="2832100" imgH="419100" progId="Equation.3">
                  <p:embed/>
                  <p:pic>
                    <p:nvPicPr>
                      <p:cNvPr id="2734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0" y="2133600"/>
                        <a:ext cx="28321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1050925" y="2498725"/>
            <a:ext cx="5734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where </a:t>
            </a:r>
            <a:r>
              <a:rPr lang="en-US" altLang="x-none" sz="2400">
                <a:latin typeface="Symbol" charset="2"/>
              </a:rPr>
              <a:t>q</a:t>
            </a:r>
            <a:r>
              <a:rPr lang="en-US" altLang="x-none" sz="2400">
                <a:latin typeface="Times New Roman" charset="0"/>
              </a:rPr>
              <a:t> is the angle between the two vectors.</a:t>
            </a:r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 flipV="1">
            <a:off x="5791200" y="30480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7"/>
          <p:cNvSpPr>
            <a:spLocks noChangeShapeType="1"/>
          </p:cNvSpPr>
          <p:nvPr/>
        </p:nvSpPr>
        <p:spPr bwMode="auto">
          <a:xfrm>
            <a:off x="5486400" y="4267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 flipV="1">
            <a:off x="5791200" y="3505200"/>
            <a:ext cx="381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 flipV="1">
            <a:off x="5791200" y="3810000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6019800" y="3733800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Symbol" charset="2"/>
              </a:rPr>
              <a:t>q</a:t>
            </a:r>
          </a:p>
        </p:txBody>
      </p:sp>
      <p:sp>
        <p:nvSpPr>
          <p:cNvPr id="6154" name="Arc 11"/>
          <p:cNvSpPr>
            <a:spLocks/>
          </p:cNvSpPr>
          <p:nvPr/>
        </p:nvSpPr>
        <p:spPr bwMode="auto">
          <a:xfrm>
            <a:off x="5943600" y="3962400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53527720 w 21600"/>
              <a:gd name="T3" fmla="*/ 53527720 h 21600"/>
              <a:gd name="T4" fmla="*/ 0 w 21600"/>
              <a:gd name="T5" fmla="*/ 5352772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Text Box 12"/>
          <p:cNvSpPr txBox="1">
            <a:spLocks noChangeArrowheads="1"/>
          </p:cNvSpPr>
          <p:nvPr/>
        </p:nvSpPr>
        <p:spPr bwMode="auto">
          <a:xfrm>
            <a:off x="6019800" y="3124200"/>
            <a:ext cx="898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(x</a:t>
            </a:r>
            <a:r>
              <a:rPr lang="en-US" altLang="x-none" sz="2000" baseline="-25000">
                <a:latin typeface="Times New Roman" charset="0"/>
              </a:rPr>
              <a:t>1</a:t>
            </a:r>
            <a:r>
              <a:rPr lang="en-US" altLang="x-none" sz="2000">
                <a:latin typeface="Times New Roman" charset="0"/>
              </a:rPr>
              <a:t>, y</a:t>
            </a:r>
            <a:r>
              <a:rPr lang="en-US" altLang="x-none" sz="2000" baseline="-25000">
                <a:latin typeface="Times New Roman" charset="0"/>
              </a:rPr>
              <a:t>1</a:t>
            </a:r>
            <a:r>
              <a:rPr lang="en-US" altLang="x-none" sz="2000">
                <a:latin typeface="Times New Roman" charset="0"/>
              </a:rPr>
              <a:t>)</a:t>
            </a:r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6858000" y="3810000"/>
            <a:ext cx="898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(x</a:t>
            </a:r>
            <a:r>
              <a:rPr lang="en-US" altLang="x-none" sz="2000" baseline="-25000">
                <a:latin typeface="Times New Roman" charset="0"/>
              </a:rPr>
              <a:t>2</a:t>
            </a:r>
            <a:r>
              <a:rPr lang="en-US" altLang="x-none" sz="2000">
                <a:latin typeface="Times New Roman" charset="0"/>
              </a:rPr>
              <a:t>, y</a:t>
            </a:r>
            <a:r>
              <a:rPr lang="en-US" altLang="x-none" sz="2000" baseline="-25000">
                <a:latin typeface="Times New Roman" charset="0"/>
              </a:rPr>
              <a:t>2</a:t>
            </a:r>
            <a:r>
              <a:rPr lang="en-US" altLang="x-none" sz="2000">
                <a:latin typeface="Times New Roman" charset="0"/>
              </a:rPr>
              <a:t>)</a:t>
            </a:r>
          </a:p>
        </p:txBody>
      </p:sp>
      <p:sp>
        <p:nvSpPr>
          <p:cNvPr id="273426" name="Text Box 18"/>
          <p:cNvSpPr txBox="1">
            <a:spLocks noChangeArrowheads="1"/>
          </p:cNvSpPr>
          <p:nvPr/>
        </p:nvSpPr>
        <p:spPr bwMode="auto">
          <a:xfrm>
            <a:off x="609600" y="3048000"/>
            <a:ext cx="37115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What is this dot product in terms of x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, y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, x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, y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1" grpId="0" build="p" autoUpdateAnimBg="0"/>
      <p:bldP spid="273413" grpId="0" build="p" autoUpdateAnimBg="0"/>
      <p:bldP spid="27342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Dealing with Lighting</a:t>
            </a:r>
          </a:p>
        </p:txBody>
      </p:sp>
      <p:sp>
        <p:nvSpPr>
          <p:cNvPr id="252931" name="Text Box 3"/>
          <p:cNvSpPr txBox="1">
            <a:spLocks noChangeArrowheads="1"/>
          </p:cNvSpPr>
          <p:nvPr/>
        </p:nvSpPr>
        <p:spPr bwMode="auto">
          <a:xfrm>
            <a:off x="517525" y="1717675"/>
            <a:ext cx="824547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Light may come from one or more sources and interacts with objects in the scene, sometimes in complex ways.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SzTx/>
              <a:buFont typeface="Monotype Sorts" charset="2"/>
              <a:buChar char="_"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We would like to develop a model for lighting and shading that can look natural, but be computed rapidly.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SzTx/>
              <a:buFont typeface="Monotype Sorts" charset="2"/>
              <a:buChar char="_"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We use a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local</a:t>
            </a:r>
            <a:r>
              <a:rPr lang="en-US" altLang="x-none" sz="2400">
                <a:latin typeface="Times New Roman" charset="0"/>
              </a:rPr>
              <a:t> model, in which we base calculations on: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1) Material properties of objects in the scene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2) Local Geometry of the surfaces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3) Locations and properties of light sources.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Finding the Normal to a plane</a:t>
            </a:r>
          </a:p>
        </p:txBody>
      </p:sp>
      <p:sp>
        <p:nvSpPr>
          <p:cNvPr id="274435" name="Text Box 3"/>
          <p:cNvSpPr txBox="1">
            <a:spLocks noChangeArrowheads="1"/>
          </p:cNvSpPr>
          <p:nvPr/>
        </p:nvSpPr>
        <p:spPr bwMode="auto">
          <a:xfrm>
            <a:off x="304800" y="1600200"/>
            <a:ext cx="8550275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 plane can be defined by 3 non-colinear points, p</a:t>
            </a:r>
            <a:r>
              <a:rPr lang="en-US" altLang="x-none" sz="2400" baseline="-25000">
                <a:latin typeface="Times New Roman" charset="0"/>
              </a:rPr>
              <a:t>0</a:t>
            </a:r>
            <a:r>
              <a:rPr lang="en-US" altLang="x-none" sz="2400">
                <a:latin typeface="Times New Roman" charset="0"/>
              </a:rPr>
              <a:t>, p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, and p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These points define 2 vectors, p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-p</a:t>
            </a:r>
            <a:r>
              <a:rPr lang="en-US" altLang="x-none" sz="2400" baseline="-25000">
                <a:latin typeface="Times New Roman" charset="0"/>
              </a:rPr>
              <a:t>0</a:t>
            </a:r>
            <a:r>
              <a:rPr lang="en-US" altLang="x-none" sz="2400">
                <a:latin typeface="Times New Roman" charset="0"/>
              </a:rPr>
              <a:t>, and p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-p</a:t>
            </a:r>
            <a:r>
              <a:rPr lang="en-US" altLang="x-none" sz="2400" baseline="-25000">
                <a:latin typeface="Times New Roman" charset="0"/>
              </a:rPr>
              <a:t>0</a:t>
            </a: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normal to the plane is the cross product between the two vectors: (p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-p</a:t>
            </a:r>
            <a:r>
              <a:rPr lang="en-US" altLang="x-none" sz="2400" baseline="-25000">
                <a:latin typeface="Times New Roman" charset="0"/>
              </a:rPr>
              <a:t>0</a:t>
            </a:r>
            <a:r>
              <a:rPr lang="en-US" altLang="x-none" sz="2400">
                <a:latin typeface="Times New Roman" charset="0"/>
              </a:rPr>
              <a:t>)x(p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-p</a:t>
            </a:r>
            <a:r>
              <a:rPr lang="en-US" altLang="x-none" sz="2400" baseline="-25000">
                <a:latin typeface="Times New Roman" charset="0"/>
              </a:rPr>
              <a:t>0</a:t>
            </a:r>
            <a:r>
              <a:rPr lang="en-US" altLang="x-none" sz="2400">
                <a:latin typeface="Times New Roman" charset="0"/>
              </a:rPr>
              <a:t>).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direction of the normal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determines the outward facing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side of the plane.</a:t>
            </a:r>
          </a:p>
        </p:txBody>
      </p:sp>
      <p:sp>
        <p:nvSpPr>
          <p:cNvPr id="7171" name="Line 4"/>
          <p:cNvSpPr>
            <a:spLocks noChangeShapeType="1"/>
          </p:cNvSpPr>
          <p:nvPr/>
        </p:nvSpPr>
        <p:spPr bwMode="auto">
          <a:xfrm flipV="1">
            <a:off x="6096000" y="4191000"/>
            <a:ext cx="1143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Line 5"/>
          <p:cNvSpPr>
            <a:spLocks noChangeShapeType="1"/>
          </p:cNvSpPr>
          <p:nvPr/>
        </p:nvSpPr>
        <p:spPr bwMode="auto">
          <a:xfrm flipV="1">
            <a:off x="6096000" y="3733800"/>
            <a:ext cx="304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5775325" y="4308475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0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7239000" y="39624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1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6324600" y="3276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2</a:t>
            </a:r>
            <a:endParaRPr lang="en-US" altLang="x-none" sz="2400">
              <a:latin typeface="Times New Roman" charset="0"/>
            </a:endParaRPr>
          </a:p>
        </p:txBody>
      </p:sp>
      <p:graphicFrame>
        <p:nvGraphicFramePr>
          <p:cNvPr id="274441" name="Object 2"/>
          <p:cNvGraphicFramePr>
            <a:graphicFrameLocks noChangeAspect="1"/>
          </p:cNvGraphicFramePr>
          <p:nvPr/>
        </p:nvGraphicFramePr>
        <p:xfrm>
          <a:off x="609600" y="4953000"/>
          <a:ext cx="54864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75000" imgH="1028700" progId="Equation.3">
                  <p:embed/>
                </p:oleObj>
              </mc:Choice>
              <mc:Fallback>
                <p:oleObj name="Equation" r:id="rId2" imgW="3175000" imgH="1028700" progId="Equation.3">
                  <p:embed/>
                  <p:pic>
                    <p:nvPicPr>
                      <p:cNvPr id="27444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953000"/>
                        <a:ext cx="5486400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Computing a cross product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172426"/>
              </p:ext>
            </p:extLst>
          </p:nvPr>
        </p:nvGraphicFramePr>
        <p:xfrm>
          <a:off x="1600200" y="1828800"/>
          <a:ext cx="81088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93800" imgH="2019300" progId="Equation.3">
                  <p:embed/>
                </p:oleObj>
              </mc:Choice>
              <mc:Fallback>
                <p:oleObj name="Equation" r:id="rId2" imgW="1193800" imgH="2019300" progId="Equation.3">
                  <p:embed/>
                  <p:pic>
                    <p:nvPicPr>
                      <p:cNvPr id="819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828800"/>
                        <a:ext cx="810883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441325" y="1565275"/>
            <a:ext cx="1217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Suppose</a:t>
            </a:r>
          </a:p>
        </p:txBody>
      </p:sp>
      <p:graphicFrame>
        <p:nvGraphicFramePr>
          <p:cNvPr id="819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033702"/>
              </p:ext>
            </p:extLst>
          </p:nvPr>
        </p:nvGraphicFramePr>
        <p:xfrm>
          <a:off x="2884098" y="1828800"/>
          <a:ext cx="83676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31900" imgH="2019300" progId="Equation.3">
                  <p:embed/>
                </p:oleObj>
              </mc:Choice>
              <mc:Fallback>
                <p:oleObj name="Equation" r:id="rId4" imgW="1231900" imgH="2019300" progId="Equation.3">
                  <p:embed/>
                  <p:pic>
                    <p:nvPicPr>
                      <p:cNvPr id="819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098" y="1828800"/>
                        <a:ext cx="836762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6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87651"/>
              </p:ext>
            </p:extLst>
          </p:nvPr>
        </p:nvGraphicFramePr>
        <p:xfrm>
          <a:off x="1382383" y="4495800"/>
          <a:ext cx="2057400" cy="1374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22600" imgH="2019300" progId="Equation.3">
                  <p:embed/>
                </p:oleObj>
              </mc:Choice>
              <mc:Fallback>
                <p:oleObj name="Equation" r:id="rId6" imgW="3022600" imgH="2019300" progId="Equation.3">
                  <p:embed/>
                  <p:pic>
                    <p:nvPicPr>
                      <p:cNvPr id="27546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383" y="4495800"/>
                        <a:ext cx="2057400" cy="13744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3" name="Text Box 7"/>
          <p:cNvSpPr txBox="1">
            <a:spLocks noChangeArrowheads="1"/>
          </p:cNvSpPr>
          <p:nvPr/>
        </p:nvSpPr>
        <p:spPr bwMode="auto">
          <a:xfrm>
            <a:off x="533400" y="4038600"/>
            <a:ext cx="811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Then</a:t>
            </a:r>
          </a:p>
        </p:txBody>
      </p:sp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DCEAFD32-7957-D608-7019-3543C26B6F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828904"/>
              </p:ext>
            </p:extLst>
          </p:nvPr>
        </p:nvGraphicFramePr>
        <p:xfrm>
          <a:off x="5104454" y="1928629"/>
          <a:ext cx="903298" cy="1525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09600" imgH="1028700" progId="Equation.3">
                  <p:embed/>
                </p:oleObj>
              </mc:Choice>
              <mc:Fallback>
                <p:oleObj name="Equation" r:id="rId8" imgW="609600" imgH="1028700" progId="Equation.3">
                  <p:embed/>
                  <p:pic>
                    <p:nvPicPr>
                      <p:cNvPr id="92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4454" y="1928629"/>
                        <a:ext cx="903298" cy="15251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3F870441-B2E3-9E30-FF3B-E7282BC0D2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953406"/>
              </p:ext>
            </p:extLst>
          </p:nvPr>
        </p:nvGraphicFramePr>
        <p:xfrm>
          <a:off x="4953000" y="4443230"/>
          <a:ext cx="2777982" cy="1424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006600" imgH="1028700" progId="Equation.3">
                  <p:embed/>
                </p:oleObj>
              </mc:Choice>
              <mc:Fallback>
                <p:oleObj name="Equation" r:id="rId10" imgW="2006600" imgH="1028700" progId="Equation.3">
                  <p:embed/>
                  <p:pic>
                    <p:nvPicPr>
                      <p:cNvPr id="922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443230"/>
                        <a:ext cx="2777982" cy="14241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29FB1371-1118-0DF7-7318-42A0848906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444387"/>
              </p:ext>
            </p:extLst>
          </p:nvPr>
        </p:nvGraphicFramePr>
        <p:xfrm>
          <a:off x="7136454" y="1852429"/>
          <a:ext cx="940746" cy="1525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35000" imgH="1028700" progId="Equation.3">
                  <p:embed/>
                </p:oleObj>
              </mc:Choice>
              <mc:Fallback>
                <p:oleObj name="Equation" r:id="rId12" imgW="635000" imgH="1028700" progId="Equation.3">
                  <p:embed/>
                  <p:pic>
                    <p:nvPicPr>
                      <p:cNvPr id="922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6454" y="1852429"/>
                        <a:ext cx="940746" cy="15251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4">
            <a:extLst>
              <a:ext uri="{FF2B5EF4-FFF2-40B4-BE49-F238E27FC236}">
                <a16:creationId xmlns:a16="http://schemas.microsoft.com/office/drawing/2014/main" id="{95FF40F4-0E05-7495-3427-E56154863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8490" y="1524000"/>
            <a:ext cx="12763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Example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00DD7CC-11B8-C3E4-9EE6-D981C4EDF61A}"/>
              </a:ext>
            </a:extLst>
          </p:cNvPr>
          <p:cNvCxnSpPr/>
          <p:nvPr/>
        </p:nvCxnSpPr>
        <p:spPr bwMode="auto">
          <a:xfrm>
            <a:off x="4193875" y="1793875"/>
            <a:ext cx="0" cy="46069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Normalizing the length to 1</a:t>
            </a:r>
          </a:p>
        </p:txBody>
      </p:sp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593725" y="1717675"/>
            <a:ext cx="7261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length of the normal vector should always be set to 1.</a:t>
            </a:r>
          </a:p>
        </p:txBody>
      </p:sp>
      <p:graphicFrame>
        <p:nvGraphicFramePr>
          <p:cNvPr id="276484" name="Object 2"/>
          <p:cNvGraphicFramePr>
            <a:graphicFrameLocks noChangeAspect="1"/>
          </p:cNvGraphicFramePr>
          <p:nvPr/>
        </p:nvGraphicFramePr>
        <p:xfrm>
          <a:off x="1143000" y="2209800"/>
          <a:ext cx="16637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63700" imgH="901700" progId="Equation.3">
                  <p:embed/>
                </p:oleObj>
              </mc:Choice>
              <mc:Fallback>
                <p:oleObj name="Equation" r:id="rId2" imgW="1663700" imgH="901700" progId="Equation.3">
                  <p:embed/>
                  <p:pic>
                    <p:nvPicPr>
                      <p:cNvPr id="27648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09800"/>
                        <a:ext cx="16637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486" name="Object 3"/>
          <p:cNvGraphicFramePr>
            <a:graphicFrameLocks noChangeAspect="1"/>
          </p:cNvGraphicFramePr>
          <p:nvPr/>
        </p:nvGraphicFramePr>
        <p:xfrm>
          <a:off x="1981200" y="3200400"/>
          <a:ext cx="147955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66900" imgH="2019300" progId="Equation.3">
                  <p:embed/>
                </p:oleObj>
              </mc:Choice>
              <mc:Fallback>
                <p:oleObj name="Equation" r:id="rId4" imgW="1866900" imgH="2019300" progId="Equation.3">
                  <p:embed/>
                  <p:pic>
                    <p:nvPicPr>
                      <p:cNvPr id="27648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200400"/>
                        <a:ext cx="147955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487" name="Object 4"/>
          <p:cNvGraphicFramePr>
            <a:graphicFrameLocks noChangeAspect="1"/>
          </p:cNvGraphicFramePr>
          <p:nvPr/>
        </p:nvGraphicFramePr>
        <p:xfrm>
          <a:off x="4419600" y="3581400"/>
          <a:ext cx="434340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594100" imgH="495300" progId="Equation.3">
                  <p:embed/>
                </p:oleObj>
              </mc:Choice>
              <mc:Fallback>
                <p:oleObj name="Equation" r:id="rId6" imgW="3594100" imgH="495300" progId="Equation.3">
                  <p:embed/>
                  <p:pic>
                    <p:nvPicPr>
                      <p:cNvPr id="27648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581400"/>
                        <a:ext cx="4343400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488" name="Text Box 8"/>
          <p:cNvSpPr txBox="1">
            <a:spLocks noChangeArrowheads="1"/>
          </p:cNvSpPr>
          <p:nvPr/>
        </p:nvSpPr>
        <p:spPr bwMode="auto">
          <a:xfrm>
            <a:off x="457200" y="3657600"/>
            <a:ext cx="130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Suppose:</a:t>
            </a:r>
          </a:p>
        </p:txBody>
      </p:sp>
      <p:sp>
        <p:nvSpPr>
          <p:cNvPr id="276489" name="Text Box 9"/>
          <p:cNvSpPr txBox="1">
            <a:spLocks noChangeArrowheads="1"/>
          </p:cNvSpPr>
          <p:nvPr/>
        </p:nvSpPr>
        <p:spPr bwMode="auto">
          <a:xfrm>
            <a:off x="3581400" y="3733800"/>
            <a:ext cx="811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Then</a:t>
            </a:r>
          </a:p>
        </p:txBody>
      </p:sp>
      <p:graphicFrame>
        <p:nvGraphicFramePr>
          <p:cNvPr id="276490" name="Object 5"/>
          <p:cNvGraphicFramePr>
            <a:graphicFrameLocks noChangeAspect="1"/>
          </p:cNvGraphicFramePr>
          <p:nvPr/>
        </p:nvGraphicFramePr>
        <p:xfrm>
          <a:off x="4495800" y="4648200"/>
          <a:ext cx="3175000" cy="195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403600" imgH="2095500" progId="Equation.3">
                  <p:embed/>
                </p:oleObj>
              </mc:Choice>
              <mc:Fallback>
                <p:oleObj name="Equation" r:id="rId8" imgW="3403600" imgH="2095500" progId="Equation.3">
                  <p:embed/>
                  <p:pic>
                    <p:nvPicPr>
                      <p:cNvPr id="27649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648200"/>
                        <a:ext cx="3175000" cy="195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491" name="Text Box 11"/>
          <p:cNvSpPr txBox="1">
            <a:spLocks noChangeArrowheads="1"/>
          </p:cNvSpPr>
          <p:nvPr/>
        </p:nvSpPr>
        <p:spPr bwMode="auto">
          <a:xfrm>
            <a:off x="3581400" y="5410200"/>
            <a:ext cx="62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8" grpId="0" build="p" autoUpdateAnimBg="0"/>
      <p:bldP spid="276489" grpId="0" build="p" autoUpdateAnimBg="0"/>
      <p:bldP spid="27649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Special Cases of Normals:</a:t>
            </a:r>
            <a:br>
              <a:rPr lang="en-US" altLang="x-none"/>
            </a:br>
            <a:r>
              <a:rPr lang="en-US" altLang="x-none"/>
              <a:t>A plane</a:t>
            </a:r>
          </a:p>
        </p:txBody>
      </p:sp>
      <p:sp>
        <p:nvSpPr>
          <p:cNvPr id="277507" name="Text Box 3"/>
          <p:cNvSpPr txBox="1">
            <a:spLocks noChangeArrowheads="1"/>
          </p:cNvSpPr>
          <p:nvPr/>
        </p:nvSpPr>
        <p:spPr bwMode="auto">
          <a:xfrm>
            <a:off x="533400" y="3505200"/>
            <a:ext cx="557847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For a plane defined as: ax + by + cz + d = 0,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we can show that the normal is: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(but we still need to normalize the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length to 1).</a:t>
            </a:r>
          </a:p>
        </p:txBody>
      </p:sp>
      <p:graphicFrame>
        <p:nvGraphicFramePr>
          <p:cNvPr id="277508" name="Object 2"/>
          <p:cNvGraphicFramePr>
            <a:graphicFrameLocks noChangeAspect="1"/>
          </p:cNvGraphicFramePr>
          <p:nvPr/>
        </p:nvGraphicFramePr>
        <p:xfrm>
          <a:off x="6737350" y="1749425"/>
          <a:ext cx="1323975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12800" imgH="1028700" progId="Equation.3">
                  <p:embed/>
                </p:oleObj>
              </mc:Choice>
              <mc:Fallback>
                <p:oleObj name="Equation" r:id="rId2" imgW="812800" imgH="1028700" progId="Equation.3">
                  <p:embed/>
                  <p:pic>
                    <p:nvPicPr>
                      <p:cNvPr id="27750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7350" y="1749425"/>
                        <a:ext cx="1323975" cy="167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512" name="Text Box 8"/>
          <p:cNvSpPr txBox="1">
            <a:spLocks noChangeArrowheads="1"/>
          </p:cNvSpPr>
          <p:nvPr/>
        </p:nvSpPr>
        <p:spPr bwMode="auto">
          <a:xfrm>
            <a:off x="533400" y="1828800"/>
            <a:ext cx="60658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For a surface defined as a function of x, y and z,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normal is specified as: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 autoUpdateAnimBg="0"/>
      <p:bldP spid="277512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Special Cases of Normals: </a:t>
            </a:r>
            <a:br>
              <a:rPr lang="en-US" altLang="x-none"/>
            </a:br>
            <a:r>
              <a:rPr lang="en-US" altLang="x-none"/>
              <a:t>A sphere</a:t>
            </a:r>
          </a:p>
        </p:txBody>
      </p:sp>
      <p:sp>
        <p:nvSpPr>
          <p:cNvPr id="282629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60436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For a point, p = (x, y, z) on a sphere defined as: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x</a:t>
            </a:r>
            <a:r>
              <a:rPr lang="en-US" altLang="x-none" sz="2400" baseline="30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 + y</a:t>
            </a:r>
            <a:r>
              <a:rPr lang="en-US" altLang="x-none" sz="2400" baseline="30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 + z</a:t>
            </a:r>
            <a:r>
              <a:rPr lang="en-US" altLang="x-none" sz="2400" baseline="30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 -1 = 0</a:t>
            </a:r>
          </a:p>
        </p:txBody>
      </p:sp>
      <p:sp>
        <p:nvSpPr>
          <p:cNvPr id="282632" name="Text Box 8"/>
          <p:cNvSpPr txBox="1">
            <a:spLocks noChangeArrowheads="1"/>
          </p:cNvSpPr>
          <p:nvPr/>
        </p:nvSpPr>
        <p:spPr bwMode="auto">
          <a:xfrm>
            <a:off x="762000" y="5334000"/>
            <a:ext cx="814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n</a:t>
            </a:r>
            <a:r>
              <a:rPr lang="en-US" altLang="x-none" sz="2400">
                <a:latin typeface="Times New Roman" charset="0"/>
              </a:rPr>
              <a:t> = ?</a:t>
            </a:r>
            <a:endParaRPr lang="en-US" altLang="x-none" sz="2400" b="1">
              <a:latin typeface="Times New Roman" charset="0"/>
            </a:endParaRPr>
          </a:p>
        </p:txBody>
      </p:sp>
      <p:sp>
        <p:nvSpPr>
          <p:cNvPr id="282633" name="Text Box 9"/>
          <p:cNvSpPr txBox="1">
            <a:spLocks noChangeArrowheads="1"/>
          </p:cNvSpPr>
          <p:nvPr/>
        </p:nvSpPr>
        <p:spPr bwMode="auto">
          <a:xfrm>
            <a:off x="4038600" y="54102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Normalized, n' = ?</a:t>
            </a:r>
          </a:p>
        </p:txBody>
      </p:sp>
      <p:graphicFrame>
        <p:nvGraphicFramePr>
          <p:cNvPr id="282634" name="Object 2"/>
          <p:cNvGraphicFramePr>
            <a:graphicFrameLocks noChangeAspect="1"/>
          </p:cNvGraphicFramePr>
          <p:nvPr/>
        </p:nvGraphicFramePr>
        <p:xfrm>
          <a:off x="2286000" y="2819400"/>
          <a:ext cx="1323975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12800" imgH="1028700" progId="Equation.3">
                  <p:embed/>
                </p:oleObj>
              </mc:Choice>
              <mc:Fallback>
                <p:oleObj name="Equation" r:id="rId2" imgW="812800" imgH="1028700" progId="Equation.3">
                  <p:embed/>
                  <p:pic>
                    <p:nvPicPr>
                      <p:cNvPr id="2826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819400"/>
                        <a:ext cx="1323975" cy="167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9" grpId="0" build="p" autoUpdateAnimBg="0"/>
      <p:bldP spid="282632" grpId="0" build="p" autoUpdateAnimBg="0"/>
      <p:bldP spid="28263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Light that Reaches the Viewer</a:t>
            </a:r>
          </a:p>
        </p:txBody>
      </p:sp>
      <p:sp>
        <p:nvSpPr>
          <p:cNvPr id="253955" name="Text Box 3"/>
          <p:cNvSpPr txBox="1">
            <a:spLocks noChangeArrowheads="1"/>
          </p:cNvSpPr>
          <p:nvPr/>
        </p:nvSpPr>
        <p:spPr bwMode="auto">
          <a:xfrm>
            <a:off x="517525" y="1793875"/>
            <a:ext cx="643096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Light reaches the viewer either: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1) Directly from the light source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2) After being reflected off an object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3) After being reflected off multiple objects</a:t>
            </a:r>
          </a:p>
        </p:txBody>
      </p:sp>
      <p:sp>
        <p:nvSpPr>
          <p:cNvPr id="7171" name="Oval 5"/>
          <p:cNvSpPr>
            <a:spLocks noChangeArrowheads="1"/>
          </p:cNvSpPr>
          <p:nvPr/>
        </p:nvSpPr>
        <p:spPr bwMode="auto">
          <a:xfrm>
            <a:off x="990600" y="3962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7172" name="Line 6"/>
          <p:cNvSpPr>
            <a:spLocks noChangeShapeType="1"/>
          </p:cNvSpPr>
          <p:nvPr/>
        </p:nvSpPr>
        <p:spPr bwMode="auto">
          <a:xfrm flipV="1">
            <a:off x="1066800" y="3657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7"/>
          <p:cNvSpPr>
            <a:spLocks noChangeShapeType="1"/>
          </p:cNvSpPr>
          <p:nvPr/>
        </p:nvSpPr>
        <p:spPr bwMode="auto">
          <a:xfrm>
            <a:off x="1295400" y="4038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8"/>
          <p:cNvSpPr>
            <a:spLocks noChangeShapeType="1"/>
          </p:cNvSpPr>
          <p:nvPr/>
        </p:nvSpPr>
        <p:spPr bwMode="auto">
          <a:xfrm flipV="1">
            <a:off x="1219200" y="37338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9"/>
          <p:cNvSpPr>
            <a:spLocks noChangeShapeType="1"/>
          </p:cNvSpPr>
          <p:nvPr/>
        </p:nvSpPr>
        <p:spPr bwMode="auto">
          <a:xfrm flipH="1">
            <a:off x="685800" y="4038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10"/>
          <p:cNvSpPr>
            <a:spLocks noChangeShapeType="1"/>
          </p:cNvSpPr>
          <p:nvPr/>
        </p:nvSpPr>
        <p:spPr bwMode="auto">
          <a:xfrm flipH="1" flipV="1">
            <a:off x="762000" y="37338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11"/>
          <p:cNvSpPr>
            <a:spLocks noChangeShapeType="1"/>
          </p:cNvSpPr>
          <p:nvPr/>
        </p:nvSpPr>
        <p:spPr bwMode="auto">
          <a:xfrm flipH="1">
            <a:off x="762000" y="41910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Line 12"/>
          <p:cNvSpPr>
            <a:spLocks noChangeShapeType="1"/>
          </p:cNvSpPr>
          <p:nvPr/>
        </p:nvSpPr>
        <p:spPr bwMode="auto">
          <a:xfrm>
            <a:off x="1066800" y="4191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13"/>
          <p:cNvSpPr>
            <a:spLocks noChangeShapeType="1"/>
          </p:cNvSpPr>
          <p:nvPr/>
        </p:nvSpPr>
        <p:spPr bwMode="auto">
          <a:xfrm>
            <a:off x="1219200" y="41910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Rectangle 14"/>
          <p:cNvSpPr>
            <a:spLocks noChangeArrowheads="1"/>
          </p:cNvSpPr>
          <p:nvPr/>
        </p:nvSpPr>
        <p:spPr bwMode="auto">
          <a:xfrm rot="-3909395">
            <a:off x="2400300" y="4533900"/>
            <a:ext cx="685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7181" name="Rectangle 15"/>
          <p:cNvSpPr>
            <a:spLocks noChangeArrowheads="1"/>
          </p:cNvSpPr>
          <p:nvPr/>
        </p:nvSpPr>
        <p:spPr bwMode="auto">
          <a:xfrm>
            <a:off x="1219200" y="5410200"/>
            <a:ext cx="685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7182" name="Line 16"/>
          <p:cNvSpPr>
            <a:spLocks noChangeShapeType="1"/>
          </p:cNvSpPr>
          <p:nvPr/>
        </p:nvSpPr>
        <p:spPr bwMode="auto">
          <a:xfrm flipH="1">
            <a:off x="228600" y="45720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Line 17"/>
          <p:cNvSpPr>
            <a:spLocks noChangeShapeType="1"/>
          </p:cNvSpPr>
          <p:nvPr/>
        </p:nvSpPr>
        <p:spPr bwMode="auto">
          <a:xfrm>
            <a:off x="228600" y="4876800"/>
            <a:ext cx="457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Arc 18"/>
          <p:cNvSpPr>
            <a:spLocks/>
          </p:cNvSpPr>
          <p:nvPr/>
        </p:nvSpPr>
        <p:spPr bwMode="auto">
          <a:xfrm>
            <a:off x="457200" y="4648200"/>
            <a:ext cx="76200" cy="381000"/>
          </a:xfrm>
          <a:custGeom>
            <a:avLst/>
            <a:gdLst>
              <a:gd name="T0" fmla="*/ 0 w 21600"/>
              <a:gd name="T1" fmla="*/ 0 h 21600"/>
              <a:gd name="T2" fmla="*/ 11802135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Line 19"/>
          <p:cNvSpPr>
            <a:spLocks noChangeShapeType="1"/>
          </p:cNvSpPr>
          <p:nvPr/>
        </p:nvSpPr>
        <p:spPr bwMode="auto">
          <a:xfrm>
            <a:off x="1219200" y="4114800"/>
            <a:ext cx="1295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Line 20"/>
          <p:cNvSpPr>
            <a:spLocks noChangeShapeType="1"/>
          </p:cNvSpPr>
          <p:nvPr/>
        </p:nvSpPr>
        <p:spPr bwMode="auto">
          <a:xfrm flipH="1">
            <a:off x="609600" y="4724400"/>
            <a:ext cx="1905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Line 21"/>
          <p:cNvSpPr>
            <a:spLocks noChangeShapeType="1"/>
          </p:cNvSpPr>
          <p:nvPr/>
        </p:nvSpPr>
        <p:spPr bwMode="auto">
          <a:xfrm flipH="1">
            <a:off x="1676400" y="4800600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Line 22"/>
          <p:cNvSpPr>
            <a:spLocks noChangeShapeType="1"/>
          </p:cNvSpPr>
          <p:nvPr/>
        </p:nvSpPr>
        <p:spPr bwMode="auto">
          <a:xfrm flipH="1" flipV="1">
            <a:off x="609600" y="4876800"/>
            <a:ext cx="990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Line 23"/>
          <p:cNvSpPr>
            <a:spLocks noChangeShapeType="1"/>
          </p:cNvSpPr>
          <p:nvPr/>
        </p:nvSpPr>
        <p:spPr bwMode="auto">
          <a:xfrm flipH="1" flipV="1">
            <a:off x="2438400" y="42672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Line 24"/>
          <p:cNvSpPr>
            <a:spLocks noChangeShapeType="1"/>
          </p:cNvSpPr>
          <p:nvPr/>
        </p:nvSpPr>
        <p:spPr bwMode="auto">
          <a:xfrm flipH="1">
            <a:off x="2133600" y="4800600"/>
            <a:ext cx="304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77" name="Text Box 25"/>
          <p:cNvSpPr txBox="1">
            <a:spLocks noChangeArrowheads="1"/>
          </p:cNvSpPr>
          <p:nvPr/>
        </p:nvSpPr>
        <p:spPr bwMode="auto">
          <a:xfrm>
            <a:off x="4251325" y="3698875"/>
            <a:ext cx="45116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consider only those light rays that reach the viewer (through the center of projection, or COP) after passing through the clipping volume.</a:t>
            </a:r>
          </a:p>
        </p:txBody>
      </p:sp>
      <p:sp>
        <p:nvSpPr>
          <p:cNvPr id="7192" name="Line 26"/>
          <p:cNvSpPr>
            <a:spLocks noChangeShapeType="1"/>
          </p:cNvSpPr>
          <p:nvPr/>
        </p:nvSpPr>
        <p:spPr bwMode="auto">
          <a:xfrm flipH="1">
            <a:off x="685800" y="41910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build="p" autoUpdateAnimBg="0"/>
      <p:bldP spid="25397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Surface appearance</a:t>
            </a:r>
          </a:p>
        </p:txBody>
      </p:sp>
      <p:sp>
        <p:nvSpPr>
          <p:cNvPr id="254979" name="Text Box 3"/>
          <p:cNvSpPr txBox="1">
            <a:spLocks noChangeArrowheads="1"/>
          </p:cNvSpPr>
          <p:nvPr/>
        </p:nvSpPr>
        <p:spPr bwMode="auto">
          <a:xfrm>
            <a:off x="441325" y="1558925"/>
            <a:ext cx="8093075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interaction of light with a surface determines whether the surface appears light or dark, dull or shiny.  It also determines the color of the surface.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When light hits a surface: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Some is absorbed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Some is reflected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Some passes through (for translucent surfaces).</a:t>
            </a:r>
          </a:p>
        </p:txBody>
      </p:sp>
      <p:sp>
        <p:nvSpPr>
          <p:cNvPr id="8195" name="Line 4"/>
          <p:cNvSpPr>
            <a:spLocks noChangeShapeType="1"/>
          </p:cNvSpPr>
          <p:nvPr/>
        </p:nvSpPr>
        <p:spPr bwMode="auto">
          <a:xfrm flipV="1">
            <a:off x="3276600" y="5029200"/>
            <a:ext cx="990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Oval 5"/>
          <p:cNvSpPr>
            <a:spLocks noChangeArrowheads="1"/>
          </p:cNvSpPr>
          <p:nvPr/>
        </p:nvSpPr>
        <p:spPr bwMode="auto">
          <a:xfrm>
            <a:off x="2438400" y="48768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 flipV="1">
            <a:off x="2514600" y="4572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>
            <a:off x="2743200" y="4953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8"/>
          <p:cNvSpPr>
            <a:spLocks noChangeShapeType="1"/>
          </p:cNvSpPr>
          <p:nvPr/>
        </p:nvSpPr>
        <p:spPr bwMode="auto">
          <a:xfrm flipV="1">
            <a:off x="2667000" y="46482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9"/>
          <p:cNvSpPr>
            <a:spLocks noChangeShapeType="1"/>
          </p:cNvSpPr>
          <p:nvPr/>
        </p:nvSpPr>
        <p:spPr bwMode="auto">
          <a:xfrm flipH="1">
            <a:off x="2133600" y="4953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10"/>
          <p:cNvSpPr>
            <a:spLocks noChangeShapeType="1"/>
          </p:cNvSpPr>
          <p:nvPr/>
        </p:nvSpPr>
        <p:spPr bwMode="auto">
          <a:xfrm flipH="1" flipV="1">
            <a:off x="2209800" y="46482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1"/>
          <p:cNvSpPr>
            <a:spLocks noChangeShapeType="1"/>
          </p:cNvSpPr>
          <p:nvPr/>
        </p:nvSpPr>
        <p:spPr bwMode="auto">
          <a:xfrm flipH="1">
            <a:off x="2209800" y="51054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2"/>
          <p:cNvSpPr>
            <a:spLocks noChangeShapeType="1"/>
          </p:cNvSpPr>
          <p:nvPr/>
        </p:nvSpPr>
        <p:spPr bwMode="auto">
          <a:xfrm>
            <a:off x="2514600" y="5105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3"/>
          <p:cNvSpPr>
            <a:spLocks noChangeShapeType="1"/>
          </p:cNvSpPr>
          <p:nvPr/>
        </p:nvSpPr>
        <p:spPr bwMode="auto">
          <a:xfrm>
            <a:off x="2667000" y="50292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4"/>
          <p:cNvSpPr>
            <a:spLocks noChangeShapeType="1"/>
          </p:cNvSpPr>
          <p:nvPr/>
        </p:nvSpPr>
        <p:spPr bwMode="auto">
          <a:xfrm>
            <a:off x="2667000" y="5029200"/>
            <a:ext cx="990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5"/>
          <p:cNvSpPr>
            <a:spLocks noChangeShapeType="1"/>
          </p:cNvSpPr>
          <p:nvPr/>
        </p:nvSpPr>
        <p:spPr bwMode="auto">
          <a:xfrm flipV="1">
            <a:off x="3657600" y="4953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6"/>
          <p:cNvSpPr>
            <a:spLocks noChangeShapeType="1"/>
          </p:cNvSpPr>
          <p:nvPr/>
        </p:nvSpPr>
        <p:spPr bwMode="auto">
          <a:xfrm flipH="1">
            <a:off x="2819400" y="57912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7"/>
          <p:cNvSpPr>
            <a:spLocks noChangeShapeType="1"/>
          </p:cNvSpPr>
          <p:nvPr/>
        </p:nvSpPr>
        <p:spPr bwMode="auto">
          <a:xfrm>
            <a:off x="3733800" y="57912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Text Box 18"/>
          <p:cNvSpPr txBox="1">
            <a:spLocks noChangeArrowheads="1"/>
          </p:cNvSpPr>
          <p:nvPr/>
        </p:nvSpPr>
        <p:spPr bwMode="auto">
          <a:xfrm>
            <a:off x="2536825" y="6011863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R</a:t>
            </a:r>
          </a:p>
        </p:txBody>
      </p:sp>
      <p:sp>
        <p:nvSpPr>
          <p:cNvPr id="8210" name="Text Box 19"/>
          <p:cNvSpPr txBox="1">
            <a:spLocks noChangeArrowheads="1"/>
          </p:cNvSpPr>
          <p:nvPr/>
        </p:nvSpPr>
        <p:spPr bwMode="auto">
          <a:xfrm>
            <a:off x="3733800" y="48006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R</a:t>
            </a:r>
          </a:p>
        </p:txBody>
      </p:sp>
      <p:sp>
        <p:nvSpPr>
          <p:cNvPr id="8211" name="Text Box 20"/>
          <p:cNvSpPr txBox="1">
            <a:spLocks noChangeArrowheads="1"/>
          </p:cNvSpPr>
          <p:nvPr/>
        </p:nvSpPr>
        <p:spPr bwMode="auto">
          <a:xfrm>
            <a:off x="4038600" y="5867400"/>
            <a:ext cx="282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Surface color and texture</a:t>
            </a:r>
          </a:p>
        </p:txBody>
      </p:sp>
      <p:sp>
        <p:nvSpPr>
          <p:cNvPr id="256003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7864475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 If a surface absorbs all frequencies except red, and reflects red light, it will appear red.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 Shiny objects have smooth surfaces and the reflection is in a small range of directions that closely resemble the angle of reflection of a mirror.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 Dull objects have rough surfaces that reflect light in all directions.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Types of Surfaces</a:t>
            </a:r>
          </a:p>
        </p:txBody>
      </p:sp>
      <p:sp>
        <p:nvSpPr>
          <p:cNvPr id="257027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4702175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Specular</a:t>
            </a:r>
            <a:r>
              <a:rPr lang="en-US" altLang="x-none" sz="2400">
                <a:latin typeface="Times New Roman" charset="0"/>
              </a:rPr>
              <a:t> surfaces reflect light in a narrow range of directions (close to the reflection angle of a mirror).  Mirrors are perfectly specular.</a:t>
            </a:r>
          </a:p>
          <a:p>
            <a:pPr>
              <a:spcBef>
                <a:spcPct val="5000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Diffuse</a:t>
            </a:r>
            <a:r>
              <a:rPr lang="en-US" altLang="x-none" sz="2400">
                <a:latin typeface="Times New Roman" charset="0"/>
              </a:rPr>
              <a:t> surfaces scatter light in all directions.  Example: flat wall paint.  Also called matte surfaces.</a:t>
            </a:r>
          </a:p>
          <a:p>
            <a:pPr>
              <a:spcBef>
                <a:spcPct val="5000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Translucent</a:t>
            </a:r>
            <a:r>
              <a:rPr lang="en-US" altLang="x-none" sz="2400">
                <a:latin typeface="Times New Roman" charset="0"/>
              </a:rPr>
              <a:t> surfaces allow some light to pass through the surface.  The light may come out at a different angle than it entered (due to refraction).</a:t>
            </a:r>
          </a:p>
        </p:txBody>
      </p:sp>
      <p:sp>
        <p:nvSpPr>
          <p:cNvPr id="10243" name="Arc 4"/>
          <p:cNvSpPr>
            <a:spLocks/>
          </p:cNvSpPr>
          <p:nvPr/>
        </p:nvSpPr>
        <p:spPr bwMode="auto">
          <a:xfrm>
            <a:off x="5486400" y="2514600"/>
            <a:ext cx="533400" cy="6858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Oval 5"/>
          <p:cNvSpPr>
            <a:spLocks noChangeArrowheads="1"/>
          </p:cNvSpPr>
          <p:nvPr/>
        </p:nvSpPr>
        <p:spPr bwMode="auto">
          <a:xfrm>
            <a:off x="6096000" y="18288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45" name="Line 6"/>
          <p:cNvSpPr>
            <a:spLocks noChangeShapeType="1"/>
          </p:cNvSpPr>
          <p:nvPr/>
        </p:nvSpPr>
        <p:spPr bwMode="auto">
          <a:xfrm flipV="1">
            <a:off x="6172200" y="152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>
            <a:off x="6400800" y="1905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 flipV="1">
            <a:off x="6324600" y="16002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9"/>
          <p:cNvSpPr>
            <a:spLocks noChangeShapeType="1"/>
          </p:cNvSpPr>
          <p:nvPr/>
        </p:nvSpPr>
        <p:spPr bwMode="auto">
          <a:xfrm flipH="1">
            <a:off x="5791200" y="1905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10"/>
          <p:cNvSpPr>
            <a:spLocks noChangeShapeType="1"/>
          </p:cNvSpPr>
          <p:nvPr/>
        </p:nvSpPr>
        <p:spPr bwMode="auto">
          <a:xfrm flipH="1" flipV="1">
            <a:off x="5867400" y="16002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1"/>
          <p:cNvSpPr>
            <a:spLocks noChangeShapeType="1"/>
          </p:cNvSpPr>
          <p:nvPr/>
        </p:nvSpPr>
        <p:spPr bwMode="auto">
          <a:xfrm flipH="1">
            <a:off x="5867400" y="20574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2"/>
          <p:cNvSpPr>
            <a:spLocks noChangeShapeType="1"/>
          </p:cNvSpPr>
          <p:nvPr/>
        </p:nvSpPr>
        <p:spPr bwMode="auto">
          <a:xfrm>
            <a:off x="6172200" y="2057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13"/>
          <p:cNvSpPr>
            <a:spLocks noChangeShapeType="1"/>
          </p:cNvSpPr>
          <p:nvPr/>
        </p:nvSpPr>
        <p:spPr bwMode="auto">
          <a:xfrm>
            <a:off x="6324600" y="19812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Line 14"/>
          <p:cNvSpPr>
            <a:spLocks noChangeShapeType="1"/>
          </p:cNvSpPr>
          <p:nvPr/>
        </p:nvSpPr>
        <p:spPr bwMode="auto">
          <a:xfrm flipH="1">
            <a:off x="5867400" y="2133600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5"/>
          <p:cNvSpPr>
            <a:spLocks noChangeShapeType="1"/>
          </p:cNvSpPr>
          <p:nvPr/>
        </p:nvSpPr>
        <p:spPr bwMode="auto">
          <a:xfrm flipV="1">
            <a:off x="5867400" y="23622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Arc 16"/>
          <p:cNvSpPr>
            <a:spLocks/>
          </p:cNvSpPr>
          <p:nvPr/>
        </p:nvSpPr>
        <p:spPr bwMode="auto">
          <a:xfrm>
            <a:off x="7010400" y="3810000"/>
            <a:ext cx="533400" cy="6858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Oval 17"/>
          <p:cNvSpPr>
            <a:spLocks noChangeArrowheads="1"/>
          </p:cNvSpPr>
          <p:nvPr/>
        </p:nvSpPr>
        <p:spPr bwMode="auto">
          <a:xfrm>
            <a:off x="7696200" y="31242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57" name="Line 18"/>
          <p:cNvSpPr>
            <a:spLocks noChangeShapeType="1"/>
          </p:cNvSpPr>
          <p:nvPr/>
        </p:nvSpPr>
        <p:spPr bwMode="auto">
          <a:xfrm flipV="1">
            <a:off x="77724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19"/>
          <p:cNvSpPr>
            <a:spLocks noChangeShapeType="1"/>
          </p:cNvSpPr>
          <p:nvPr/>
        </p:nvSpPr>
        <p:spPr bwMode="auto">
          <a:xfrm>
            <a:off x="8001000" y="3200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Line 20"/>
          <p:cNvSpPr>
            <a:spLocks noChangeShapeType="1"/>
          </p:cNvSpPr>
          <p:nvPr/>
        </p:nvSpPr>
        <p:spPr bwMode="auto">
          <a:xfrm flipV="1">
            <a:off x="7924800" y="28956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Line 21"/>
          <p:cNvSpPr>
            <a:spLocks noChangeShapeType="1"/>
          </p:cNvSpPr>
          <p:nvPr/>
        </p:nvSpPr>
        <p:spPr bwMode="auto">
          <a:xfrm flipH="1">
            <a:off x="7391400" y="3200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Line 22"/>
          <p:cNvSpPr>
            <a:spLocks noChangeShapeType="1"/>
          </p:cNvSpPr>
          <p:nvPr/>
        </p:nvSpPr>
        <p:spPr bwMode="auto">
          <a:xfrm flipH="1" flipV="1">
            <a:off x="7467600" y="28956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Line 23"/>
          <p:cNvSpPr>
            <a:spLocks noChangeShapeType="1"/>
          </p:cNvSpPr>
          <p:nvPr/>
        </p:nvSpPr>
        <p:spPr bwMode="auto">
          <a:xfrm flipH="1">
            <a:off x="7467600" y="33528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Line 24"/>
          <p:cNvSpPr>
            <a:spLocks noChangeShapeType="1"/>
          </p:cNvSpPr>
          <p:nvPr/>
        </p:nvSpPr>
        <p:spPr bwMode="auto">
          <a:xfrm>
            <a:off x="7772400" y="3352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Line 25"/>
          <p:cNvSpPr>
            <a:spLocks noChangeShapeType="1"/>
          </p:cNvSpPr>
          <p:nvPr/>
        </p:nvSpPr>
        <p:spPr bwMode="auto">
          <a:xfrm>
            <a:off x="7924800" y="32766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Line 26"/>
          <p:cNvSpPr>
            <a:spLocks noChangeShapeType="1"/>
          </p:cNvSpPr>
          <p:nvPr/>
        </p:nvSpPr>
        <p:spPr bwMode="auto">
          <a:xfrm flipH="1">
            <a:off x="7391400" y="3352800"/>
            <a:ext cx="304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Line 27"/>
          <p:cNvSpPr>
            <a:spLocks noChangeShapeType="1"/>
          </p:cNvSpPr>
          <p:nvPr/>
        </p:nvSpPr>
        <p:spPr bwMode="auto">
          <a:xfrm>
            <a:off x="7391400" y="39624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Line 28"/>
          <p:cNvSpPr>
            <a:spLocks noChangeShapeType="1"/>
          </p:cNvSpPr>
          <p:nvPr/>
        </p:nvSpPr>
        <p:spPr bwMode="auto">
          <a:xfrm flipV="1">
            <a:off x="7391400" y="3886200"/>
            <a:ext cx="304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Line 29"/>
          <p:cNvSpPr>
            <a:spLocks noChangeShapeType="1"/>
          </p:cNvSpPr>
          <p:nvPr/>
        </p:nvSpPr>
        <p:spPr bwMode="auto">
          <a:xfrm flipV="1">
            <a:off x="7391400" y="3657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Line 30"/>
          <p:cNvSpPr>
            <a:spLocks noChangeShapeType="1"/>
          </p:cNvSpPr>
          <p:nvPr/>
        </p:nvSpPr>
        <p:spPr bwMode="auto">
          <a:xfrm flipH="1" flipV="1">
            <a:off x="7239000" y="36576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Arc 31"/>
          <p:cNvSpPr>
            <a:spLocks/>
          </p:cNvSpPr>
          <p:nvPr/>
        </p:nvSpPr>
        <p:spPr bwMode="auto">
          <a:xfrm>
            <a:off x="5562600" y="5791200"/>
            <a:ext cx="533400" cy="6858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1" name="Oval 32"/>
          <p:cNvSpPr>
            <a:spLocks noChangeArrowheads="1"/>
          </p:cNvSpPr>
          <p:nvPr/>
        </p:nvSpPr>
        <p:spPr bwMode="auto">
          <a:xfrm>
            <a:off x="6248400" y="5105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72" name="Line 33"/>
          <p:cNvSpPr>
            <a:spLocks noChangeShapeType="1"/>
          </p:cNvSpPr>
          <p:nvPr/>
        </p:nvSpPr>
        <p:spPr bwMode="auto">
          <a:xfrm flipV="1">
            <a:off x="6324600" y="4800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Line 34"/>
          <p:cNvSpPr>
            <a:spLocks noChangeShapeType="1"/>
          </p:cNvSpPr>
          <p:nvPr/>
        </p:nvSpPr>
        <p:spPr bwMode="auto">
          <a:xfrm>
            <a:off x="6553200" y="5181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Line 35"/>
          <p:cNvSpPr>
            <a:spLocks noChangeShapeType="1"/>
          </p:cNvSpPr>
          <p:nvPr/>
        </p:nvSpPr>
        <p:spPr bwMode="auto">
          <a:xfrm flipV="1">
            <a:off x="6477000" y="48768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Line 36"/>
          <p:cNvSpPr>
            <a:spLocks noChangeShapeType="1"/>
          </p:cNvSpPr>
          <p:nvPr/>
        </p:nvSpPr>
        <p:spPr bwMode="auto">
          <a:xfrm flipH="1">
            <a:off x="5943600" y="5181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6" name="Line 37"/>
          <p:cNvSpPr>
            <a:spLocks noChangeShapeType="1"/>
          </p:cNvSpPr>
          <p:nvPr/>
        </p:nvSpPr>
        <p:spPr bwMode="auto">
          <a:xfrm flipH="1" flipV="1">
            <a:off x="6019800" y="48768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7" name="Line 38"/>
          <p:cNvSpPr>
            <a:spLocks noChangeShapeType="1"/>
          </p:cNvSpPr>
          <p:nvPr/>
        </p:nvSpPr>
        <p:spPr bwMode="auto">
          <a:xfrm flipH="1">
            <a:off x="6019800" y="53340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Line 39"/>
          <p:cNvSpPr>
            <a:spLocks noChangeShapeType="1"/>
          </p:cNvSpPr>
          <p:nvPr/>
        </p:nvSpPr>
        <p:spPr bwMode="auto">
          <a:xfrm>
            <a:off x="63246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Line 40"/>
          <p:cNvSpPr>
            <a:spLocks noChangeShapeType="1"/>
          </p:cNvSpPr>
          <p:nvPr/>
        </p:nvSpPr>
        <p:spPr bwMode="auto">
          <a:xfrm>
            <a:off x="6477000" y="52578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Line 41"/>
          <p:cNvSpPr>
            <a:spLocks noChangeShapeType="1"/>
          </p:cNvSpPr>
          <p:nvPr/>
        </p:nvSpPr>
        <p:spPr bwMode="auto">
          <a:xfrm flipH="1">
            <a:off x="5943600" y="5334000"/>
            <a:ext cx="304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Line 42"/>
          <p:cNvSpPr>
            <a:spLocks noChangeShapeType="1"/>
          </p:cNvSpPr>
          <p:nvPr/>
        </p:nvSpPr>
        <p:spPr bwMode="auto">
          <a:xfrm flipH="1">
            <a:off x="5867400" y="5943600"/>
            <a:ext cx="76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Text Box 43"/>
          <p:cNvSpPr txBox="1">
            <a:spLocks noChangeArrowheads="1"/>
          </p:cNvSpPr>
          <p:nvPr/>
        </p:nvSpPr>
        <p:spPr bwMode="auto">
          <a:xfrm>
            <a:off x="5318125" y="3138488"/>
            <a:ext cx="1030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specular</a:t>
            </a:r>
          </a:p>
        </p:txBody>
      </p:sp>
      <p:sp>
        <p:nvSpPr>
          <p:cNvPr id="10283" name="Text Box 44"/>
          <p:cNvSpPr txBox="1">
            <a:spLocks noChangeArrowheads="1"/>
          </p:cNvSpPr>
          <p:nvPr/>
        </p:nvSpPr>
        <p:spPr bwMode="auto">
          <a:xfrm>
            <a:off x="6705600" y="4267200"/>
            <a:ext cx="88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diffuse</a:t>
            </a:r>
          </a:p>
        </p:txBody>
      </p:sp>
      <p:sp>
        <p:nvSpPr>
          <p:cNvPr id="10284" name="Text Box 45"/>
          <p:cNvSpPr txBox="1">
            <a:spLocks noChangeArrowheads="1"/>
          </p:cNvSpPr>
          <p:nvPr/>
        </p:nvSpPr>
        <p:spPr bwMode="auto">
          <a:xfrm>
            <a:off x="6248400" y="6248400"/>
            <a:ext cx="1298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translucent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Light Sources</a:t>
            </a:r>
          </a:p>
        </p:txBody>
      </p:sp>
      <p:sp>
        <p:nvSpPr>
          <p:cNvPr id="11266" name="Oval 3"/>
          <p:cNvSpPr>
            <a:spLocks noChangeArrowheads="1"/>
          </p:cNvSpPr>
          <p:nvPr/>
        </p:nvSpPr>
        <p:spPr bwMode="auto">
          <a:xfrm>
            <a:off x="1143000" y="1981200"/>
            <a:ext cx="381000" cy="381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1219200" y="2286000"/>
            <a:ext cx="228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1268" name="Line 5"/>
          <p:cNvSpPr>
            <a:spLocks noChangeShapeType="1"/>
          </p:cNvSpPr>
          <p:nvPr/>
        </p:nvSpPr>
        <p:spPr bwMode="auto">
          <a:xfrm flipV="1">
            <a:off x="1295400" y="1752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6"/>
          <p:cNvSpPr>
            <a:spLocks noChangeShapeType="1"/>
          </p:cNvSpPr>
          <p:nvPr/>
        </p:nvSpPr>
        <p:spPr bwMode="auto">
          <a:xfrm>
            <a:off x="1295400" y="2133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Line 7"/>
          <p:cNvSpPr>
            <a:spLocks noChangeShapeType="1"/>
          </p:cNvSpPr>
          <p:nvPr/>
        </p:nvSpPr>
        <p:spPr bwMode="auto">
          <a:xfrm flipH="1">
            <a:off x="990600" y="21336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685800" y="22860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z</a:t>
            </a:r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1905000" y="1981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914400" y="1447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</a:t>
            </a:r>
          </a:p>
        </p:txBody>
      </p:sp>
      <p:sp>
        <p:nvSpPr>
          <p:cNvPr id="11274" name="Line 11"/>
          <p:cNvSpPr>
            <a:spLocks noChangeShapeType="1"/>
          </p:cNvSpPr>
          <p:nvPr/>
        </p:nvSpPr>
        <p:spPr bwMode="auto">
          <a:xfrm flipV="1">
            <a:off x="1295400" y="1676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2133600" y="16002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</a:t>
            </a:r>
          </a:p>
        </p:txBody>
      </p:sp>
      <p:sp>
        <p:nvSpPr>
          <p:cNvPr id="11276" name="Arc 13"/>
          <p:cNvSpPr>
            <a:spLocks/>
          </p:cNvSpPr>
          <p:nvPr/>
        </p:nvSpPr>
        <p:spPr bwMode="auto">
          <a:xfrm>
            <a:off x="1295400" y="1905000"/>
            <a:ext cx="304800" cy="762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11802135 h 21600"/>
              <a:gd name="T4" fmla="*/ 0 w 21600"/>
              <a:gd name="T5" fmla="*/ 1180213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Arc 14"/>
          <p:cNvSpPr>
            <a:spLocks/>
          </p:cNvSpPr>
          <p:nvPr/>
        </p:nvSpPr>
        <p:spPr bwMode="auto">
          <a:xfrm>
            <a:off x="1676400" y="1981200"/>
            <a:ext cx="76200" cy="152400"/>
          </a:xfrm>
          <a:custGeom>
            <a:avLst/>
            <a:gdLst>
              <a:gd name="T0" fmla="*/ 0 w 21600"/>
              <a:gd name="T1" fmla="*/ 0 h 21600"/>
              <a:gd name="T2" fmla="*/ 11802135 w 21600"/>
              <a:gd name="T3" fmla="*/ 377667802 h 21600"/>
              <a:gd name="T4" fmla="*/ 0 w 21600"/>
              <a:gd name="T5" fmla="*/ 37766780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Text Box 15"/>
          <p:cNvSpPr txBox="1">
            <a:spLocks noChangeArrowheads="1"/>
          </p:cNvSpPr>
          <p:nvPr/>
        </p:nvSpPr>
        <p:spPr bwMode="auto">
          <a:xfrm>
            <a:off x="1295400" y="1600200"/>
            <a:ext cx="315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q</a:t>
            </a:r>
          </a:p>
        </p:txBody>
      </p:sp>
      <p:sp>
        <p:nvSpPr>
          <p:cNvPr id="11279" name="Text Box 16"/>
          <p:cNvSpPr txBox="1">
            <a:spLocks noChangeArrowheads="1"/>
          </p:cNvSpPr>
          <p:nvPr/>
        </p:nvSpPr>
        <p:spPr bwMode="auto">
          <a:xfrm>
            <a:off x="1676400" y="1828800"/>
            <a:ext cx="315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f</a:t>
            </a:r>
          </a:p>
        </p:txBody>
      </p:sp>
      <p:sp>
        <p:nvSpPr>
          <p:cNvPr id="11280" name="Text Box 17"/>
          <p:cNvSpPr txBox="1">
            <a:spLocks noChangeArrowheads="1"/>
          </p:cNvSpPr>
          <p:nvPr/>
        </p:nvSpPr>
        <p:spPr bwMode="auto">
          <a:xfrm>
            <a:off x="3048000" y="1524000"/>
            <a:ext cx="58832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 real light source is an object with a surface.  Each point on the surface emits light in a given direction and with a given intensity for each wavelength:  I(x, y, z, </a:t>
            </a:r>
            <a:r>
              <a:rPr lang="en-US" altLang="x-none" sz="2400">
                <a:latin typeface="Symbol" charset="2"/>
              </a:rPr>
              <a:t>q, f, l</a:t>
            </a:r>
            <a:r>
              <a:rPr lang="en-US" altLang="x-none" sz="2400">
                <a:latin typeface="Times New Roman" charset="0"/>
              </a:rPr>
              <a:t>)</a:t>
            </a:r>
          </a:p>
        </p:txBody>
      </p:sp>
      <p:sp>
        <p:nvSpPr>
          <p:cNvPr id="258066" name="Text Box 18"/>
          <p:cNvSpPr txBox="1">
            <a:spLocks noChangeArrowheads="1"/>
          </p:cNvSpPr>
          <p:nvPr/>
        </p:nvSpPr>
        <p:spPr bwMode="auto">
          <a:xfrm>
            <a:off x="304800" y="2895600"/>
            <a:ext cx="8245475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To find the total light from the source, we must integrate over the entire surface.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To simplify the process, we model light with 4 types of sources: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arabicParenR"/>
            </a:pPr>
            <a:r>
              <a:rPr lang="en-US" altLang="x-none" sz="2400">
                <a:latin typeface="Times New Roman" charset="0"/>
              </a:rPr>
              <a:t>Ambient   2) Point source   3) Spot Light   4) Distant light</a:t>
            </a:r>
          </a:p>
          <a:p>
            <a:pPr>
              <a:spcBef>
                <a:spcPct val="5000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Each light source emits different wavelengths with different intensities.  We will model this as a function of red, green and blue wavelengths.</a:t>
            </a:r>
          </a:p>
        </p:txBody>
      </p:sp>
      <p:graphicFrame>
        <p:nvGraphicFramePr>
          <p:cNvPr id="258067" name="Object 2"/>
          <p:cNvGraphicFramePr>
            <a:graphicFrameLocks noChangeAspect="1"/>
          </p:cNvGraphicFramePr>
          <p:nvPr/>
        </p:nvGraphicFramePr>
        <p:xfrm>
          <a:off x="3810000" y="5562600"/>
          <a:ext cx="7747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41400" imgH="1485900" progId="Equation.3">
                  <p:embed/>
                </p:oleObj>
              </mc:Choice>
              <mc:Fallback>
                <p:oleObj name="Equation" r:id="rId2" imgW="1041400" imgH="148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562600"/>
                        <a:ext cx="77470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6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Ambient Light</a:t>
            </a:r>
          </a:p>
        </p:txBody>
      </p:sp>
      <p:sp>
        <p:nvSpPr>
          <p:cNvPr id="259075" name="Text Box 3"/>
          <p:cNvSpPr txBox="1">
            <a:spLocks noChangeArrowheads="1"/>
          </p:cNvSpPr>
          <p:nvPr/>
        </p:nvSpPr>
        <p:spPr bwMode="auto">
          <a:xfrm>
            <a:off x="517525" y="1641475"/>
            <a:ext cx="8321675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Ambient light is diffuse light that is about the same intensity everywhere.  The light sources are distributed to provide uniform illumination.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model ambient light by I</a:t>
            </a:r>
            <a:r>
              <a:rPr lang="en-US" altLang="x-none" sz="2400" baseline="-25000">
                <a:latin typeface="Times New Roman" charset="0"/>
              </a:rPr>
              <a:t>a</a:t>
            </a:r>
            <a:r>
              <a:rPr lang="en-US" altLang="x-none" sz="2400">
                <a:latin typeface="Times New Roman" charset="0"/>
              </a:rPr>
              <a:t>, which has a uniform intensity at every point in the scene.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As with all our light sources I</a:t>
            </a:r>
            <a:r>
              <a:rPr lang="en-US" altLang="x-none" sz="2400" baseline="-25000">
                <a:latin typeface="Times New Roman" charset="0"/>
              </a:rPr>
              <a:t>a</a:t>
            </a:r>
            <a:r>
              <a:rPr lang="en-US" altLang="x-none" sz="2400">
                <a:latin typeface="Times New Roman" charset="0"/>
              </a:rPr>
              <a:t> has red, green, and blue components:</a:t>
            </a:r>
          </a:p>
        </p:txBody>
      </p:sp>
      <p:graphicFrame>
        <p:nvGraphicFramePr>
          <p:cNvPr id="259076" name="Object 2"/>
          <p:cNvGraphicFramePr>
            <a:graphicFrameLocks noChangeAspect="1"/>
          </p:cNvGraphicFramePr>
          <p:nvPr/>
        </p:nvGraphicFramePr>
        <p:xfrm>
          <a:off x="3233738" y="4876800"/>
          <a:ext cx="1239837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70000" imgH="1485900" progId="Equation.3">
                  <p:embed/>
                </p:oleObj>
              </mc:Choice>
              <mc:Fallback>
                <p:oleObj name="Equation" r:id="rId2" imgW="1270000" imgH="148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3738" y="4876800"/>
                        <a:ext cx="1239837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Point Sources</a:t>
            </a:r>
          </a:p>
        </p:txBody>
      </p:sp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517525" y="1641475"/>
            <a:ext cx="705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Point sources of light emit light equally in all directions.</a:t>
            </a:r>
          </a:p>
        </p:txBody>
      </p:sp>
      <p:graphicFrame>
        <p:nvGraphicFramePr>
          <p:cNvPr id="260100" name="Object 2"/>
          <p:cNvGraphicFramePr>
            <a:graphicFrameLocks noChangeAspect="1"/>
          </p:cNvGraphicFramePr>
          <p:nvPr/>
        </p:nvGraphicFramePr>
        <p:xfrm>
          <a:off x="685800" y="2209800"/>
          <a:ext cx="1752600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09800" imgH="1485900" progId="Equation.3">
                  <p:embed/>
                </p:oleObj>
              </mc:Choice>
              <mc:Fallback>
                <p:oleObj name="Equation" r:id="rId2" imgW="2209800" imgH="148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09800"/>
                        <a:ext cx="1752600" cy="117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0101" name="Text Box 5"/>
          <p:cNvSpPr txBox="1">
            <a:spLocks noChangeArrowheads="1"/>
          </p:cNvSpPr>
          <p:nvPr/>
        </p:nvSpPr>
        <p:spPr bwMode="auto">
          <a:xfrm>
            <a:off x="457200" y="3429000"/>
            <a:ext cx="830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intensity diminishes with the square of the distance from the source.</a:t>
            </a:r>
          </a:p>
        </p:txBody>
      </p:sp>
      <p:graphicFrame>
        <p:nvGraphicFramePr>
          <p:cNvPr id="260102" name="Object 3"/>
          <p:cNvGraphicFramePr>
            <a:graphicFrameLocks noChangeAspect="1"/>
          </p:cNvGraphicFramePr>
          <p:nvPr/>
        </p:nvGraphicFramePr>
        <p:xfrm>
          <a:off x="990600" y="4267200"/>
          <a:ext cx="12811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96900" imgH="177800" progId="Equation.3">
                  <p:embed/>
                </p:oleObj>
              </mc:Choice>
              <mc:Fallback>
                <p:oleObj name="Equation" r:id="rId4" imgW="596900" imgH="177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267200"/>
                        <a:ext cx="12811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0103" name="Text Box 7"/>
          <p:cNvSpPr txBox="1">
            <a:spLocks noChangeArrowheads="1"/>
          </p:cNvSpPr>
          <p:nvPr/>
        </p:nvSpPr>
        <p:spPr bwMode="auto">
          <a:xfrm>
            <a:off x="533400" y="4953000"/>
            <a:ext cx="4475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To soften the edges of objects, use:</a:t>
            </a:r>
          </a:p>
        </p:txBody>
      </p:sp>
      <p:graphicFrame>
        <p:nvGraphicFramePr>
          <p:cNvPr id="260104" name="Object 4"/>
          <p:cNvGraphicFramePr>
            <a:graphicFrameLocks noChangeAspect="1"/>
          </p:cNvGraphicFramePr>
          <p:nvPr/>
        </p:nvGraphicFramePr>
        <p:xfrm>
          <a:off x="544513" y="5549900"/>
          <a:ext cx="3636962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000500" imgH="787400" progId="Equation.3">
                  <p:embed/>
                </p:oleObj>
              </mc:Choice>
              <mc:Fallback>
                <p:oleObj name="Equation" r:id="rId6" imgW="4000500" imgH="787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5549900"/>
                        <a:ext cx="3636962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0105" name="Object 5"/>
          <p:cNvGraphicFramePr>
            <a:graphicFrameLocks noChangeAspect="1"/>
          </p:cNvGraphicFramePr>
          <p:nvPr/>
        </p:nvGraphicFramePr>
        <p:xfrm>
          <a:off x="5853113" y="5716588"/>
          <a:ext cx="139700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36700" imgH="419100" progId="Equation.3">
                  <p:embed/>
                </p:oleObj>
              </mc:Choice>
              <mc:Fallback>
                <p:oleObj name="Equation" r:id="rId8" imgW="15367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3113" y="5716588"/>
                        <a:ext cx="1397000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0106" name="Text Box 10"/>
          <p:cNvSpPr txBox="1">
            <a:spLocks noChangeArrowheads="1"/>
          </p:cNvSpPr>
          <p:nvPr/>
        </p:nvSpPr>
        <p:spPr bwMode="auto">
          <a:xfrm>
            <a:off x="4784725" y="5680075"/>
            <a:ext cx="928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where</a:t>
            </a:r>
          </a:p>
        </p:txBody>
      </p:sp>
      <p:sp>
        <p:nvSpPr>
          <p:cNvPr id="13322" name="Oval 11"/>
          <p:cNvSpPr>
            <a:spLocks noChangeArrowheads="1"/>
          </p:cNvSpPr>
          <p:nvPr/>
        </p:nvSpPr>
        <p:spPr bwMode="auto">
          <a:xfrm>
            <a:off x="5638800" y="41910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3323" name="Line 12"/>
          <p:cNvSpPr>
            <a:spLocks noChangeShapeType="1"/>
          </p:cNvSpPr>
          <p:nvPr/>
        </p:nvSpPr>
        <p:spPr bwMode="auto">
          <a:xfrm flipV="1">
            <a:off x="5715000" y="3886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3"/>
          <p:cNvSpPr>
            <a:spLocks noChangeShapeType="1"/>
          </p:cNvSpPr>
          <p:nvPr/>
        </p:nvSpPr>
        <p:spPr bwMode="auto">
          <a:xfrm>
            <a:off x="5943600" y="4267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4"/>
          <p:cNvSpPr>
            <a:spLocks noChangeShapeType="1"/>
          </p:cNvSpPr>
          <p:nvPr/>
        </p:nvSpPr>
        <p:spPr bwMode="auto">
          <a:xfrm flipV="1">
            <a:off x="5867400" y="39624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5"/>
          <p:cNvSpPr>
            <a:spLocks noChangeShapeType="1"/>
          </p:cNvSpPr>
          <p:nvPr/>
        </p:nvSpPr>
        <p:spPr bwMode="auto">
          <a:xfrm flipH="1">
            <a:off x="5334000" y="4267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6"/>
          <p:cNvSpPr>
            <a:spLocks noChangeShapeType="1"/>
          </p:cNvSpPr>
          <p:nvPr/>
        </p:nvSpPr>
        <p:spPr bwMode="auto">
          <a:xfrm flipH="1" flipV="1">
            <a:off x="5410200" y="39624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7"/>
          <p:cNvSpPr>
            <a:spLocks noChangeShapeType="1"/>
          </p:cNvSpPr>
          <p:nvPr/>
        </p:nvSpPr>
        <p:spPr bwMode="auto">
          <a:xfrm flipH="1">
            <a:off x="5410200" y="44196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8"/>
          <p:cNvSpPr>
            <a:spLocks noChangeShapeType="1"/>
          </p:cNvSpPr>
          <p:nvPr/>
        </p:nvSpPr>
        <p:spPr bwMode="auto">
          <a:xfrm>
            <a:off x="57150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9"/>
          <p:cNvSpPr>
            <a:spLocks noChangeShapeType="1"/>
          </p:cNvSpPr>
          <p:nvPr/>
        </p:nvSpPr>
        <p:spPr bwMode="auto">
          <a:xfrm>
            <a:off x="5867400" y="43434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20"/>
          <p:cNvSpPr>
            <a:spLocks noChangeShapeType="1"/>
          </p:cNvSpPr>
          <p:nvPr/>
        </p:nvSpPr>
        <p:spPr bwMode="auto">
          <a:xfrm>
            <a:off x="5943600" y="4343400"/>
            <a:ext cx="1371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Text Box 21"/>
          <p:cNvSpPr txBox="1">
            <a:spLocks noChangeArrowheads="1"/>
          </p:cNvSpPr>
          <p:nvPr/>
        </p:nvSpPr>
        <p:spPr bwMode="auto">
          <a:xfrm>
            <a:off x="7375525" y="45370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</a:t>
            </a:r>
          </a:p>
        </p:txBody>
      </p:sp>
      <p:sp>
        <p:nvSpPr>
          <p:cNvPr id="13333" name="Text Box 22"/>
          <p:cNvSpPr txBox="1">
            <a:spLocks noChangeArrowheads="1"/>
          </p:cNvSpPr>
          <p:nvPr/>
        </p:nvSpPr>
        <p:spPr bwMode="auto">
          <a:xfrm>
            <a:off x="5486400" y="4419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0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3334" name="Oval 24"/>
          <p:cNvSpPr>
            <a:spLocks noChangeArrowheads="1"/>
          </p:cNvSpPr>
          <p:nvPr/>
        </p:nvSpPr>
        <p:spPr bwMode="auto">
          <a:xfrm>
            <a:off x="7315200" y="4724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graphicFrame>
        <p:nvGraphicFramePr>
          <p:cNvPr id="260121" name="Object 6"/>
          <p:cNvGraphicFramePr>
            <a:graphicFrameLocks noChangeAspect="1"/>
          </p:cNvGraphicFramePr>
          <p:nvPr/>
        </p:nvGraphicFramePr>
        <p:xfrm>
          <a:off x="2435225" y="4114800"/>
          <a:ext cx="1679575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76300" imgH="431800" progId="Equation.3">
                  <p:embed/>
                </p:oleObj>
              </mc:Choice>
              <mc:Fallback>
                <p:oleObj name="Equation" r:id="rId10" imgW="876300" imgH="431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5225" y="4114800"/>
                        <a:ext cx="1679575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build="p" autoUpdateAnimBg="0"/>
      <p:bldP spid="260101" grpId="0" build="p" autoUpdateAnimBg="0"/>
      <p:bldP spid="260103" grpId="0" build="p" autoUpdateAnimBg="0"/>
      <p:bldP spid="260106" grpId="0" build="p" autoUpdateAnimBg="0"/>
    </p:bld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CCECFF"/>
      </a:lt1>
      <a:dk2>
        <a:srgbClr val="006666"/>
      </a:dk2>
      <a:lt2>
        <a:srgbClr val="FFFFCC"/>
      </a:lt2>
      <a:accent1>
        <a:srgbClr val="FFCC00"/>
      </a:accent1>
      <a:accent2>
        <a:srgbClr val="CC3399"/>
      </a:accent2>
      <a:accent3>
        <a:srgbClr val="E2F4FF"/>
      </a:accent3>
      <a:accent4>
        <a:srgbClr val="000000"/>
      </a:accent4>
      <a:accent5>
        <a:srgbClr val="FFE2AA"/>
      </a:accent5>
      <a:accent6>
        <a:srgbClr val="B92D8A"/>
      </a:accent6>
      <a:hlink>
        <a:srgbClr val="FFCC00"/>
      </a:hlink>
      <a:folHlink>
        <a:srgbClr val="006699"/>
      </a:folHlink>
    </a:clrScheme>
    <a:fontScheme name="Microsoft Office 98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2263</TotalTime>
  <Pages>35</Pages>
  <Words>1452</Words>
  <Application>Microsoft Macintosh PowerPoint</Application>
  <PresentationFormat>On-screen Show (4:3)</PresentationFormat>
  <Paragraphs>185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Monotype Sorts</vt:lpstr>
      <vt:lpstr>Palatino</vt:lpstr>
      <vt:lpstr>Symbol</vt:lpstr>
      <vt:lpstr>Times</vt:lpstr>
      <vt:lpstr>Times New Roman</vt:lpstr>
      <vt:lpstr>Microsoft Office 98</vt:lpstr>
      <vt:lpstr>Equation</vt:lpstr>
      <vt:lpstr>Graphics   CSCI 343, Fall 2023 Lecture 14 Lighting and Shading</vt:lpstr>
      <vt:lpstr>Dealing with Lighting</vt:lpstr>
      <vt:lpstr>Light that Reaches the Viewer</vt:lpstr>
      <vt:lpstr>Surface appearance</vt:lpstr>
      <vt:lpstr>Surface color and texture</vt:lpstr>
      <vt:lpstr>Types of Surfaces</vt:lpstr>
      <vt:lpstr>Light Sources</vt:lpstr>
      <vt:lpstr>Ambient Light</vt:lpstr>
      <vt:lpstr>Point Sources</vt:lpstr>
      <vt:lpstr>Spot Lights</vt:lpstr>
      <vt:lpstr>Distant Light sources</vt:lpstr>
      <vt:lpstr>The Phong Reflection Model</vt:lpstr>
      <vt:lpstr>Modeling light intensity</vt:lpstr>
      <vt:lpstr>Ambient Reflection</vt:lpstr>
      <vt:lpstr>Diffuse Reflection</vt:lpstr>
      <vt:lpstr>Diffuse reflection continued</vt:lpstr>
      <vt:lpstr>Specular Reflection</vt:lpstr>
      <vt:lpstr>The complete Phong reflection model</vt:lpstr>
      <vt:lpstr>Computing Dot Products</vt:lpstr>
      <vt:lpstr>Finding the Normal to a plane</vt:lpstr>
      <vt:lpstr>Computing a cross product</vt:lpstr>
      <vt:lpstr>Normalizing the length to 1</vt:lpstr>
      <vt:lpstr>Special Cases of Normals: A plane</vt:lpstr>
      <vt:lpstr>Special Cases of Normals:  A sphere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  CSCI 262, Spring 2002 Lecture 2 Classes and Abstract Data Types</dc:title>
  <dc:subject/>
  <dc:creator/>
  <cp:keywords/>
  <dc:description/>
  <cp:lastModifiedBy>Constance S. Royden</cp:lastModifiedBy>
  <cp:revision>365</cp:revision>
  <cp:lastPrinted>2017-10-18T01:28:10Z</cp:lastPrinted>
  <dcterms:created xsi:type="dcterms:W3CDTF">2011-10-17T02:08:21Z</dcterms:created>
  <dcterms:modified xsi:type="dcterms:W3CDTF">2023-10-19T02:09:55Z</dcterms:modified>
</cp:coreProperties>
</file>