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7" r:id="rId3"/>
    <p:sldId id="287" r:id="rId4"/>
    <p:sldId id="288" r:id="rId5"/>
    <p:sldId id="289" r:id="rId6"/>
    <p:sldId id="290" r:id="rId7"/>
    <p:sldId id="303" r:id="rId8"/>
    <p:sldId id="291" r:id="rId9"/>
    <p:sldId id="292" r:id="rId10"/>
    <p:sldId id="305" r:id="rId11"/>
    <p:sldId id="304" r:id="rId12"/>
    <p:sldId id="293" r:id="rId13"/>
    <p:sldId id="294" r:id="rId14"/>
    <p:sldId id="295" r:id="rId15"/>
    <p:sldId id="296" r:id="rId16"/>
    <p:sldId id="301" r:id="rId17"/>
    <p:sldId id="302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/>
    <p:restoredTop sz="93640"/>
  </p:normalViewPr>
  <p:slideViewPr>
    <p:cSldViewPr>
      <p:cViewPr varScale="1">
        <p:scale>
          <a:sx n="103" d="100"/>
          <a:sy n="103" d="100"/>
        </p:scale>
        <p:origin x="176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110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413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40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741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497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171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05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650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36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26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78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EBA80F6D-AC3A-E84C-AC87-C5C97B1A352A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1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13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Viewing II--Projection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Fitting the canonical volume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3457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At x = -z, x'' = (-(-z/z)) = 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At x = z, x'' = (-z/z) = -1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5318125" y="1565275"/>
            <a:ext cx="340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Sides of canonical volume</a:t>
            </a:r>
          </a:p>
        </p:txBody>
      </p:sp>
      <p:sp>
        <p:nvSpPr>
          <p:cNvPr id="253957" name="Line 5"/>
          <p:cNvSpPr>
            <a:spLocks noChangeShapeType="1"/>
          </p:cNvSpPr>
          <p:nvPr/>
        </p:nvSpPr>
        <p:spPr bwMode="auto">
          <a:xfrm flipH="1">
            <a:off x="4114800" y="1905000"/>
            <a:ext cx="1066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58" name="AutoShape 6"/>
          <p:cNvSpPr>
            <a:spLocks/>
          </p:cNvSpPr>
          <p:nvPr/>
        </p:nvSpPr>
        <p:spPr bwMode="auto">
          <a:xfrm>
            <a:off x="3886200" y="167640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457200" y="2514600"/>
            <a:ext cx="348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same is true for y. 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533400" y="3048000"/>
            <a:ext cx="33099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z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 and z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'' = -(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/z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) = -1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'' = -(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/z</a:t>
            </a:r>
            <a:r>
              <a:rPr lang="en-US" altLang="x-none" sz="2400" baseline="-25000">
                <a:latin typeface="Times New Roman" charset="0"/>
              </a:rPr>
              <a:t>max</a:t>
            </a:r>
            <a:r>
              <a:rPr lang="en-US" altLang="x-none" sz="2400">
                <a:latin typeface="Times New Roman" charset="0"/>
              </a:rPr>
              <a:t>) = +1</a:t>
            </a:r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593725" y="4403725"/>
            <a:ext cx="242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Solve for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and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:</a:t>
            </a:r>
          </a:p>
        </p:txBody>
      </p:sp>
      <p:graphicFrame>
        <p:nvGraphicFramePr>
          <p:cNvPr id="253962" name="Object 2"/>
          <p:cNvGraphicFramePr>
            <a:graphicFrameLocks noChangeAspect="1"/>
          </p:cNvGraphicFramePr>
          <p:nvPr/>
        </p:nvGraphicFramePr>
        <p:xfrm>
          <a:off x="1219200" y="4953000"/>
          <a:ext cx="2400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00300" imgH="939800" progId="Equation.3">
                  <p:embed/>
                </p:oleObj>
              </mc:Choice>
              <mc:Fallback>
                <p:oleObj name="Equation" r:id="rId2" imgW="2400300" imgH="939800" progId="Equation.3">
                  <p:embed/>
                  <p:pic>
                    <p:nvPicPr>
                      <p:cNvPr id="2539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24003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63" name="Object 3"/>
          <p:cNvGraphicFramePr>
            <a:graphicFrameLocks noChangeAspect="1"/>
          </p:cNvGraphicFramePr>
          <p:nvPr/>
        </p:nvGraphicFramePr>
        <p:xfrm>
          <a:off x="4756150" y="4965700"/>
          <a:ext cx="2184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84400" imgH="901700" progId="Equation.3">
                  <p:embed/>
                </p:oleObj>
              </mc:Choice>
              <mc:Fallback>
                <p:oleObj name="Equation" r:id="rId4" imgW="2184400" imgH="901700" progId="Equation.3">
                  <p:embed/>
                  <p:pic>
                    <p:nvPicPr>
                      <p:cNvPr id="2539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4965700"/>
                        <a:ext cx="21844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autoUpdateAnimBg="0"/>
      <p:bldP spid="253956" grpId="0" build="p" autoUpdateAnimBg="0"/>
      <p:bldP spid="253957" grpId="0" animBg="1"/>
      <p:bldP spid="253958" grpId="0" animBg="1"/>
      <p:bldP spid="253959" grpId="0" build="p" autoUpdateAnimBg="0"/>
      <p:bldP spid="253960" grpId="0" build="p" autoUpdateAnimBg="0"/>
      <p:bldP spid="25396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Scaling the X and Y edges</a:t>
            </a:r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3423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the perspective projection does not have a 90 deg viewing angle: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We must first scale x and y so the sides are at x = +/-z,  y=+/-z</a:t>
            </a:r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2438400" y="30480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762000" y="3886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 flipH="1" flipV="1">
            <a:off x="914400" y="3200400"/>
            <a:ext cx="1524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 flipH="1">
            <a:off x="990600" y="3886200"/>
            <a:ext cx="1447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1676400" y="3505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2422525" y="2590800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2971800" y="3962400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1371600" y="4343400"/>
            <a:ext cx="116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min</a:t>
            </a:r>
            <a:r>
              <a:rPr lang="en-US" altLang="x-none" sz="1800">
                <a:latin typeface="Times New Roman" charset="0"/>
              </a:rPr>
              <a:t>, z</a:t>
            </a:r>
            <a:r>
              <a:rPr lang="en-US" altLang="x-none" sz="1800" baseline="-25000">
                <a:latin typeface="Times New Roman" charset="0"/>
              </a:rPr>
              <a:t>max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1295400" y="3048000"/>
            <a:ext cx="119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max</a:t>
            </a:r>
            <a:r>
              <a:rPr lang="en-US" altLang="x-none" sz="1800">
                <a:latin typeface="Times New Roman" charset="0"/>
              </a:rPr>
              <a:t>, z</a:t>
            </a:r>
            <a:r>
              <a:rPr lang="en-US" altLang="x-none" sz="1800" baseline="-25000">
                <a:latin typeface="Times New Roman" charset="0"/>
              </a:rPr>
              <a:t>max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242703" name="Text Box 15"/>
          <p:cNvSpPr txBox="1">
            <a:spLocks noChangeArrowheads="1"/>
          </p:cNvSpPr>
          <p:nvPr/>
        </p:nvSpPr>
        <p:spPr bwMode="auto">
          <a:xfrm>
            <a:off x="2613025" y="5249863"/>
            <a:ext cx="371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PROJ</a:t>
            </a:r>
            <a:r>
              <a:rPr lang="en-US" altLang="x-none" sz="2400">
                <a:latin typeface="Times New Roman" charset="0"/>
              </a:rPr>
              <a:t> = M</a:t>
            </a:r>
            <a:r>
              <a:rPr lang="en-US" altLang="x-none" sz="2400" baseline="-25000">
                <a:latin typeface="Times New Roman" charset="0"/>
              </a:rPr>
              <a:t>ORTH</a:t>
            </a:r>
            <a:r>
              <a:rPr lang="en-US" altLang="x-none" sz="2400">
                <a:latin typeface="Times New Roman" charset="0"/>
              </a:rPr>
              <a:t>NS </a:t>
            </a:r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4403725" y="2632075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  <p:bldP spid="242703" grpId="0" build="p" autoUpdateAnimBg="0"/>
      <p:bldP spid="24270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Dealing with a non-centered clipping volume</a:t>
            </a:r>
          </a:p>
        </p:txBody>
      </p:sp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41325" y="1641475"/>
            <a:ext cx="85502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the frustum that defines the clipping volume is not a right frustum (i.e. the near and far planes are not centered on the Z axis), we must first Shear the clipping volume to center these.</a:t>
            </a: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2362200" y="3505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685800" y="43434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 flipH="1" flipV="1">
            <a:off x="990600" y="3429000"/>
            <a:ext cx="1371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H="1">
            <a:off x="914400" y="4343400"/>
            <a:ext cx="1447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1600200" y="3810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2895600" y="4419600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295400" y="4800600"/>
            <a:ext cx="116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min</a:t>
            </a:r>
            <a:r>
              <a:rPr lang="en-US" altLang="x-none" sz="1800">
                <a:latin typeface="Times New Roman" charset="0"/>
              </a:rPr>
              <a:t>, z</a:t>
            </a:r>
            <a:r>
              <a:rPr lang="en-US" altLang="x-none" sz="1800" baseline="-25000">
                <a:latin typeface="Times New Roman" charset="0"/>
              </a:rPr>
              <a:t>max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295400" y="3352800"/>
            <a:ext cx="119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max</a:t>
            </a:r>
            <a:r>
              <a:rPr lang="en-US" altLang="x-none" sz="1800">
                <a:latin typeface="Times New Roman" charset="0"/>
              </a:rPr>
              <a:t>, z</a:t>
            </a:r>
            <a:r>
              <a:rPr lang="en-US" altLang="x-none" sz="1800" baseline="-25000">
                <a:latin typeface="Times New Roman" charset="0"/>
              </a:rPr>
              <a:t>max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11275" name="Line 14"/>
          <p:cNvSpPr>
            <a:spLocks noChangeShapeType="1"/>
          </p:cNvSpPr>
          <p:nvPr/>
        </p:nvSpPr>
        <p:spPr bwMode="auto">
          <a:xfrm>
            <a:off x="1600200" y="4267200"/>
            <a:ext cx="762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rc 15"/>
          <p:cNvSpPr>
            <a:spLocks/>
          </p:cNvSpPr>
          <p:nvPr/>
        </p:nvSpPr>
        <p:spPr bwMode="auto">
          <a:xfrm flipH="1">
            <a:off x="2057400" y="3962400"/>
            <a:ext cx="304800" cy="3810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2057400" y="37338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</a:p>
        </p:txBody>
      </p:sp>
      <p:graphicFrame>
        <p:nvGraphicFramePr>
          <p:cNvPr id="246801" name="Object 2"/>
          <p:cNvGraphicFramePr>
            <a:graphicFrameLocks noChangeAspect="1"/>
          </p:cNvGraphicFramePr>
          <p:nvPr/>
        </p:nvGraphicFramePr>
        <p:xfrm>
          <a:off x="5943600" y="3171825"/>
          <a:ext cx="27432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600" imgH="406400" progId="Equation.3">
                  <p:embed/>
                </p:oleObj>
              </mc:Choice>
              <mc:Fallback>
                <p:oleObj name="Equation" r:id="rId2" imgW="1244600" imgH="406400" progId="Equation.3">
                  <p:embed/>
                  <p:pic>
                    <p:nvPicPr>
                      <p:cNvPr id="24680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171825"/>
                        <a:ext cx="27432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802" name="Object 3"/>
          <p:cNvGraphicFramePr>
            <a:graphicFrameLocks noChangeAspect="1"/>
          </p:cNvGraphicFramePr>
          <p:nvPr/>
        </p:nvGraphicFramePr>
        <p:xfrm>
          <a:off x="5943600" y="4191000"/>
          <a:ext cx="27432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600" imgH="406400" progId="Equation.3">
                  <p:embed/>
                </p:oleObj>
              </mc:Choice>
              <mc:Fallback>
                <p:oleObj name="Equation" r:id="rId4" imgW="1244600" imgH="406400" progId="Equation.3">
                  <p:embed/>
                  <p:pic>
                    <p:nvPicPr>
                      <p:cNvPr id="24680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191000"/>
                        <a:ext cx="27432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803" name="Text Box 19"/>
          <p:cNvSpPr txBox="1">
            <a:spLocks noChangeArrowheads="1"/>
          </p:cNvSpPr>
          <p:nvPr/>
        </p:nvSpPr>
        <p:spPr bwMode="auto">
          <a:xfrm>
            <a:off x="3717925" y="3394075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Shear along x:</a:t>
            </a:r>
          </a:p>
        </p:txBody>
      </p:sp>
      <p:sp>
        <p:nvSpPr>
          <p:cNvPr id="246804" name="Text Box 20"/>
          <p:cNvSpPr txBox="1">
            <a:spLocks noChangeArrowheads="1"/>
          </p:cNvSpPr>
          <p:nvPr/>
        </p:nvSpPr>
        <p:spPr bwMode="auto">
          <a:xfrm>
            <a:off x="3657600" y="4419600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Shear along y:</a:t>
            </a:r>
          </a:p>
        </p:txBody>
      </p:sp>
      <p:sp>
        <p:nvSpPr>
          <p:cNvPr id="11282" name="Text Box 21"/>
          <p:cNvSpPr txBox="1">
            <a:spLocks noChangeArrowheads="1"/>
          </p:cNvSpPr>
          <p:nvPr/>
        </p:nvSpPr>
        <p:spPr bwMode="auto">
          <a:xfrm>
            <a:off x="2362200" y="3276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03" grpId="0" build="p" autoUpdateAnimBg="0"/>
      <p:bldP spid="24680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Shear Matrix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62000" y="1905000"/>
          <a:ext cx="60960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92500" imgH="1219200" progId="Equation.3">
                  <p:embed/>
                </p:oleObj>
              </mc:Choice>
              <mc:Fallback>
                <p:oleObj name="Equation" r:id="rId2" imgW="3492500" imgH="1219200" progId="Equation.3">
                  <p:embed/>
                  <p:pic>
                    <p:nvPicPr>
                      <p:cNvPr id="122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6096000" cy="212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533400" y="4191000"/>
            <a:ext cx="612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Note that this matrix transforms the center point:</a:t>
            </a:r>
          </a:p>
        </p:txBody>
      </p:sp>
      <p:graphicFrame>
        <p:nvGraphicFramePr>
          <p:cNvPr id="247813" name="Object 3"/>
          <p:cNvGraphicFramePr>
            <a:graphicFrameLocks noChangeAspect="1"/>
          </p:cNvGraphicFramePr>
          <p:nvPr/>
        </p:nvGraphicFramePr>
        <p:xfrm>
          <a:off x="838200" y="4800600"/>
          <a:ext cx="32766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100" imgH="406400" progId="Equation.3">
                  <p:embed/>
                </p:oleObj>
              </mc:Choice>
              <mc:Fallback>
                <p:oleObj name="Equation" r:id="rId4" imgW="2070100" imgH="406400" progId="Equation.3">
                  <p:embed/>
                  <p:pic>
                    <p:nvPicPr>
                      <p:cNvPr id="24781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32766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4" name="Text Box 6"/>
          <p:cNvSpPr txBox="1">
            <a:spLocks noChangeArrowheads="1"/>
          </p:cNvSpPr>
          <p:nvPr/>
        </p:nvSpPr>
        <p:spPr bwMode="auto">
          <a:xfrm>
            <a:off x="4343400" y="48768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</a:t>
            </a:r>
          </a:p>
        </p:txBody>
      </p:sp>
      <p:graphicFrame>
        <p:nvGraphicFramePr>
          <p:cNvPr id="247816" name="Object 4"/>
          <p:cNvGraphicFramePr>
            <a:graphicFrameLocks noChangeAspect="1"/>
          </p:cNvGraphicFramePr>
          <p:nvPr/>
        </p:nvGraphicFramePr>
        <p:xfrm>
          <a:off x="4953000" y="4876800"/>
          <a:ext cx="18288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900" imgH="203200" progId="Equation.3">
                  <p:embed/>
                </p:oleObj>
              </mc:Choice>
              <mc:Fallback>
                <p:oleObj name="Equation" r:id="rId6" imgW="850900" imgH="203200" progId="Equation.3">
                  <p:embed/>
                  <p:pic>
                    <p:nvPicPr>
                      <p:cNvPr id="2478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76800"/>
                        <a:ext cx="18288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8" name="Text Box 10"/>
          <p:cNvSpPr txBox="1">
            <a:spLocks noChangeArrowheads="1"/>
          </p:cNvSpPr>
          <p:nvPr/>
        </p:nvSpPr>
        <p:spPr bwMode="auto">
          <a:xfrm>
            <a:off x="609600" y="5638800"/>
            <a:ext cx="3565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Full Perspective Projection: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P = M</a:t>
            </a:r>
            <a:r>
              <a:rPr lang="en-US" altLang="x-none" sz="2400" baseline="-25000">
                <a:latin typeface="Times New Roman" charset="0"/>
              </a:rPr>
              <a:t>ORTHO</a:t>
            </a:r>
            <a:r>
              <a:rPr lang="en-US" altLang="x-none" sz="2400">
                <a:latin typeface="Times New Roman" charset="0"/>
              </a:rPr>
              <a:t>NSH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build="p" autoUpdateAnimBg="0"/>
      <p:bldP spid="247814" grpId="0" build="p" autoUpdateAnimBg="0"/>
      <p:bldP spid="24781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Projections and Shadows</a:t>
            </a:r>
          </a:p>
        </p:txBody>
      </p:sp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441325" y="1717675"/>
            <a:ext cx="85804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simple situations we can generate shadows with a projection trick.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we have a light source at (x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, z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"shadow" of a polygon is its projection onto the x,z plane.</a:t>
            </a: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 flipV="1">
            <a:off x="3886200" y="37338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 flipH="1">
            <a:off x="3048000" y="4876800"/>
            <a:ext cx="838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 flipH="1">
            <a:off x="3352800" y="4114800"/>
            <a:ext cx="838200" cy="53340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18" name="Oval 8"/>
          <p:cNvSpPr>
            <a:spLocks noChangeArrowheads="1"/>
          </p:cNvSpPr>
          <p:nvPr/>
        </p:nvSpPr>
        <p:spPr bwMode="auto">
          <a:xfrm>
            <a:off x="3352800" y="3810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3352800" y="38100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1"/>
          <p:cNvSpPr>
            <a:spLocks noChangeShapeType="1"/>
          </p:cNvSpPr>
          <p:nvPr/>
        </p:nvSpPr>
        <p:spPr bwMode="auto">
          <a:xfrm>
            <a:off x="3352800" y="3810000"/>
            <a:ext cx="1752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12"/>
          <p:cNvSpPr>
            <a:spLocks noChangeArrowheads="1"/>
          </p:cNvSpPr>
          <p:nvPr/>
        </p:nvSpPr>
        <p:spPr bwMode="auto">
          <a:xfrm flipH="1">
            <a:off x="3352800" y="4495800"/>
            <a:ext cx="1752600" cy="1143000"/>
          </a:xfrm>
          <a:prstGeom prst="rtTriangle">
            <a:avLst/>
          </a:prstGeom>
          <a:solidFill>
            <a:srgbClr val="35333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2" name="Line 13"/>
          <p:cNvSpPr>
            <a:spLocks noChangeShapeType="1"/>
          </p:cNvSpPr>
          <p:nvPr/>
        </p:nvSpPr>
        <p:spPr bwMode="auto">
          <a:xfrm>
            <a:off x="3352800" y="3810000"/>
            <a:ext cx="1752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>
            <a:off x="3886200" y="4876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2286000" y="3657600"/>
            <a:ext cx="1192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</a:t>
            </a:r>
            <a:r>
              <a:rPr lang="en-US" altLang="x-none" sz="2000" baseline="-25000">
                <a:latin typeface="Times New Roman" charset="0"/>
              </a:rPr>
              <a:t>a</a:t>
            </a:r>
            <a:r>
              <a:rPr lang="en-US" altLang="x-none" sz="2000">
                <a:latin typeface="Times New Roman" charset="0"/>
              </a:rPr>
              <a:t>, y</a:t>
            </a:r>
            <a:r>
              <a:rPr lang="en-US" altLang="x-none" sz="2000" baseline="-25000">
                <a:latin typeface="Times New Roman" charset="0"/>
              </a:rPr>
              <a:t>a</a:t>
            </a:r>
            <a:r>
              <a:rPr lang="en-US" altLang="x-none" sz="2000">
                <a:latin typeface="Times New Roman" charset="0"/>
              </a:rPr>
              <a:t>, z</a:t>
            </a:r>
            <a:r>
              <a:rPr lang="en-US" altLang="x-none" sz="2000" baseline="-25000">
                <a:latin typeface="Times New Roman" charset="0"/>
              </a:rPr>
              <a:t>a</a:t>
            </a:r>
            <a:r>
              <a:rPr lang="en-US" altLang="x-none" sz="2000">
                <a:latin typeface="Times New Roman" charset="0"/>
              </a:rPr>
              <a:t>)</a:t>
            </a:r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2803525" y="552767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3326" name="Text Box 17"/>
          <p:cNvSpPr txBox="1">
            <a:spLocks noChangeArrowheads="1"/>
          </p:cNvSpPr>
          <p:nvPr/>
        </p:nvSpPr>
        <p:spPr bwMode="auto">
          <a:xfrm>
            <a:off x="5638800" y="4800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3327" name="Text Box 18"/>
          <p:cNvSpPr txBox="1">
            <a:spLocks noChangeArrowheads="1"/>
          </p:cNvSpPr>
          <p:nvPr/>
        </p:nvSpPr>
        <p:spPr bwMode="auto">
          <a:xfrm>
            <a:off x="3886200" y="3429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Projecting a shadow</a:t>
            </a: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8169275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Translate the image so that the light source is at the origin.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T(-x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, -y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, -z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 startAt="2"/>
            </a:pPr>
            <a:r>
              <a:rPr lang="en-US" altLang="x-none" sz="2400">
                <a:latin typeface="Times New Roman" charset="0"/>
              </a:rPr>
              <a:t>Compute the projection along the Y axis, with the focal distance equal to -y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 startAt="2"/>
            </a:pPr>
            <a:r>
              <a:rPr lang="en-US" altLang="x-none" sz="2400">
                <a:latin typeface="Times New Roman" charset="0"/>
              </a:rPr>
              <a:t>Translate back to the original position: T(x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, z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 baseline="-250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Step 2: Projection Matrix:</a:t>
            </a:r>
            <a:endParaRPr lang="en-US" altLang="x-none" sz="2400" baseline="-25000">
              <a:latin typeface="Times New Roman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 flipV="1">
            <a:off x="2362200" y="4495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 flipH="1">
            <a:off x="1524000" y="4876800"/>
            <a:ext cx="838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 flipH="1">
            <a:off x="2362200" y="5181600"/>
            <a:ext cx="838200" cy="53340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2362200" y="4876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2362200" y="4876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2362200" y="4876800"/>
            <a:ext cx="1752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10"/>
          <p:cNvSpPr>
            <a:spLocks noChangeArrowheads="1"/>
          </p:cNvSpPr>
          <p:nvPr/>
        </p:nvSpPr>
        <p:spPr bwMode="auto">
          <a:xfrm flipH="1">
            <a:off x="2362200" y="5562600"/>
            <a:ext cx="1752600" cy="1143000"/>
          </a:xfrm>
          <a:prstGeom prst="rtTriangle">
            <a:avLst/>
          </a:prstGeom>
          <a:solidFill>
            <a:srgbClr val="35333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2362200" y="4876800"/>
            <a:ext cx="1752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2362200" y="4876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1279525" y="552767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4114800" y="4800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4350" name="Text Box 16"/>
          <p:cNvSpPr txBox="1">
            <a:spLocks noChangeArrowheads="1"/>
          </p:cNvSpPr>
          <p:nvPr/>
        </p:nvSpPr>
        <p:spPr bwMode="auto">
          <a:xfrm>
            <a:off x="23622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14351" name="Line 17"/>
          <p:cNvSpPr>
            <a:spLocks noChangeShapeType="1"/>
          </p:cNvSpPr>
          <p:nvPr/>
        </p:nvSpPr>
        <p:spPr bwMode="auto">
          <a:xfrm>
            <a:off x="2286000" y="4876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1752600" y="5715000"/>
            <a:ext cx="528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-y</a:t>
            </a:r>
            <a:r>
              <a:rPr lang="en-US" altLang="x-none" sz="2400" baseline="-25000">
                <a:latin typeface="Times New Roman" charset="0"/>
              </a:rPr>
              <a:t>a</a:t>
            </a:r>
            <a:endParaRPr lang="en-US" altLang="x-none" sz="2400">
              <a:latin typeface="Times New Roman" charset="0"/>
            </a:endParaRPr>
          </a:p>
        </p:txBody>
      </p:sp>
      <p:graphicFrame>
        <p:nvGraphicFramePr>
          <p:cNvPr id="249875" name="Object 2"/>
          <p:cNvGraphicFramePr>
            <a:graphicFrameLocks noChangeAspect="1"/>
          </p:cNvGraphicFramePr>
          <p:nvPr/>
        </p:nvGraphicFramePr>
        <p:xfrm>
          <a:off x="4800600" y="4495800"/>
          <a:ext cx="33020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2000" imgH="2019300" progId="Equation.3">
                  <p:embed/>
                </p:oleObj>
              </mc:Choice>
              <mc:Fallback>
                <p:oleObj name="Equation" r:id="rId2" imgW="3302000" imgH="2019300" progId="Equation.3">
                  <p:embed/>
                  <p:pic>
                    <p:nvPicPr>
                      <p:cNvPr id="2498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95800"/>
                        <a:ext cx="33020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848600" cy="1143000"/>
          </a:xfrm>
        </p:spPr>
        <p:txBody>
          <a:bodyPr/>
          <a:lstStyle/>
          <a:p>
            <a:r>
              <a:rPr lang="en-US" altLang="x-none"/>
              <a:t>Shadow projection in OpenGL</a:t>
            </a:r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909161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Setting up the matrix, M: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light = vec3(0.0, 2.0, 0.0);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m = mat4();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m[3][3]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m[3][1] = -1/light[1];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Rendering a square: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// model-view matrix for square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modelViewMatrix = mat4(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modelViewMatrix = mult(modelViewMatrix, rotate(30.0, 1.0, 0.0, 0.0));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// send color and matrix for square then render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gl.uniformMatrix4fv( modelViewMatrixLoc, false,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	flatten(modelViewMatrix)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gl.uniform4fv(fColor, flatten(red));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gl.drawArrays(gl.TRIANGLE_FAN, 0, 4);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848600" cy="1143000"/>
          </a:xfrm>
        </p:spPr>
        <p:txBody>
          <a:bodyPr/>
          <a:lstStyle/>
          <a:p>
            <a:r>
              <a:rPr lang="en-US" altLang="x-none"/>
              <a:t>Drawing the shadow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869791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// rotate light source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light[0] = Math.sin(theta);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light[2] = Math.cos(theta);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// model-view matrix for shadow then render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modelViewMatrix = mult(modelViewMatrix,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		translate(light[0], light[1], light[2]));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modelViewMatrix = mult(modelViewMatrix, m);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modelViewMatrix = mult(modelViewMatrix,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		translate(-light[0], -light[1], -light[2]));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// send color and matrix for shadow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gl.uniformMatrix4fv( modelViewMatrixLoc, false,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			flatten(modelViewMatrix)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gl.uniform4fv(fColor, flatten(black));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gl.drawArrays(gl.TRIANGLE_FAN, 0, 4);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 Note on 3D Surfaces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x-none" sz="2400">
                <a:latin typeface="Times New Roman" charset="0"/>
              </a:rPr>
              <a:t>When we create 3D surfaces, we need a way to specify the front and back of the surface, so that we only display what</a:t>
            </a:r>
            <a:r>
              <a:rPr lang="en-US" altLang="en-US" sz="2400">
                <a:latin typeface="Times New Roman" charset="0"/>
              </a:rPr>
              <a:t>’</a:t>
            </a:r>
            <a:r>
              <a:rPr lang="en-US" altLang="x-none" sz="2400">
                <a:latin typeface="Times New Roman" charset="0"/>
              </a:rPr>
              <a:t>s necessary.  This will be important for shading and texture mapping.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en-US" altLang="x-none" sz="2400">
                <a:latin typeface="Times New Roman" charset="0"/>
              </a:rPr>
              <a:t>In OpenGL, the order of vertices determines the front face of the surface using the right-hand rule.</a:t>
            </a:r>
          </a:p>
        </p:txBody>
      </p:sp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6096000" y="4572000"/>
            <a:ext cx="10668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5715000" y="5410200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p0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6629400" y="5410200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p1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6705600" y="4343400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p2</a:t>
            </a: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5715000" y="4414838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p3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3733800"/>
            <a:ext cx="4114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p0-p1-p2-p3 correctly specifies the outer face as the front.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p3-p2-p1-p0 specifies the inner face as front.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Make sure the triangles conform to this order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Projection Normalization</a:t>
            </a:r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8529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OpenGL accomplishes projections by the following steps: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1.  Transform clipping volume to the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canonical volume</a:t>
            </a:r>
            <a:r>
              <a:rPr lang="en-US" altLang="x-none" sz="240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2.  Use orthographic projection to project to the image plane.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351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Orthographic Projection:</a:t>
            </a: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1371600" y="4191000"/>
            <a:ext cx="1676400" cy="838200"/>
          </a:xfrm>
          <a:prstGeom prst="cube">
            <a:avLst>
              <a:gd name="adj" fmla="val 5719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5181600" y="4038600"/>
            <a:ext cx="10668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441325" y="5067300"/>
            <a:ext cx="163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min</a:t>
            </a:r>
            <a:r>
              <a:rPr lang="en-US" altLang="x-none" sz="1800">
                <a:latin typeface="Times New Roman" charset="0"/>
              </a:rPr>
              <a:t>, y</a:t>
            </a:r>
            <a:r>
              <a:rPr lang="en-US" altLang="x-none" sz="1800" baseline="-25000">
                <a:latin typeface="Times New Roman" charset="0"/>
              </a:rPr>
              <a:t>min</a:t>
            </a:r>
            <a:r>
              <a:rPr lang="en-US" altLang="x-none" sz="1800">
                <a:latin typeface="Times New Roman" charset="0"/>
              </a:rPr>
              <a:t>, z</a:t>
            </a:r>
            <a:r>
              <a:rPr lang="en-US" altLang="x-none" sz="1800" baseline="-25000">
                <a:latin typeface="Times New Roman" charset="0"/>
              </a:rPr>
              <a:t>max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2667000" y="37338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(x</a:t>
            </a:r>
            <a:r>
              <a:rPr lang="en-US" altLang="x-none" sz="1800" baseline="-25000">
                <a:latin typeface="Times New Roman" charset="0"/>
              </a:rPr>
              <a:t>max</a:t>
            </a:r>
            <a:r>
              <a:rPr lang="en-US" altLang="x-none" sz="1800">
                <a:latin typeface="Times New Roman" charset="0"/>
              </a:rPr>
              <a:t>, y</a:t>
            </a:r>
            <a:r>
              <a:rPr lang="en-US" altLang="x-none" sz="1800" baseline="-25000">
                <a:latin typeface="Times New Roman" charset="0"/>
              </a:rPr>
              <a:t>max</a:t>
            </a:r>
            <a:r>
              <a:rPr lang="en-US" altLang="x-none" sz="1800">
                <a:latin typeface="Times New Roman" charset="0"/>
              </a:rPr>
              <a:t>, z</a:t>
            </a:r>
            <a:r>
              <a:rPr lang="en-US" altLang="x-none" sz="1800" baseline="-25000">
                <a:latin typeface="Times New Roman" charset="0"/>
              </a:rPr>
              <a:t>min</a:t>
            </a:r>
            <a:r>
              <a:rPr lang="en-US" altLang="x-none" sz="1800">
                <a:latin typeface="Times New Roman" charset="0"/>
              </a:rPr>
              <a:t>)</a:t>
            </a:r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3581400" y="4572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4495800" y="4953000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(-1, -1, 1)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6019800" y="3581400"/>
            <a:ext cx="98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(1, 1, -1)</a:t>
            </a:r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 flipV="1">
            <a:off x="6096000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6248400" y="4800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2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914400" y="5535613"/>
            <a:ext cx="195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Clipping Volume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4724400" y="5486400"/>
            <a:ext cx="2095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Canonical Volume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Transforming the clipping volume</a:t>
            </a: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131763" y="1676400"/>
            <a:ext cx="88598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transform the clipping volume for orthographic projection we must: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1. Translate it so it is centered on the origin.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2.  Scale it so the length of each side is 2.</a:t>
            </a: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304800" y="2971800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Translation:</a:t>
            </a:r>
          </a:p>
        </p:txBody>
      </p:sp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381000" y="4800600"/>
            <a:ext cx="264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Scaling: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  <p:bldP spid="238598" grpId="0" build="p" autoUpdateAnimBg="0"/>
      <p:bldP spid="2385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Parallel Oblique Projection</a:t>
            </a:r>
          </a:p>
        </p:txBody>
      </p:sp>
      <p:sp>
        <p:nvSpPr>
          <p:cNvPr id="12290" name="Line 3"/>
          <p:cNvSpPr>
            <a:spLocks noChangeShapeType="1"/>
          </p:cNvSpPr>
          <p:nvPr/>
        </p:nvSpPr>
        <p:spPr bwMode="auto">
          <a:xfrm flipV="1">
            <a:off x="1981200" y="2209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1981200" y="3429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V="1">
            <a:off x="1143000" y="2438400"/>
            <a:ext cx="1143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1143000" y="3124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1600200" y="19050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3124200" y="34290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762000" y="30480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(x, z)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905000" y="2498725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</a:t>
            </a:r>
            <a:r>
              <a:rPr lang="en-US" altLang="x-none" sz="2000" baseline="-25000">
                <a:latin typeface="Times New Roman" charset="0"/>
              </a:rPr>
              <a:t>p</a:t>
            </a:r>
            <a:r>
              <a:rPr lang="en-US" altLang="x-none" sz="2000">
                <a:latin typeface="Times New Roman" charset="0"/>
              </a:rPr>
              <a:t>, 0)</a:t>
            </a:r>
          </a:p>
        </p:txBody>
      </p: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1066800" y="3124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19812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00" name="Arc 13"/>
          <p:cNvSpPr>
            <a:spLocks/>
          </p:cNvSpPr>
          <p:nvPr/>
        </p:nvSpPr>
        <p:spPr bwMode="auto">
          <a:xfrm flipH="1">
            <a:off x="1676400" y="2362200"/>
            <a:ext cx="304800" cy="457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1371600" y="23622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q</a:t>
            </a:r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4403725" y="2574925"/>
            <a:ext cx="191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p</a:t>
            </a:r>
            <a:r>
              <a:rPr lang="en-US" altLang="x-none" sz="2400">
                <a:latin typeface="Times New Roman" charset="0"/>
              </a:rPr>
              <a:t> = x - z cot</a:t>
            </a:r>
            <a:r>
              <a:rPr lang="en-US" altLang="x-none" sz="2400">
                <a:latin typeface="Symbol" charset="2"/>
              </a:rPr>
              <a:t>q</a:t>
            </a:r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2057400" y="4191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7"/>
          <p:cNvSpPr>
            <a:spLocks noChangeShapeType="1"/>
          </p:cNvSpPr>
          <p:nvPr/>
        </p:nvSpPr>
        <p:spPr bwMode="auto">
          <a:xfrm flipH="1">
            <a:off x="762000" y="54102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1676400" y="38862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685800" y="53340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2514600" y="41751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(y, z)</a:t>
            </a:r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1981200" y="4937125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(y</a:t>
            </a:r>
            <a:r>
              <a:rPr lang="en-US" altLang="x-none" sz="2000" baseline="-25000">
                <a:latin typeface="Times New Roman" charset="0"/>
              </a:rPr>
              <a:t>p</a:t>
            </a:r>
            <a:r>
              <a:rPr lang="en-US" altLang="x-none" sz="2000">
                <a:latin typeface="Times New Roman" charset="0"/>
              </a:rPr>
              <a:t>, 0)</a:t>
            </a:r>
          </a:p>
        </p:txBody>
      </p:sp>
      <p:sp>
        <p:nvSpPr>
          <p:cNvPr id="12309" name="Oval 22"/>
          <p:cNvSpPr>
            <a:spLocks noChangeArrowheads="1"/>
          </p:cNvSpPr>
          <p:nvPr/>
        </p:nvSpPr>
        <p:spPr bwMode="auto">
          <a:xfrm>
            <a:off x="2667000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10" name="Oval 23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2133600" y="44958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f</a:t>
            </a:r>
          </a:p>
        </p:txBody>
      </p:sp>
      <p:sp>
        <p:nvSpPr>
          <p:cNvPr id="12312" name="Line 25"/>
          <p:cNvSpPr>
            <a:spLocks noChangeShapeType="1"/>
          </p:cNvSpPr>
          <p:nvPr/>
        </p:nvSpPr>
        <p:spPr bwMode="auto">
          <a:xfrm flipH="1">
            <a:off x="1600200" y="4572000"/>
            <a:ext cx="1143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6"/>
          <p:cNvSpPr>
            <a:spLocks noChangeShapeType="1"/>
          </p:cNvSpPr>
          <p:nvPr/>
        </p:nvSpPr>
        <p:spPr bwMode="auto">
          <a:xfrm flipH="1">
            <a:off x="20574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rc 27"/>
          <p:cNvSpPr>
            <a:spLocks/>
          </p:cNvSpPr>
          <p:nvPr/>
        </p:nvSpPr>
        <p:spPr bwMode="auto">
          <a:xfrm>
            <a:off x="2057400" y="47244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44" name="Text Box 28"/>
          <p:cNvSpPr txBox="1">
            <a:spLocks noChangeArrowheads="1"/>
          </p:cNvSpPr>
          <p:nvPr/>
        </p:nvSpPr>
        <p:spPr bwMode="auto">
          <a:xfrm>
            <a:off x="4489450" y="4724400"/>
            <a:ext cx="191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p</a:t>
            </a:r>
            <a:r>
              <a:rPr lang="en-US" altLang="x-none" sz="2400">
                <a:latin typeface="Times New Roman" charset="0"/>
              </a:rPr>
              <a:t> = y - z cot</a:t>
            </a:r>
            <a:r>
              <a:rPr lang="en-US" altLang="x-none" sz="2400">
                <a:latin typeface="Symbol" charset="2"/>
              </a:rPr>
              <a:t>f</a:t>
            </a:r>
          </a:p>
        </p:txBody>
      </p:sp>
      <p:sp>
        <p:nvSpPr>
          <p:cNvPr id="239645" name="Text Box 29"/>
          <p:cNvSpPr txBox="1">
            <a:spLocks noChangeArrowheads="1"/>
          </p:cNvSpPr>
          <p:nvPr/>
        </p:nvSpPr>
        <p:spPr bwMode="auto">
          <a:xfrm>
            <a:off x="4022725" y="5832475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31" grpId="0" build="p" autoUpdateAnimBg="0"/>
      <p:bldP spid="239644" grpId="0" build="p" autoUpdateAnimBg="0"/>
      <p:bldP spid="23964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Matrices for Oblique Projection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33400" y="1828800"/>
          <a:ext cx="8167688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66100" imgH="3073400" progId="Equation.3">
                  <p:embed/>
                </p:oleObj>
              </mc:Choice>
              <mc:Fallback>
                <p:oleObj name="Equation" r:id="rId2" imgW="8166100" imgH="3073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8167688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743200" y="4876800"/>
            <a:ext cx="178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Shear Matrix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457200" y="5365750"/>
            <a:ext cx="8093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transform to canonical volume, use scale and translation after shear: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P = M</a:t>
            </a:r>
            <a:r>
              <a:rPr lang="en-US" altLang="x-none" sz="2400" baseline="-25000">
                <a:latin typeface="Times New Roman" charset="0"/>
              </a:rPr>
              <a:t>ORTH</a:t>
            </a:r>
            <a:r>
              <a:rPr lang="en-US" altLang="x-none" sz="2400">
                <a:latin typeface="Times New Roman" charset="0"/>
              </a:rPr>
              <a:t>STH(</a:t>
            </a:r>
            <a:r>
              <a:rPr lang="en-US" altLang="x-none" sz="2400">
                <a:latin typeface="Symbol" charset="2"/>
              </a:rPr>
              <a:t>q, f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H="1" flipV="1">
            <a:off x="1905000" y="4876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Orthographic and Oblique projections</a:t>
            </a: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517525" y="1870075"/>
            <a:ext cx="61277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Orthographic Projection: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arenR"/>
            </a:pPr>
            <a:r>
              <a:rPr lang="en-US" altLang="x-none" sz="2400">
                <a:latin typeface="Times New Roman" charset="0"/>
              </a:rPr>
              <a:t>Translate clipping volume to origin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arenR"/>
            </a:pPr>
            <a:r>
              <a:rPr lang="en-US" altLang="x-none" sz="2400">
                <a:latin typeface="Times New Roman" charset="0"/>
              </a:rPr>
              <a:t>Scale sides of clipping volume to be 2x2x2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	M = M</a:t>
            </a:r>
            <a:r>
              <a:rPr lang="en-US" altLang="x-none" sz="2400" baseline="-25000">
                <a:latin typeface="Times New Roman" charset="0"/>
              </a:rPr>
              <a:t>ORTHO</a:t>
            </a:r>
            <a:r>
              <a:rPr lang="en-US" altLang="x-none" sz="2400">
                <a:latin typeface="Times New Roman" charset="0"/>
              </a:rPr>
              <a:t>ST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Oblique Projection: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arenR"/>
            </a:pPr>
            <a:r>
              <a:rPr lang="en-US" altLang="x-none" sz="2400">
                <a:latin typeface="Times New Roman" charset="0"/>
              </a:rPr>
              <a:t>Shear clipping volume to be rectangular box.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arenR"/>
            </a:pPr>
            <a:r>
              <a:rPr lang="en-US" altLang="x-none" sz="2400">
                <a:latin typeface="Times New Roman" charset="0"/>
              </a:rPr>
              <a:t>Translate to origin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arenR"/>
            </a:pPr>
            <a:r>
              <a:rPr lang="en-US" altLang="x-none" sz="2400">
                <a:latin typeface="Times New Roman" charset="0"/>
              </a:rPr>
              <a:t>Scale sides to 2x2x2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M = M</a:t>
            </a:r>
            <a:r>
              <a:rPr lang="en-US" altLang="x-none" sz="2400" baseline="-25000">
                <a:latin typeface="Times New Roman" charset="0"/>
              </a:rPr>
              <a:t>ORTHO</a:t>
            </a:r>
            <a:r>
              <a:rPr lang="en-US" altLang="x-none" sz="2400">
                <a:latin typeface="Times New Roman" charset="0"/>
              </a:rPr>
              <a:t>STH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Perspective Normalization</a:t>
            </a: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441325" y="1717675"/>
            <a:ext cx="8550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Consider a perspective projection where the viewing angle is 90 deg and the focal distance is 1.</a:t>
            </a: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2362200" y="28194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381000" y="4114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H="1" flipV="1">
            <a:off x="1066800" y="2819400"/>
            <a:ext cx="12954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 flipH="1">
            <a:off x="914400" y="4114800"/>
            <a:ext cx="1447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1828800" y="32004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1828800" y="4191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1828800" y="4175125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-1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2422525" y="2479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2819400" y="4038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974725" y="5299075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 = z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1031875" y="2514600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 = -z</a:t>
            </a:r>
          </a:p>
        </p:txBody>
      </p:sp>
      <p:graphicFrame>
        <p:nvGraphicFramePr>
          <p:cNvPr id="14350" name="Object 2"/>
          <p:cNvGraphicFramePr>
            <a:graphicFrameLocks noChangeAspect="1"/>
          </p:cNvGraphicFramePr>
          <p:nvPr/>
        </p:nvGraphicFramePr>
        <p:xfrm>
          <a:off x="4565650" y="2743200"/>
          <a:ext cx="31242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24200" imgH="2019300" progId="Equation.3">
                  <p:embed/>
                </p:oleObj>
              </mc:Choice>
              <mc:Fallback>
                <p:oleObj name="Equation" r:id="rId2" imgW="3124200" imgH="201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2743200"/>
                        <a:ext cx="31242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80" name="Text Box 16"/>
          <p:cNvSpPr txBox="1">
            <a:spLocks noChangeArrowheads="1"/>
          </p:cNvSpPr>
          <p:nvPr/>
        </p:nvSpPr>
        <p:spPr bwMode="auto">
          <a:xfrm>
            <a:off x="3565525" y="4994275"/>
            <a:ext cx="3917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Clipping Volume enclosed by: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x = +/- z, y = +/- z,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z</a:t>
            </a:r>
            <a:r>
              <a:rPr lang="en-US" altLang="x-none" sz="2400" baseline="-25000">
                <a:latin typeface="Times New Roman" charset="0"/>
              </a:rPr>
              <a:t>min</a:t>
            </a:r>
            <a:r>
              <a:rPr lang="en-US" altLang="x-none" sz="2400">
                <a:latin typeface="Times New Roman" charset="0"/>
              </a:rPr>
              <a:t> &lt; z &lt; z</a:t>
            </a:r>
            <a:r>
              <a:rPr lang="en-US" altLang="x-none" sz="2400" baseline="-25000">
                <a:latin typeface="Times New Roman" charset="0"/>
              </a:rPr>
              <a:t>max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8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Splitting the projection matrix</a:t>
            </a:r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441325" y="1717675"/>
            <a:ext cx="85502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fit this in the canonical volume, we want to find a matrix, N, such that: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P</a:t>
            </a:r>
            <a:r>
              <a:rPr lang="en-US" altLang="x-none" sz="2400" baseline="-25000">
                <a:latin typeface="Times New Roman" charset="0"/>
              </a:rPr>
              <a:t>PROJ</a:t>
            </a:r>
            <a:r>
              <a:rPr lang="en-US" altLang="x-none" sz="2400">
                <a:latin typeface="Times New Roman" charset="0"/>
              </a:rPr>
              <a:t> = M</a:t>
            </a:r>
            <a:r>
              <a:rPr lang="en-US" altLang="x-none" sz="2400" baseline="-25000">
                <a:latin typeface="Times New Roman" charset="0"/>
              </a:rPr>
              <a:t>ORTH</a:t>
            </a:r>
            <a:r>
              <a:rPr lang="en-US" altLang="x-none" sz="2400">
                <a:latin typeface="Times New Roman" charset="0"/>
              </a:rPr>
              <a:t>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know that we will have to translate along the Z axis and scale the Z components.  Try the following:</a:t>
            </a:r>
          </a:p>
        </p:txBody>
      </p:sp>
      <p:graphicFrame>
        <p:nvGraphicFramePr>
          <p:cNvPr id="242692" name="Object 2"/>
          <p:cNvGraphicFramePr>
            <a:graphicFrameLocks noChangeAspect="1"/>
          </p:cNvGraphicFramePr>
          <p:nvPr/>
        </p:nvGraphicFramePr>
        <p:xfrm>
          <a:off x="381000" y="4191000"/>
          <a:ext cx="5360988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59400" imgH="2019300" progId="Equation.3">
                  <p:embed/>
                </p:oleObj>
              </mc:Choice>
              <mc:Fallback>
                <p:oleObj name="Equation" r:id="rId3" imgW="5359400" imgH="201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5360988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693" name="Object 3"/>
          <p:cNvGraphicFramePr>
            <a:graphicFrameLocks noChangeAspect="1"/>
          </p:cNvGraphicFramePr>
          <p:nvPr/>
        </p:nvGraphicFramePr>
        <p:xfrm>
          <a:off x="6400800" y="4038600"/>
          <a:ext cx="21717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71700" imgH="2019300" progId="Equation.3">
                  <p:embed/>
                </p:oleObj>
              </mc:Choice>
              <mc:Fallback>
                <p:oleObj name="Equation" r:id="rId5" imgW="2171700" imgH="2019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038600"/>
                        <a:ext cx="21717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Pages>35</Pages>
  <Words>1084</Words>
  <Application>Microsoft Macintosh PowerPoint</Application>
  <PresentationFormat>On-screen Show (4:3)</PresentationFormat>
  <Paragraphs>160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Palatino</vt:lpstr>
      <vt:lpstr>Symbol</vt:lpstr>
      <vt:lpstr>Times</vt:lpstr>
      <vt:lpstr>Times New Roman</vt:lpstr>
      <vt:lpstr>Microsoft Office 98</vt:lpstr>
      <vt:lpstr>Equation</vt:lpstr>
      <vt:lpstr>Graphics   CSCI 343, Fall 2023 Lecture 13 Viewing II--Projection</vt:lpstr>
      <vt:lpstr>A Note on 3D Surfaces</vt:lpstr>
      <vt:lpstr>Projection Normalization</vt:lpstr>
      <vt:lpstr>Transforming the clipping volume</vt:lpstr>
      <vt:lpstr>Parallel Oblique Projection</vt:lpstr>
      <vt:lpstr>Matrices for Oblique Projection</vt:lpstr>
      <vt:lpstr>Orthographic and Oblique projections</vt:lpstr>
      <vt:lpstr>Perspective Normalization</vt:lpstr>
      <vt:lpstr>Splitting the projection matrix</vt:lpstr>
      <vt:lpstr>Fitting the canonical volume</vt:lpstr>
      <vt:lpstr>Scaling the X and Y edges</vt:lpstr>
      <vt:lpstr>Dealing with a non-centered clipping volume</vt:lpstr>
      <vt:lpstr>The Shear Matrix</vt:lpstr>
      <vt:lpstr>Projections and Shadows</vt:lpstr>
      <vt:lpstr>Projecting a shadow</vt:lpstr>
      <vt:lpstr>Shadow projection in OpenGL</vt:lpstr>
      <vt:lpstr>Drawing the shadow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313</cp:revision>
  <cp:lastPrinted>2013-09-27T17:37:18Z</cp:lastPrinted>
  <dcterms:created xsi:type="dcterms:W3CDTF">2009-04-22T19:24:48Z</dcterms:created>
  <dcterms:modified xsi:type="dcterms:W3CDTF">2023-10-17T00:03:33Z</dcterms:modified>
</cp:coreProperties>
</file>