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56" r:id="rId2"/>
    <p:sldId id="271" r:id="rId3"/>
    <p:sldId id="272" r:id="rId4"/>
    <p:sldId id="273" r:id="rId5"/>
    <p:sldId id="274" r:id="rId6"/>
    <p:sldId id="275" r:id="rId7"/>
    <p:sldId id="276" r:id="rId8"/>
    <p:sldId id="277" r:id="rId9"/>
    <p:sldId id="278" r:id="rId10"/>
    <p:sldId id="279" r:id="rId11"/>
    <p:sldId id="280" r:id="rId12"/>
    <p:sldId id="281" r:id="rId13"/>
    <p:sldId id="287" r:id="rId14"/>
    <p:sldId id="283" r:id="rId15"/>
    <p:sldId id="284" r:id="rId16"/>
    <p:sldId id="288" r:id="rId17"/>
    <p:sldId id="289" r:id="rId18"/>
    <p:sldId id="296" r:id="rId19"/>
    <p:sldId id="297" r:id="rId20"/>
    <p:sldId id="298" r:id="rId21"/>
    <p:sldId id="299" r:id="rId22"/>
    <p:sldId id="300" r:id="rId23"/>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FFFF66"/>
    <a:srgbClr val="CC00CC"/>
    <a:srgbClr val="990099"/>
    <a:srgbClr val="990066"/>
    <a:srgbClr val="006666"/>
    <a:srgbClr val="990000"/>
    <a:srgbClr val="1F0000"/>
    <a:srgbClr val="2403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3640"/>
  </p:normalViewPr>
  <p:slideViewPr>
    <p:cSldViewPr>
      <p:cViewPr varScale="1">
        <p:scale>
          <a:sx n="111" d="100"/>
          <a:sy n="111" d="100"/>
        </p:scale>
        <p:origin x="114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endParaRPr lang="x-none" altLang="x-none"/>
          </a:p>
        </p:txBody>
      </p:sp>
      <p:sp>
        <p:nvSpPr>
          <p:cNvPr id="5122"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r"/>
            <a:r>
              <a:rPr lang="en-US" altLang="x-none" sz="1000" i="1">
                <a:latin typeface="Arial" charset="0"/>
              </a:rPr>
              <a:t>1</a:t>
            </a:r>
          </a:p>
        </p:txBody>
      </p:sp>
      <p:sp>
        <p:nvSpPr>
          <p:cNvPr id="5123"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endParaRPr lang="x-none" altLang="x-none"/>
          </a:p>
        </p:txBody>
      </p:sp>
      <p:sp>
        <p:nvSpPr>
          <p:cNvPr id="5124"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endParaRPr lang="x-none" altLang="x-none"/>
          </a:p>
        </p:txBody>
      </p:sp>
      <p:sp>
        <p:nvSpPr>
          <p:cNvPr id="5125" name="Rectangle 6"/>
          <p:cNvSpPr>
            <a:spLocks noGrp="1" noRot="1" noChangeAspect="1" noChangeArrowheads="1" noTextEdit="1"/>
          </p:cNvSpPr>
          <p:nvPr>
            <p:ph type="sldImg"/>
          </p:nvPr>
        </p:nvSpPr>
        <p:spPr>
          <a:xfrm>
            <a:off x="1150938" y="692150"/>
            <a:ext cx="4556125" cy="3416300"/>
          </a:xfrm>
          <a:ln cap="flat"/>
        </p:spPr>
      </p:sp>
      <p:sp>
        <p:nvSpPr>
          <p:cNvPr id="5126"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x-none" altLang="x-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866792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79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28600"/>
            <a:ext cx="196215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573405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60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07398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791965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6448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652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2773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3404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30963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1329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0" y="1428750"/>
            <a:ext cx="9142413" cy="152400"/>
            <a:chOff x="0" y="900"/>
            <a:chExt cx="5759" cy="96"/>
          </a:xfrm>
        </p:grpSpPr>
        <p:sp>
          <p:nvSpPr>
            <p:cNvPr id="1030" name="Rectangle 2"/>
            <p:cNvSpPr>
              <a:spLocks noChangeArrowheads="1"/>
            </p:cNvSpPr>
            <p:nvPr/>
          </p:nvSpPr>
          <p:spPr bwMode="auto">
            <a:xfrm>
              <a:off x="0" y="900"/>
              <a:ext cx="5759" cy="47"/>
            </a:xfrm>
            <a:prstGeom prst="rect">
              <a:avLst/>
            </a:prstGeom>
            <a:gradFill rotWithShape="0">
              <a:gsLst>
                <a:gs pos="0">
                  <a:srgbClr val="FFFFFF"/>
                </a:gs>
                <a:gs pos="50000">
                  <a:srgbClr val="006666"/>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endParaRPr lang="x-none" altLang="x-none"/>
            </a:p>
          </p:txBody>
        </p:sp>
        <p:sp>
          <p:nvSpPr>
            <p:cNvPr id="1031" name="Rectangle 3"/>
            <p:cNvSpPr>
              <a:spLocks noChangeArrowheads="1"/>
            </p:cNvSpPr>
            <p:nvPr/>
          </p:nvSpPr>
          <p:spPr bwMode="auto">
            <a:xfrm>
              <a:off x="0" y="972"/>
              <a:ext cx="5759" cy="24"/>
            </a:xfrm>
            <a:prstGeom prst="rect">
              <a:avLst/>
            </a:prstGeom>
            <a:gradFill rotWithShape="0">
              <a:gsLst>
                <a:gs pos="0">
                  <a:srgbClr val="FFFFFF"/>
                </a:gs>
                <a:gs pos="50000">
                  <a:srgbClr val="006699"/>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defRPr/>
              </a:pPr>
              <a:endParaRPr lang="x-none" altLang="x-none"/>
            </a:p>
          </p:txBody>
        </p:sp>
      </p:grpSp>
      <p:sp>
        <p:nvSpPr>
          <p:cNvPr id="1027" name="Rectangle 5"/>
          <p:cNvSpPr>
            <a:spLocks noGrp="1" noChangeArrowheads="1"/>
          </p:cNvSpPr>
          <p:nvPr>
            <p:ph type="title"/>
          </p:nvPr>
        </p:nvSpPr>
        <p:spPr bwMode="auto">
          <a:xfrm>
            <a:off x="609600" y="228600"/>
            <a:ext cx="7848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0487" tIns="44450" rIns="90487" bIns="44450" numCol="1" anchor="b" anchorCtr="0" compatLnSpc="1">
            <a:prstTxWarp prst="textNoShape">
              <a:avLst/>
            </a:prstTxWarp>
          </a:bodyPr>
          <a:lstStyle/>
          <a:p>
            <a:pPr lvl="0"/>
            <a:r>
              <a:rPr lang="en-US" altLang="x-none"/>
              <a:t>Click to edit Master title style</a:t>
            </a:r>
          </a:p>
        </p:txBody>
      </p:sp>
      <p:sp>
        <p:nvSpPr>
          <p:cNvPr id="1028" name="Rectangle 6"/>
          <p:cNvSpPr>
            <a:spLocks noGrp="1" noChangeArrowheads="1"/>
          </p:cNvSpPr>
          <p:nvPr>
            <p:ph type="body" idx="1"/>
          </p:nvPr>
        </p:nvSpPr>
        <p:spPr bwMode="auto">
          <a:xfrm>
            <a:off x="609600" y="1981200"/>
            <a:ext cx="7848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0487" tIns="44450" rIns="90487" bIns="4445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29" name="Rectangle 7"/>
          <p:cNvSpPr>
            <a:spLocks noChangeArrowheads="1"/>
          </p:cNvSpPr>
          <p:nvPr/>
        </p:nvSpPr>
        <p:spPr bwMode="auto">
          <a:xfrm>
            <a:off x="8382000" y="6248400"/>
            <a:ext cx="39687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nchor="ctr">
            <a:spAutoFit/>
          </a:bodyP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r">
              <a:defRPr/>
            </a:pPr>
            <a:fld id="{DD9BEE3C-175F-894F-9364-57FF0592BA94}" type="slidenum">
              <a:rPr lang="en-US" altLang="x-none" sz="1400" smtClean="0">
                <a:latin typeface="Arial" charset="0"/>
              </a:rPr>
              <a:pPr algn="r">
                <a:defRPr/>
              </a:pPr>
              <a:t>‹#›</a:t>
            </a:fld>
            <a:endParaRPr lang="en-US" altLang="x-none" sz="1400">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4400" b="1">
          <a:solidFill>
            <a:schemeClr val="tx2"/>
          </a:solidFill>
          <a:latin typeface="Times New Roman" charset="0"/>
        </a:defRPr>
      </a:lvl6pPr>
      <a:lvl7pPr marL="914400" algn="ctr" rtl="0" eaLnBrk="0" fontAlgn="base" hangingPunct="0">
        <a:spcBef>
          <a:spcPct val="0"/>
        </a:spcBef>
        <a:spcAft>
          <a:spcPct val="0"/>
        </a:spcAft>
        <a:defRPr sz="4400" b="1">
          <a:solidFill>
            <a:schemeClr val="tx2"/>
          </a:solidFill>
          <a:latin typeface="Times New Roman" charset="0"/>
        </a:defRPr>
      </a:lvl7pPr>
      <a:lvl8pPr marL="1371600" algn="ctr" rtl="0" eaLnBrk="0" fontAlgn="base" hangingPunct="0">
        <a:spcBef>
          <a:spcPct val="0"/>
        </a:spcBef>
        <a:spcAft>
          <a:spcPct val="0"/>
        </a:spcAft>
        <a:defRPr sz="4400" b="1">
          <a:solidFill>
            <a:schemeClr val="tx2"/>
          </a:solidFill>
          <a:latin typeface="Times New Roman" charset="0"/>
        </a:defRPr>
      </a:lvl8pPr>
      <a:lvl9pPr marL="1828800" algn="ctr" rtl="0" eaLnBrk="0" fontAlgn="base" hangingPunct="0">
        <a:spcBef>
          <a:spcPct val="0"/>
        </a:spcBef>
        <a:spcAft>
          <a:spcPct val="0"/>
        </a:spcAft>
        <a:defRPr sz="4400" b="1">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SzPct val="75000"/>
        <a:buChar char="_"/>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folHlink"/>
        </a:buClr>
        <a:buSzPct val="79000"/>
        <a:buChar char="_"/>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2"/>
        </a:buClr>
        <a:buSzPct val="64000"/>
        <a:buChar char="_"/>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folHlink"/>
        </a:buClr>
        <a:buSzPct val="79000"/>
        <a:buChar char="_"/>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Clr>
          <a:schemeClr val="folHlink"/>
        </a:buClr>
        <a:buSzPct val="79000"/>
        <a:buChar char="_"/>
        <a:defRPr sz="2000">
          <a:solidFill>
            <a:schemeClr val="tx1"/>
          </a:solidFill>
          <a:latin typeface="+mn-lt"/>
          <a:ea typeface="ＭＳ Ｐゴシック" charset="-128"/>
        </a:defRPr>
      </a:lvl6pPr>
      <a:lvl7pPr marL="2971800" indent="-228600" algn="l" rtl="0" eaLnBrk="0" fontAlgn="base" hangingPunct="0">
        <a:spcBef>
          <a:spcPct val="20000"/>
        </a:spcBef>
        <a:spcAft>
          <a:spcPct val="0"/>
        </a:spcAft>
        <a:buClr>
          <a:schemeClr val="folHlink"/>
        </a:buClr>
        <a:buSzPct val="79000"/>
        <a:buChar char="_"/>
        <a:defRPr sz="2000">
          <a:solidFill>
            <a:schemeClr val="tx1"/>
          </a:solidFill>
          <a:latin typeface="+mn-lt"/>
          <a:ea typeface="ＭＳ Ｐゴシック" charset="-128"/>
        </a:defRPr>
      </a:lvl7pPr>
      <a:lvl8pPr marL="3429000" indent="-228600" algn="l" rtl="0" eaLnBrk="0" fontAlgn="base" hangingPunct="0">
        <a:spcBef>
          <a:spcPct val="20000"/>
        </a:spcBef>
        <a:spcAft>
          <a:spcPct val="0"/>
        </a:spcAft>
        <a:buClr>
          <a:schemeClr val="folHlink"/>
        </a:buClr>
        <a:buSzPct val="79000"/>
        <a:buChar char="_"/>
        <a:defRPr sz="2000">
          <a:solidFill>
            <a:schemeClr val="tx1"/>
          </a:solidFill>
          <a:latin typeface="+mn-lt"/>
          <a:ea typeface="ＭＳ Ｐゴシック" charset="-128"/>
        </a:defRPr>
      </a:lvl8pPr>
      <a:lvl9pPr marL="3886200" indent="-228600" algn="l" rtl="0" eaLnBrk="0" fontAlgn="base" hangingPunct="0">
        <a:spcBef>
          <a:spcPct val="20000"/>
        </a:spcBef>
        <a:spcAft>
          <a:spcPct val="0"/>
        </a:spcAft>
        <a:buClr>
          <a:schemeClr val="folHlink"/>
        </a:buClr>
        <a:buSzPct val="79000"/>
        <a:buChar char="_"/>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image" Target="../media/image7.emf"/><Relationship Id="rId7" Type="http://schemas.openxmlformats.org/officeDocument/2006/relationships/image" Target="../media/image9.emf"/><Relationship Id="rId2" Type="http://schemas.openxmlformats.org/officeDocument/2006/relationships/oleObject" Target="../embeddings/oleObject7.bin"/><Relationship Id="rId1" Type="http://schemas.openxmlformats.org/officeDocument/2006/relationships/slideLayout" Target="../slideLayouts/slideLayout6.xml"/><Relationship Id="rId6" Type="http://schemas.openxmlformats.org/officeDocument/2006/relationships/oleObject" Target="../embeddings/oleObject9.bin"/><Relationship Id="rId5" Type="http://schemas.openxmlformats.org/officeDocument/2006/relationships/image" Target="../media/image8.emf"/><Relationship Id="rId4" Type="http://schemas.openxmlformats.org/officeDocument/2006/relationships/oleObject" Target="../embeddings/oleObject8.bin"/><Relationship Id="rId9" Type="http://schemas.openxmlformats.org/officeDocument/2006/relationships/image" Target="../media/image10.emf"/></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7" Type="http://schemas.openxmlformats.org/officeDocument/2006/relationships/image" Target="../media/image13.emf"/><Relationship Id="rId2" Type="http://schemas.openxmlformats.org/officeDocument/2006/relationships/oleObject" Target="../embeddings/oleObject11.bin"/><Relationship Id="rId1" Type="http://schemas.openxmlformats.org/officeDocument/2006/relationships/slideLayout" Target="../slideLayouts/slideLayout6.xml"/><Relationship Id="rId6" Type="http://schemas.openxmlformats.org/officeDocument/2006/relationships/oleObject" Target="../embeddings/oleObject13.bin"/><Relationship Id="rId5" Type="http://schemas.openxmlformats.org/officeDocument/2006/relationships/image" Target="../media/image12.emf"/><Relationship Id="rId4" Type="http://schemas.openxmlformats.org/officeDocument/2006/relationships/oleObject" Target="../embeddings/oleObject12.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4.emf"/><Relationship Id="rId2" Type="http://schemas.openxmlformats.org/officeDocument/2006/relationships/oleObject" Target="../embeddings/oleObject2.bin"/><Relationship Id="rId1" Type="http://schemas.openxmlformats.org/officeDocument/2006/relationships/slideLayout" Target="../slideLayouts/slideLayout6.xml"/><Relationship Id="rId6" Type="http://schemas.openxmlformats.org/officeDocument/2006/relationships/oleObject" Target="../embeddings/oleObject4.bin"/><Relationship Id="rId5" Type="http://schemas.openxmlformats.org/officeDocument/2006/relationships/image" Target="../media/image3.e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5.bin"/><Relationship Id="rId1" Type="http://schemas.openxmlformats.org/officeDocument/2006/relationships/slideLayout" Target="../slideLayouts/slideLayout6.xml"/><Relationship Id="rId5" Type="http://schemas.openxmlformats.org/officeDocument/2006/relationships/image" Target="../media/image6.e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3"/>
          <p:cNvSpPr>
            <a:spLocks noChangeArrowheads="1"/>
          </p:cNvSpPr>
          <p:nvPr/>
        </p:nvSpPr>
        <p:spPr bwMode="auto">
          <a:xfrm>
            <a:off x="6019800" y="62484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4098" name="Rectangle 6"/>
          <p:cNvSpPr>
            <a:spLocks noGrp="1" noChangeArrowheads="1"/>
          </p:cNvSpPr>
          <p:nvPr>
            <p:ph type="title"/>
          </p:nvPr>
        </p:nvSpPr>
        <p:spPr>
          <a:xfrm>
            <a:off x="533400" y="1981200"/>
            <a:ext cx="7848600" cy="3429000"/>
          </a:xfrm>
          <a:noFill/>
        </p:spPr>
        <p:txBody>
          <a:bodyPr/>
          <a:lstStyle/>
          <a:p>
            <a:r>
              <a:rPr lang="en-US" altLang="x-none" b="0" dirty="0">
                <a:latin typeface="Palatino" charset="0"/>
              </a:rPr>
              <a:t>Graphics</a:t>
            </a:r>
            <a:br>
              <a:rPr lang="en-US" altLang="x-none" b="0" dirty="0">
                <a:latin typeface="Palatino" charset="0"/>
              </a:rPr>
            </a:br>
            <a:br>
              <a:rPr lang="en-US" altLang="x-none" b="0" dirty="0">
                <a:latin typeface="Palatino" charset="0"/>
              </a:rPr>
            </a:br>
            <a:r>
              <a:rPr lang="en-US" altLang="x-none" b="0" dirty="0">
                <a:latin typeface="Palatino" charset="0"/>
              </a:rPr>
              <a:t> </a:t>
            </a:r>
            <a:r>
              <a:rPr lang="en-US" altLang="x-none" sz="3200" b="0" dirty="0">
                <a:solidFill>
                  <a:srgbClr val="CC0000"/>
                </a:solidFill>
                <a:latin typeface="Arial" charset="0"/>
              </a:rPr>
              <a:t>CSCI 343, Fall 2023</a:t>
            </a:r>
            <a:br>
              <a:rPr lang="en-US" altLang="x-none" sz="3200" b="0" dirty="0">
                <a:solidFill>
                  <a:srgbClr val="CC0000"/>
                </a:solidFill>
                <a:latin typeface="Arial" charset="0"/>
              </a:rPr>
            </a:br>
            <a:r>
              <a:rPr lang="en-US" altLang="x-none" sz="3200" b="0" dirty="0">
                <a:solidFill>
                  <a:srgbClr val="CC0000"/>
                </a:solidFill>
                <a:latin typeface="Arial" charset="0"/>
              </a:rPr>
              <a:t>Lecture 12</a:t>
            </a:r>
            <a:br>
              <a:rPr lang="en-US" altLang="x-none" sz="3200" dirty="0">
                <a:solidFill>
                  <a:srgbClr val="CC0000"/>
                </a:solidFill>
                <a:latin typeface="Arial" charset="0"/>
              </a:rPr>
            </a:br>
            <a:r>
              <a:rPr lang="en-US" altLang="x-none" sz="2400" i="1" dirty="0">
                <a:solidFill>
                  <a:schemeClr val="tx1"/>
                </a:solidFill>
                <a:latin typeface="Arial" charset="0"/>
              </a:rPr>
              <a:t>Viewing I</a:t>
            </a:r>
            <a:endParaRPr lang="en-US" altLang="x-none" sz="3200" dirty="0">
              <a:solidFill>
                <a:schemeClr val="tx1"/>
              </a:solidFill>
              <a:latin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en-US" altLang="x-none"/>
              <a:t>The UVN System</a:t>
            </a:r>
          </a:p>
        </p:txBody>
      </p:sp>
      <p:sp>
        <p:nvSpPr>
          <p:cNvPr id="224259" name="Text Box 3"/>
          <p:cNvSpPr txBox="1">
            <a:spLocks noChangeArrowheads="1"/>
          </p:cNvSpPr>
          <p:nvPr/>
        </p:nvSpPr>
        <p:spPr bwMode="auto">
          <a:xfrm>
            <a:off x="441325" y="1641475"/>
            <a:ext cx="7940675"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Other graphics systems may define the camera viewing plane differently.  </a:t>
            </a:r>
            <a:r>
              <a:rPr lang="en-US" altLang="x-none" sz="2400" b="1">
                <a:solidFill>
                  <a:srgbClr val="990000"/>
                </a:solidFill>
                <a:latin typeface="Times New Roman" charset="0"/>
              </a:rPr>
              <a:t>The U-V-N system</a:t>
            </a:r>
            <a:r>
              <a:rPr lang="en-US" altLang="x-none" sz="2400">
                <a:latin typeface="Times New Roman" charset="0"/>
              </a:rPr>
              <a:t> is one example:</a:t>
            </a:r>
          </a:p>
          <a:p>
            <a:pPr>
              <a:spcBef>
                <a:spcPct val="0"/>
              </a:spcBef>
              <a:buClrTx/>
              <a:buSzTx/>
              <a:buFontTx/>
              <a:buNone/>
            </a:pPr>
            <a:endParaRPr lang="en-US" altLang="x-none" sz="2400">
              <a:latin typeface="Times New Roman" charset="0"/>
            </a:endParaRPr>
          </a:p>
          <a:p>
            <a:pPr>
              <a:spcBef>
                <a:spcPct val="0"/>
              </a:spcBef>
              <a:buClrTx/>
              <a:buSzTx/>
              <a:buFontTx/>
              <a:buNone/>
            </a:pPr>
            <a:r>
              <a:rPr lang="en-US" altLang="x-none" sz="2400">
                <a:latin typeface="Times New Roman" charset="0"/>
              </a:rPr>
              <a:t>The camera plane is defined by 3 parameters:</a:t>
            </a:r>
          </a:p>
          <a:p>
            <a:pPr lvl="1">
              <a:spcBef>
                <a:spcPct val="0"/>
              </a:spcBef>
              <a:buSzTx/>
              <a:buFont typeface="Monotype Sorts" charset="2"/>
              <a:buChar char="_"/>
            </a:pPr>
            <a:r>
              <a:rPr lang="en-US" altLang="x-none" sz="2400">
                <a:latin typeface="Times New Roman" charset="0"/>
              </a:rPr>
              <a:t> View Reference Point (VRP): A point (in the world frame) indicating the center of the camera's image plane.  This specifies the position of the camera in space.</a:t>
            </a:r>
          </a:p>
          <a:p>
            <a:pPr lvl="1">
              <a:spcBef>
                <a:spcPct val="0"/>
              </a:spcBef>
              <a:buSzTx/>
              <a:buFont typeface="Monotype Sorts" charset="2"/>
              <a:buChar char="_"/>
            </a:pPr>
            <a:r>
              <a:rPr lang="en-US" altLang="x-none" sz="2400">
                <a:latin typeface="Times New Roman" charset="0"/>
              </a:rPr>
              <a:t> View Plane Normal (VPN): A unit vector perpendicular to the camera's image plane.  This specifies the orientation of the camera.</a:t>
            </a:r>
          </a:p>
          <a:p>
            <a:pPr lvl="1">
              <a:spcBef>
                <a:spcPct val="0"/>
              </a:spcBef>
              <a:buSzTx/>
              <a:buFont typeface="Monotype Sorts" charset="2"/>
              <a:buChar char="_"/>
            </a:pPr>
            <a:r>
              <a:rPr lang="en-US" altLang="x-none" sz="2400">
                <a:latin typeface="Times New Roman" charset="0"/>
              </a:rPr>
              <a:t> View Up (VUP): A vector indicating the up direction (in world coordinates) for the camera.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42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42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425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425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42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en-US" altLang="x-none"/>
              <a:t>The UVN vector coordinates</a:t>
            </a:r>
          </a:p>
        </p:txBody>
      </p:sp>
      <p:sp>
        <p:nvSpPr>
          <p:cNvPr id="15362" name="AutoShape 3"/>
          <p:cNvSpPr>
            <a:spLocks noChangeArrowheads="1"/>
          </p:cNvSpPr>
          <p:nvPr/>
        </p:nvSpPr>
        <p:spPr bwMode="auto">
          <a:xfrm>
            <a:off x="1143000" y="2133600"/>
            <a:ext cx="3124200" cy="1676400"/>
          </a:xfrm>
          <a:prstGeom prst="parallelogram">
            <a:avLst>
              <a:gd name="adj" fmla="val 46591"/>
            </a:avLst>
          </a:prstGeom>
          <a:solidFill>
            <a:schemeClr val="accent1"/>
          </a:solidFill>
          <a:ln w="12700">
            <a:solidFill>
              <a:schemeClr val="tx1"/>
            </a:solidFill>
            <a:miter lim="800000"/>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5363" name="Line 4"/>
          <p:cNvSpPr>
            <a:spLocks noChangeShapeType="1"/>
          </p:cNvSpPr>
          <p:nvPr/>
        </p:nvSpPr>
        <p:spPr bwMode="auto">
          <a:xfrm flipV="1">
            <a:off x="2819400" y="1905000"/>
            <a:ext cx="685800" cy="1066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64" name="Line 5"/>
          <p:cNvSpPr>
            <a:spLocks noChangeShapeType="1"/>
          </p:cNvSpPr>
          <p:nvPr/>
        </p:nvSpPr>
        <p:spPr bwMode="auto">
          <a:xfrm flipV="1">
            <a:off x="2819400" y="2362200"/>
            <a:ext cx="762000" cy="609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65" name="Line 6"/>
          <p:cNvSpPr>
            <a:spLocks noChangeShapeType="1"/>
          </p:cNvSpPr>
          <p:nvPr/>
        </p:nvSpPr>
        <p:spPr bwMode="auto">
          <a:xfrm flipH="1" flipV="1">
            <a:off x="2514600" y="1981200"/>
            <a:ext cx="304800" cy="990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66" name="Line 7"/>
          <p:cNvSpPr>
            <a:spLocks noChangeShapeType="1"/>
          </p:cNvSpPr>
          <p:nvPr/>
        </p:nvSpPr>
        <p:spPr bwMode="auto">
          <a:xfrm>
            <a:off x="2819400" y="2971800"/>
            <a:ext cx="457200" cy="533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67" name="Line 8"/>
          <p:cNvSpPr>
            <a:spLocks noChangeShapeType="1"/>
          </p:cNvSpPr>
          <p:nvPr/>
        </p:nvSpPr>
        <p:spPr bwMode="auto">
          <a:xfrm flipV="1">
            <a:off x="2743200" y="2667000"/>
            <a:ext cx="15240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8" name="Line 9"/>
          <p:cNvSpPr>
            <a:spLocks noChangeShapeType="1"/>
          </p:cNvSpPr>
          <p:nvPr/>
        </p:nvSpPr>
        <p:spPr bwMode="auto">
          <a:xfrm>
            <a:off x="2895600" y="2667000"/>
            <a:ext cx="7620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9" name="Text Box 10"/>
          <p:cNvSpPr txBox="1">
            <a:spLocks noChangeArrowheads="1"/>
          </p:cNvSpPr>
          <p:nvPr/>
        </p:nvSpPr>
        <p:spPr bwMode="auto">
          <a:xfrm>
            <a:off x="2590800" y="1981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n</a:t>
            </a:r>
          </a:p>
        </p:txBody>
      </p:sp>
      <p:sp>
        <p:nvSpPr>
          <p:cNvPr id="15370" name="Text Box 11"/>
          <p:cNvSpPr txBox="1">
            <a:spLocks noChangeArrowheads="1"/>
          </p:cNvSpPr>
          <p:nvPr/>
        </p:nvSpPr>
        <p:spPr bwMode="auto">
          <a:xfrm>
            <a:off x="3429000" y="1736725"/>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VUP</a:t>
            </a:r>
          </a:p>
        </p:txBody>
      </p:sp>
      <p:sp>
        <p:nvSpPr>
          <p:cNvPr id="15371" name="Text Box 12"/>
          <p:cNvSpPr txBox="1">
            <a:spLocks noChangeArrowheads="1"/>
          </p:cNvSpPr>
          <p:nvPr/>
        </p:nvSpPr>
        <p:spPr bwMode="auto">
          <a:xfrm>
            <a:off x="3276600" y="2438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v</a:t>
            </a:r>
          </a:p>
        </p:txBody>
      </p:sp>
      <p:sp>
        <p:nvSpPr>
          <p:cNvPr id="15372" name="Text Box 13"/>
          <p:cNvSpPr txBox="1">
            <a:spLocks noChangeArrowheads="1"/>
          </p:cNvSpPr>
          <p:nvPr/>
        </p:nvSpPr>
        <p:spPr bwMode="auto">
          <a:xfrm>
            <a:off x="2819400" y="3124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u</a:t>
            </a:r>
          </a:p>
        </p:txBody>
      </p:sp>
      <p:sp>
        <p:nvSpPr>
          <p:cNvPr id="15373" name="Line 14"/>
          <p:cNvSpPr>
            <a:spLocks noChangeShapeType="1"/>
          </p:cNvSpPr>
          <p:nvPr/>
        </p:nvSpPr>
        <p:spPr bwMode="auto">
          <a:xfrm>
            <a:off x="3505200" y="1905000"/>
            <a:ext cx="76200" cy="4572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4" name="Text Box 15"/>
          <p:cNvSpPr txBox="1">
            <a:spLocks noChangeArrowheads="1"/>
          </p:cNvSpPr>
          <p:nvPr/>
        </p:nvSpPr>
        <p:spPr bwMode="auto">
          <a:xfrm>
            <a:off x="4419600" y="2590800"/>
            <a:ext cx="39782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VUP does not have to lie in the image plane.</a:t>
            </a:r>
          </a:p>
        </p:txBody>
      </p:sp>
      <p:sp>
        <p:nvSpPr>
          <p:cNvPr id="225296" name="Text Box 16"/>
          <p:cNvSpPr txBox="1">
            <a:spLocks noChangeArrowheads="1"/>
          </p:cNvSpPr>
          <p:nvPr/>
        </p:nvSpPr>
        <p:spPr bwMode="auto">
          <a:xfrm>
            <a:off x="365125" y="4038600"/>
            <a:ext cx="832167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The projection of VUP onto the image plane is </a:t>
            </a:r>
            <a:r>
              <a:rPr lang="en-US" altLang="x-none" sz="2400" b="1">
                <a:latin typeface="Times New Roman" charset="0"/>
              </a:rPr>
              <a:t>v</a:t>
            </a:r>
            <a:r>
              <a:rPr lang="en-US" altLang="x-none" sz="2400">
                <a:latin typeface="Times New Roman" charset="0"/>
              </a:rPr>
              <a:t>.  </a:t>
            </a:r>
            <a:r>
              <a:rPr lang="en-US" altLang="x-none" sz="2400" b="1">
                <a:latin typeface="Times New Roman" charset="0"/>
              </a:rPr>
              <a:t>v</a:t>
            </a:r>
            <a:r>
              <a:rPr lang="en-US" altLang="x-none" sz="2400">
                <a:latin typeface="Times New Roman" charset="0"/>
              </a:rPr>
              <a:t> is perpendicular to </a:t>
            </a:r>
            <a:r>
              <a:rPr lang="en-US" altLang="x-none" sz="2400" b="1">
                <a:latin typeface="Times New Roman" charset="0"/>
              </a:rPr>
              <a:t>n</a:t>
            </a:r>
            <a:r>
              <a:rPr lang="en-US" altLang="x-none" sz="2400">
                <a:latin typeface="Times New Roman" charset="0"/>
              </a:rPr>
              <a:t>.  These define 2 of our three basis vectors for the camera coordinate system.</a:t>
            </a:r>
          </a:p>
          <a:p>
            <a:pPr>
              <a:spcBef>
                <a:spcPct val="0"/>
              </a:spcBef>
              <a:buClrTx/>
              <a:buSzTx/>
              <a:buFontTx/>
              <a:buNone/>
            </a:pPr>
            <a:endParaRPr lang="en-US" altLang="x-none" sz="2400">
              <a:latin typeface="Times New Roman" charset="0"/>
            </a:endParaRPr>
          </a:p>
          <a:p>
            <a:pPr>
              <a:spcBef>
                <a:spcPct val="0"/>
              </a:spcBef>
              <a:buClrTx/>
              <a:buSzTx/>
              <a:buFontTx/>
              <a:buNone/>
            </a:pPr>
            <a:r>
              <a:rPr lang="en-US" altLang="x-none" sz="2400">
                <a:latin typeface="Times New Roman" charset="0"/>
              </a:rPr>
              <a:t>We define a third basis vector, </a:t>
            </a:r>
            <a:r>
              <a:rPr lang="en-US" altLang="x-none" sz="2400" b="1">
                <a:latin typeface="Times New Roman" charset="0"/>
              </a:rPr>
              <a:t>u</a:t>
            </a:r>
            <a:r>
              <a:rPr lang="en-US" altLang="x-none" sz="2400">
                <a:latin typeface="Times New Roman" charset="0"/>
              </a:rPr>
              <a:t>, such that </a:t>
            </a:r>
            <a:r>
              <a:rPr lang="en-US" altLang="x-none" sz="2400" b="1">
                <a:latin typeface="Times New Roman" charset="0"/>
              </a:rPr>
              <a:t>u</a:t>
            </a:r>
            <a:r>
              <a:rPr lang="en-US" altLang="x-none" sz="2400">
                <a:latin typeface="Times New Roman" charset="0"/>
              </a:rPr>
              <a:t> = </a:t>
            </a:r>
            <a:r>
              <a:rPr lang="en-US" altLang="x-none" sz="2400" b="1">
                <a:latin typeface="Times New Roman" charset="0"/>
              </a:rPr>
              <a:t>v</a:t>
            </a:r>
            <a:r>
              <a:rPr lang="en-US" altLang="x-none" sz="2400">
                <a:latin typeface="Times New Roman" charset="0"/>
              </a:rPr>
              <a:t> x </a:t>
            </a:r>
            <a:r>
              <a:rPr lang="en-US" altLang="x-none" sz="2400" b="1">
                <a:latin typeface="Times New Roman" charset="0"/>
              </a:rPr>
              <a:t>n</a:t>
            </a:r>
            <a:r>
              <a:rPr lang="en-US" altLang="x-none" sz="2400">
                <a:latin typeface="Times New Roman" charset="0"/>
              </a:rPr>
              <a:t>.  </a:t>
            </a:r>
          </a:p>
          <a:p>
            <a:pPr>
              <a:spcBef>
                <a:spcPct val="0"/>
              </a:spcBef>
              <a:buClrTx/>
              <a:buSzTx/>
              <a:buFontTx/>
              <a:buNone/>
            </a:pPr>
            <a:endParaRPr lang="en-US" altLang="x-none" sz="2400">
              <a:latin typeface="Times New Roman" charset="0"/>
            </a:endParaRPr>
          </a:p>
          <a:p>
            <a:pPr>
              <a:spcBef>
                <a:spcPct val="0"/>
              </a:spcBef>
              <a:buClrTx/>
              <a:buSzTx/>
              <a:buFontTx/>
              <a:buNone/>
            </a:pPr>
            <a:r>
              <a:rPr lang="en-US" altLang="x-none" sz="2400">
                <a:latin typeface="Times New Roman" charset="0"/>
              </a:rPr>
              <a:t>Together, </a:t>
            </a:r>
            <a:r>
              <a:rPr lang="en-US" altLang="x-none" sz="2400" b="1">
                <a:latin typeface="Times New Roman" charset="0"/>
              </a:rPr>
              <a:t>u</a:t>
            </a:r>
            <a:r>
              <a:rPr lang="en-US" altLang="x-none" sz="2400">
                <a:latin typeface="Times New Roman" charset="0"/>
              </a:rPr>
              <a:t>, </a:t>
            </a:r>
            <a:r>
              <a:rPr lang="en-US" altLang="x-none" sz="2400" b="1">
                <a:latin typeface="Times New Roman" charset="0"/>
              </a:rPr>
              <a:t>v</a:t>
            </a:r>
            <a:r>
              <a:rPr lang="en-US" altLang="x-none" sz="2400">
                <a:latin typeface="Times New Roman" charset="0"/>
              </a:rPr>
              <a:t> and </a:t>
            </a:r>
            <a:r>
              <a:rPr lang="en-US" altLang="x-none" sz="2400" b="1">
                <a:latin typeface="Times New Roman" charset="0"/>
              </a:rPr>
              <a:t>n</a:t>
            </a:r>
            <a:r>
              <a:rPr lang="en-US" altLang="x-none" sz="2400">
                <a:latin typeface="Times New Roman" charset="0"/>
              </a:rPr>
              <a:t> make up the camera coordinate system.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2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29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529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US" altLang="x-none"/>
              <a:t>The look-at function</a:t>
            </a:r>
          </a:p>
        </p:txBody>
      </p:sp>
      <p:sp>
        <p:nvSpPr>
          <p:cNvPr id="226307" name="Text Box 3"/>
          <p:cNvSpPr txBox="1">
            <a:spLocks noChangeArrowheads="1"/>
          </p:cNvSpPr>
          <p:nvPr/>
        </p:nvSpPr>
        <p:spPr bwMode="auto">
          <a:xfrm>
            <a:off x="609600" y="1828800"/>
            <a:ext cx="7848600" cy="283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The look-at function allows the camera to remain aimed at a given point even as its position in the world changes.</a:t>
            </a:r>
          </a:p>
          <a:p>
            <a:pPr>
              <a:spcBef>
                <a:spcPct val="50000"/>
              </a:spcBef>
              <a:buClrTx/>
              <a:buSzTx/>
              <a:buFontTx/>
              <a:buNone/>
            </a:pPr>
            <a:r>
              <a:rPr lang="en-US" altLang="x-none" sz="2400">
                <a:latin typeface="Times New Roman" charset="0"/>
              </a:rPr>
              <a:t>The camera is centered at the eye (VRP = e)</a:t>
            </a:r>
          </a:p>
          <a:p>
            <a:pPr>
              <a:spcBef>
                <a:spcPct val="50000"/>
              </a:spcBef>
              <a:buClrTx/>
              <a:buSzTx/>
              <a:buFontTx/>
              <a:buNone/>
            </a:pPr>
            <a:r>
              <a:rPr lang="en-US" altLang="x-none" sz="2400">
                <a:latin typeface="Times New Roman" charset="0"/>
              </a:rPr>
              <a:t>The camera is pointed at the "at" point (VPN = a - e)</a:t>
            </a:r>
          </a:p>
          <a:p>
            <a:pPr>
              <a:spcBef>
                <a:spcPct val="50000"/>
              </a:spcBef>
              <a:buClrTx/>
              <a:buSzTx/>
              <a:buFontTx/>
              <a:buNone/>
            </a:pPr>
            <a:r>
              <a:rPr lang="en-US" altLang="x-none" sz="2400">
                <a:latin typeface="Times New Roman" charset="0"/>
              </a:rPr>
              <a:t>The up vector (VUP) must be defined to specify the camera orientation.</a:t>
            </a:r>
          </a:p>
        </p:txBody>
      </p:sp>
      <p:sp>
        <p:nvSpPr>
          <p:cNvPr id="16387" name="AutoShape 4"/>
          <p:cNvSpPr>
            <a:spLocks noChangeArrowheads="1"/>
          </p:cNvSpPr>
          <p:nvPr/>
        </p:nvSpPr>
        <p:spPr bwMode="auto">
          <a:xfrm>
            <a:off x="1371600" y="5181600"/>
            <a:ext cx="685800" cy="685800"/>
          </a:xfrm>
          <a:prstGeom prst="cube">
            <a:avLst>
              <a:gd name="adj" fmla="val 25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6388" name="Oval 5"/>
          <p:cNvSpPr>
            <a:spLocks noChangeArrowheads="1"/>
          </p:cNvSpPr>
          <p:nvPr/>
        </p:nvSpPr>
        <p:spPr bwMode="auto">
          <a:xfrm>
            <a:off x="1600200" y="5638800"/>
            <a:ext cx="76200" cy="76200"/>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6389" name="Text Box 6"/>
          <p:cNvSpPr txBox="1">
            <a:spLocks noChangeArrowheads="1"/>
          </p:cNvSpPr>
          <p:nvPr/>
        </p:nvSpPr>
        <p:spPr bwMode="auto">
          <a:xfrm>
            <a:off x="1371600" y="54102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e</a:t>
            </a:r>
          </a:p>
        </p:txBody>
      </p:sp>
      <p:sp>
        <p:nvSpPr>
          <p:cNvPr id="16390" name="Line 7"/>
          <p:cNvSpPr>
            <a:spLocks noChangeShapeType="1"/>
          </p:cNvSpPr>
          <p:nvPr/>
        </p:nvSpPr>
        <p:spPr bwMode="auto">
          <a:xfrm flipV="1">
            <a:off x="1676400" y="4800600"/>
            <a:ext cx="914400" cy="838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391" name="Oval 8"/>
          <p:cNvSpPr>
            <a:spLocks noChangeArrowheads="1"/>
          </p:cNvSpPr>
          <p:nvPr/>
        </p:nvSpPr>
        <p:spPr bwMode="auto">
          <a:xfrm>
            <a:off x="2590800" y="4724400"/>
            <a:ext cx="76200" cy="76200"/>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6392" name="Text Box 9"/>
          <p:cNvSpPr txBox="1">
            <a:spLocks noChangeArrowheads="1"/>
          </p:cNvSpPr>
          <p:nvPr/>
        </p:nvSpPr>
        <p:spPr bwMode="auto">
          <a:xfrm>
            <a:off x="2667000" y="44196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a</a:t>
            </a:r>
          </a:p>
        </p:txBody>
      </p:sp>
      <p:sp>
        <p:nvSpPr>
          <p:cNvPr id="16393" name="Text Box 10"/>
          <p:cNvSpPr txBox="1">
            <a:spLocks noChangeArrowheads="1"/>
          </p:cNvSpPr>
          <p:nvPr/>
        </p:nvSpPr>
        <p:spPr bwMode="auto">
          <a:xfrm>
            <a:off x="2286000" y="5002213"/>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VPN</a:t>
            </a:r>
          </a:p>
        </p:txBody>
      </p:sp>
      <p:sp>
        <p:nvSpPr>
          <p:cNvPr id="16394" name="Text Box 11"/>
          <p:cNvSpPr txBox="1">
            <a:spLocks noChangeArrowheads="1"/>
          </p:cNvSpPr>
          <p:nvPr/>
        </p:nvSpPr>
        <p:spPr bwMode="auto">
          <a:xfrm>
            <a:off x="609600" y="5867400"/>
            <a:ext cx="6477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In MV.js:</a:t>
            </a:r>
          </a:p>
          <a:p>
            <a:pPr>
              <a:spcBef>
                <a:spcPct val="0"/>
              </a:spcBef>
              <a:buClrTx/>
              <a:buSzTx/>
              <a:buFontTx/>
              <a:buNone/>
            </a:pPr>
            <a:r>
              <a:rPr lang="en-US" altLang="x-none" sz="2400">
                <a:latin typeface="Times New Roman" charset="0"/>
              </a:rPr>
              <a:t>	function lookAt( eye, at, up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63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63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63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63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altLang="x-none"/>
              <a:t>Yaw, Pitch and Roll</a:t>
            </a:r>
          </a:p>
        </p:txBody>
      </p:sp>
      <p:sp>
        <p:nvSpPr>
          <p:cNvPr id="17410" name="Text Box 3"/>
          <p:cNvSpPr txBox="1">
            <a:spLocks noChangeArrowheads="1"/>
          </p:cNvSpPr>
          <p:nvPr/>
        </p:nvSpPr>
        <p:spPr bwMode="auto">
          <a:xfrm>
            <a:off x="0" y="3124200"/>
            <a:ext cx="16160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Camera in nose of plane.</a:t>
            </a:r>
          </a:p>
        </p:txBody>
      </p:sp>
      <p:sp>
        <p:nvSpPr>
          <p:cNvPr id="17411" name="Line 4"/>
          <p:cNvSpPr>
            <a:spLocks noChangeShapeType="1"/>
          </p:cNvSpPr>
          <p:nvPr/>
        </p:nvSpPr>
        <p:spPr bwMode="auto">
          <a:xfrm flipV="1">
            <a:off x="4540250" y="1981200"/>
            <a:ext cx="0" cy="838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2" name="Line 5"/>
          <p:cNvSpPr>
            <a:spLocks noChangeShapeType="1"/>
          </p:cNvSpPr>
          <p:nvPr/>
        </p:nvSpPr>
        <p:spPr bwMode="auto">
          <a:xfrm>
            <a:off x="4540250" y="2819400"/>
            <a:ext cx="9144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3" name="Text Box 6"/>
          <p:cNvSpPr txBox="1">
            <a:spLocks noChangeArrowheads="1"/>
          </p:cNvSpPr>
          <p:nvPr/>
        </p:nvSpPr>
        <p:spPr bwMode="auto">
          <a:xfrm>
            <a:off x="1447800" y="1600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y</a:t>
            </a:r>
          </a:p>
        </p:txBody>
      </p:sp>
      <p:sp>
        <p:nvSpPr>
          <p:cNvPr id="17414" name="Text Box 7"/>
          <p:cNvSpPr txBox="1">
            <a:spLocks noChangeArrowheads="1"/>
          </p:cNvSpPr>
          <p:nvPr/>
        </p:nvSpPr>
        <p:spPr bwMode="auto">
          <a:xfrm>
            <a:off x="5378450" y="2819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x</a:t>
            </a:r>
          </a:p>
        </p:txBody>
      </p:sp>
      <p:sp>
        <p:nvSpPr>
          <p:cNvPr id="17415" name="Text Box 8"/>
          <p:cNvSpPr txBox="1">
            <a:spLocks noChangeArrowheads="1"/>
          </p:cNvSpPr>
          <p:nvPr/>
        </p:nvSpPr>
        <p:spPr bwMode="auto">
          <a:xfrm>
            <a:off x="4267200" y="1676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y</a:t>
            </a:r>
          </a:p>
        </p:txBody>
      </p:sp>
      <p:sp>
        <p:nvSpPr>
          <p:cNvPr id="17416" name="Oval 9"/>
          <p:cNvSpPr>
            <a:spLocks noChangeArrowheads="1"/>
          </p:cNvSpPr>
          <p:nvPr/>
        </p:nvSpPr>
        <p:spPr bwMode="auto">
          <a:xfrm>
            <a:off x="4387850" y="2667000"/>
            <a:ext cx="304800" cy="304800"/>
          </a:xfrm>
          <a:prstGeom prst="ellipse">
            <a:avLst/>
          </a:prstGeom>
          <a:solidFill>
            <a:schemeClr val="accent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7417" name="Oval 10"/>
          <p:cNvSpPr>
            <a:spLocks noChangeArrowheads="1"/>
          </p:cNvSpPr>
          <p:nvPr/>
        </p:nvSpPr>
        <p:spPr bwMode="auto">
          <a:xfrm rot="-1281435">
            <a:off x="4540250" y="2590800"/>
            <a:ext cx="914400" cy="76200"/>
          </a:xfrm>
          <a:prstGeom prst="ellipse">
            <a:avLst/>
          </a:prstGeom>
          <a:solidFill>
            <a:schemeClr val="accent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7418" name="Oval 11"/>
          <p:cNvSpPr>
            <a:spLocks noChangeArrowheads="1"/>
          </p:cNvSpPr>
          <p:nvPr/>
        </p:nvSpPr>
        <p:spPr bwMode="auto">
          <a:xfrm rot="-1281435">
            <a:off x="3625850" y="2971800"/>
            <a:ext cx="914400" cy="76200"/>
          </a:xfrm>
          <a:prstGeom prst="ellipse">
            <a:avLst/>
          </a:prstGeom>
          <a:solidFill>
            <a:schemeClr val="accent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7419" name="Text Box 12"/>
          <p:cNvSpPr txBox="1">
            <a:spLocks noChangeArrowheads="1"/>
          </p:cNvSpPr>
          <p:nvPr/>
        </p:nvSpPr>
        <p:spPr bwMode="auto">
          <a:xfrm>
            <a:off x="4251325" y="3165475"/>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Roll</a:t>
            </a:r>
          </a:p>
        </p:txBody>
      </p:sp>
      <p:sp>
        <p:nvSpPr>
          <p:cNvPr id="17420" name="Arc 13"/>
          <p:cNvSpPr>
            <a:spLocks/>
          </p:cNvSpPr>
          <p:nvPr/>
        </p:nvSpPr>
        <p:spPr bwMode="auto">
          <a:xfrm>
            <a:off x="5029200" y="2667000"/>
            <a:ext cx="76200" cy="152400"/>
          </a:xfrm>
          <a:custGeom>
            <a:avLst/>
            <a:gdLst>
              <a:gd name="T0" fmla="*/ 0 w 21600"/>
              <a:gd name="T1" fmla="*/ 0 h 21600"/>
              <a:gd name="T2" fmla="*/ 146880121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21" name="Text Box 14"/>
          <p:cNvSpPr txBox="1">
            <a:spLocks noChangeArrowheads="1"/>
          </p:cNvSpPr>
          <p:nvPr/>
        </p:nvSpPr>
        <p:spPr bwMode="auto">
          <a:xfrm>
            <a:off x="5105400" y="2514600"/>
            <a:ext cx="228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Symbol" charset="2"/>
              </a:rPr>
              <a:t>q</a:t>
            </a:r>
          </a:p>
        </p:txBody>
      </p:sp>
      <p:sp>
        <p:nvSpPr>
          <p:cNvPr id="17422" name="Line 15"/>
          <p:cNvSpPr>
            <a:spLocks noChangeShapeType="1"/>
          </p:cNvSpPr>
          <p:nvPr/>
        </p:nvSpPr>
        <p:spPr bwMode="auto">
          <a:xfrm flipV="1">
            <a:off x="7696200" y="2133600"/>
            <a:ext cx="0" cy="838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23" name="Line 16"/>
          <p:cNvSpPr>
            <a:spLocks noChangeShapeType="1"/>
          </p:cNvSpPr>
          <p:nvPr/>
        </p:nvSpPr>
        <p:spPr bwMode="auto">
          <a:xfrm flipH="1">
            <a:off x="6781800" y="2971800"/>
            <a:ext cx="9144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24" name="Text Box 17"/>
          <p:cNvSpPr txBox="1">
            <a:spLocks noChangeArrowheads="1"/>
          </p:cNvSpPr>
          <p:nvPr/>
        </p:nvSpPr>
        <p:spPr bwMode="auto">
          <a:xfrm>
            <a:off x="6629400" y="28194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z</a:t>
            </a:r>
          </a:p>
        </p:txBody>
      </p:sp>
      <p:sp>
        <p:nvSpPr>
          <p:cNvPr id="17425" name="Text Box 18"/>
          <p:cNvSpPr txBox="1">
            <a:spLocks noChangeArrowheads="1"/>
          </p:cNvSpPr>
          <p:nvPr/>
        </p:nvSpPr>
        <p:spPr bwMode="auto">
          <a:xfrm>
            <a:off x="7848600" y="1676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y</a:t>
            </a:r>
          </a:p>
        </p:txBody>
      </p:sp>
      <p:sp>
        <p:nvSpPr>
          <p:cNvPr id="17426" name="Oval 19"/>
          <p:cNvSpPr>
            <a:spLocks noChangeArrowheads="1"/>
          </p:cNvSpPr>
          <p:nvPr/>
        </p:nvSpPr>
        <p:spPr bwMode="auto">
          <a:xfrm rot="812005">
            <a:off x="7086600" y="2809875"/>
            <a:ext cx="1219200" cy="152400"/>
          </a:xfrm>
          <a:prstGeom prst="ellipse">
            <a:avLst/>
          </a:prstGeom>
          <a:solidFill>
            <a:schemeClr val="accent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7427" name="AutoShape 20"/>
          <p:cNvSpPr>
            <a:spLocks noChangeArrowheads="1"/>
          </p:cNvSpPr>
          <p:nvPr/>
        </p:nvSpPr>
        <p:spPr bwMode="auto">
          <a:xfrm rot="1230176" flipH="1">
            <a:off x="8077200" y="2590800"/>
            <a:ext cx="228600" cy="381000"/>
          </a:xfrm>
          <a:prstGeom prst="rtTriangle">
            <a:avLst/>
          </a:prstGeom>
          <a:solidFill>
            <a:schemeClr val="accent1"/>
          </a:solidFill>
          <a:ln w="12700">
            <a:solidFill>
              <a:schemeClr val="tx1"/>
            </a:solidFill>
            <a:miter lim="800000"/>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7428" name="Arc 21"/>
          <p:cNvSpPr>
            <a:spLocks/>
          </p:cNvSpPr>
          <p:nvPr/>
        </p:nvSpPr>
        <p:spPr bwMode="auto">
          <a:xfrm flipH="1">
            <a:off x="7162800" y="2819400"/>
            <a:ext cx="76200" cy="228600"/>
          </a:xfrm>
          <a:custGeom>
            <a:avLst/>
            <a:gdLst>
              <a:gd name="T0" fmla="*/ 0 w 21600"/>
              <a:gd name="T1" fmla="*/ 0 h 21600"/>
              <a:gd name="T2" fmla="*/ 146880121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29" name="Text Box 22"/>
          <p:cNvSpPr txBox="1">
            <a:spLocks noChangeArrowheads="1"/>
          </p:cNvSpPr>
          <p:nvPr/>
        </p:nvSpPr>
        <p:spPr bwMode="auto">
          <a:xfrm>
            <a:off x="6858000" y="2667000"/>
            <a:ext cx="228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Symbol" charset="2"/>
              </a:rPr>
              <a:t>q</a:t>
            </a:r>
          </a:p>
        </p:txBody>
      </p:sp>
      <p:sp>
        <p:nvSpPr>
          <p:cNvPr id="17430" name="Text Box 23"/>
          <p:cNvSpPr txBox="1">
            <a:spLocks noChangeArrowheads="1"/>
          </p:cNvSpPr>
          <p:nvPr/>
        </p:nvSpPr>
        <p:spPr bwMode="auto">
          <a:xfrm>
            <a:off x="7162800" y="3200400"/>
            <a:ext cx="811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Pitch</a:t>
            </a:r>
          </a:p>
        </p:txBody>
      </p:sp>
      <p:sp>
        <p:nvSpPr>
          <p:cNvPr id="17431" name="Line 24"/>
          <p:cNvSpPr>
            <a:spLocks noChangeShapeType="1"/>
          </p:cNvSpPr>
          <p:nvPr/>
        </p:nvSpPr>
        <p:spPr bwMode="auto">
          <a:xfrm>
            <a:off x="5943600" y="4267200"/>
            <a:ext cx="0" cy="838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32" name="Line 25"/>
          <p:cNvSpPr>
            <a:spLocks noChangeShapeType="1"/>
          </p:cNvSpPr>
          <p:nvPr/>
        </p:nvSpPr>
        <p:spPr bwMode="auto">
          <a:xfrm>
            <a:off x="5943600" y="4267200"/>
            <a:ext cx="9144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33" name="Text Box 26"/>
          <p:cNvSpPr txBox="1">
            <a:spLocks noChangeArrowheads="1"/>
          </p:cNvSpPr>
          <p:nvPr/>
        </p:nvSpPr>
        <p:spPr bwMode="auto">
          <a:xfrm>
            <a:off x="6934200" y="3962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x</a:t>
            </a:r>
          </a:p>
        </p:txBody>
      </p:sp>
      <p:sp>
        <p:nvSpPr>
          <p:cNvPr id="17434" name="Text Box 27"/>
          <p:cNvSpPr txBox="1">
            <a:spLocks noChangeArrowheads="1"/>
          </p:cNvSpPr>
          <p:nvPr/>
        </p:nvSpPr>
        <p:spPr bwMode="auto">
          <a:xfrm>
            <a:off x="5638800" y="49530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z</a:t>
            </a:r>
          </a:p>
        </p:txBody>
      </p:sp>
      <p:sp>
        <p:nvSpPr>
          <p:cNvPr id="17435" name="Arc 28"/>
          <p:cNvSpPr>
            <a:spLocks/>
          </p:cNvSpPr>
          <p:nvPr/>
        </p:nvSpPr>
        <p:spPr bwMode="auto">
          <a:xfrm flipV="1">
            <a:off x="5943600" y="4572000"/>
            <a:ext cx="152400" cy="1524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36" name="Text Box 29"/>
          <p:cNvSpPr txBox="1">
            <a:spLocks noChangeArrowheads="1"/>
          </p:cNvSpPr>
          <p:nvPr/>
        </p:nvSpPr>
        <p:spPr bwMode="auto">
          <a:xfrm>
            <a:off x="5943600" y="4572000"/>
            <a:ext cx="228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Symbol" charset="2"/>
              </a:rPr>
              <a:t>q</a:t>
            </a:r>
          </a:p>
        </p:txBody>
      </p:sp>
      <p:sp>
        <p:nvSpPr>
          <p:cNvPr id="17437" name="Oval 30"/>
          <p:cNvSpPr>
            <a:spLocks noChangeArrowheads="1"/>
          </p:cNvSpPr>
          <p:nvPr/>
        </p:nvSpPr>
        <p:spPr bwMode="auto">
          <a:xfrm rot="-5184398">
            <a:off x="5715000" y="3962400"/>
            <a:ext cx="609600" cy="152400"/>
          </a:xfrm>
          <a:prstGeom prst="ellipse">
            <a:avLst/>
          </a:prstGeom>
          <a:solidFill>
            <a:schemeClr val="accent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7438" name="Oval 31"/>
          <p:cNvSpPr>
            <a:spLocks noChangeArrowheads="1"/>
          </p:cNvSpPr>
          <p:nvPr/>
        </p:nvSpPr>
        <p:spPr bwMode="auto">
          <a:xfrm rot="-10481367">
            <a:off x="5334000" y="4267200"/>
            <a:ext cx="609600" cy="152400"/>
          </a:xfrm>
          <a:prstGeom prst="ellipse">
            <a:avLst/>
          </a:prstGeom>
          <a:solidFill>
            <a:schemeClr val="accent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7439" name="Text Box 32"/>
          <p:cNvSpPr txBox="1">
            <a:spLocks noChangeArrowheads="1"/>
          </p:cNvSpPr>
          <p:nvPr/>
        </p:nvSpPr>
        <p:spPr bwMode="auto">
          <a:xfrm>
            <a:off x="6248400" y="4953000"/>
            <a:ext cx="760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Yaw</a:t>
            </a:r>
          </a:p>
        </p:txBody>
      </p:sp>
      <p:sp>
        <p:nvSpPr>
          <p:cNvPr id="17440" name="Text Box 33"/>
          <p:cNvSpPr txBox="1">
            <a:spLocks noChangeArrowheads="1"/>
          </p:cNvSpPr>
          <p:nvPr/>
        </p:nvSpPr>
        <p:spPr bwMode="auto">
          <a:xfrm>
            <a:off x="228600" y="4267200"/>
            <a:ext cx="51816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In flight simulators, the angles of rotation are about the center of mass of the airplane.</a:t>
            </a:r>
          </a:p>
          <a:p>
            <a:pPr>
              <a:spcBef>
                <a:spcPct val="0"/>
              </a:spcBef>
              <a:buClrTx/>
              <a:buSzTx/>
              <a:buFontTx/>
              <a:buNone/>
            </a:pPr>
            <a:endParaRPr lang="en-US" altLang="x-none" sz="2400">
              <a:latin typeface="Times New Roman" charset="0"/>
            </a:endParaRPr>
          </a:p>
          <a:p>
            <a:pPr>
              <a:spcBef>
                <a:spcPct val="0"/>
              </a:spcBef>
              <a:buClrTx/>
              <a:buSzTx/>
              <a:buFontTx/>
              <a:buNone/>
            </a:pPr>
            <a:r>
              <a:rPr lang="en-US" altLang="x-none" sz="2400">
                <a:latin typeface="Times New Roman" charset="0"/>
              </a:rPr>
              <a:t>The camera is in the nose of the plane.</a:t>
            </a:r>
          </a:p>
        </p:txBody>
      </p:sp>
      <p:sp>
        <p:nvSpPr>
          <p:cNvPr id="17441" name="Rectangle 34"/>
          <p:cNvSpPr>
            <a:spLocks noChangeArrowheads="1"/>
          </p:cNvSpPr>
          <p:nvPr/>
        </p:nvSpPr>
        <p:spPr bwMode="auto">
          <a:xfrm>
            <a:off x="228600" y="4191000"/>
            <a:ext cx="5029200" cy="2057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7442" name="Oval 35"/>
          <p:cNvSpPr>
            <a:spLocks noChangeArrowheads="1"/>
          </p:cNvSpPr>
          <p:nvPr/>
        </p:nvSpPr>
        <p:spPr bwMode="auto">
          <a:xfrm rot="2458109">
            <a:off x="5410200" y="4191000"/>
            <a:ext cx="1066800" cy="228600"/>
          </a:xfrm>
          <a:prstGeom prst="ellipse">
            <a:avLst/>
          </a:prstGeom>
          <a:solidFill>
            <a:schemeClr val="accent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7443" name="Line 36"/>
          <p:cNvSpPr>
            <a:spLocks noChangeShapeType="1"/>
          </p:cNvSpPr>
          <p:nvPr/>
        </p:nvSpPr>
        <p:spPr bwMode="auto">
          <a:xfrm flipV="1">
            <a:off x="1471613" y="1827213"/>
            <a:ext cx="0" cy="838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44" name="Line 37"/>
          <p:cNvSpPr>
            <a:spLocks noChangeShapeType="1"/>
          </p:cNvSpPr>
          <p:nvPr/>
        </p:nvSpPr>
        <p:spPr bwMode="auto">
          <a:xfrm>
            <a:off x="1512888" y="2763838"/>
            <a:ext cx="438150" cy="5016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45" name="Line 38"/>
          <p:cNvSpPr>
            <a:spLocks noChangeShapeType="1"/>
          </p:cNvSpPr>
          <p:nvPr/>
        </p:nvSpPr>
        <p:spPr bwMode="auto">
          <a:xfrm flipH="1">
            <a:off x="533400" y="2705100"/>
            <a:ext cx="9144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46" name="Text Box 39"/>
          <p:cNvSpPr txBox="1">
            <a:spLocks noChangeArrowheads="1"/>
          </p:cNvSpPr>
          <p:nvPr/>
        </p:nvSpPr>
        <p:spPr bwMode="auto">
          <a:xfrm>
            <a:off x="2020888" y="296545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x</a:t>
            </a:r>
          </a:p>
        </p:txBody>
      </p:sp>
      <p:sp>
        <p:nvSpPr>
          <p:cNvPr id="17447" name="Text Box 40"/>
          <p:cNvSpPr txBox="1">
            <a:spLocks noChangeArrowheads="1"/>
          </p:cNvSpPr>
          <p:nvPr/>
        </p:nvSpPr>
        <p:spPr bwMode="auto">
          <a:xfrm>
            <a:off x="341313" y="2230438"/>
            <a:ext cx="319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z</a:t>
            </a:r>
          </a:p>
        </p:txBody>
      </p:sp>
      <p:grpSp>
        <p:nvGrpSpPr>
          <p:cNvPr id="17448" name="Group 41"/>
          <p:cNvGrpSpPr>
            <a:grpSpLocks/>
          </p:cNvGrpSpPr>
          <p:nvPr/>
        </p:nvGrpSpPr>
        <p:grpSpPr bwMode="auto">
          <a:xfrm rot="2821640">
            <a:off x="1066800" y="2133600"/>
            <a:ext cx="914400" cy="1219200"/>
            <a:chOff x="672" y="1344"/>
            <a:chExt cx="576" cy="768"/>
          </a:xfrm>
        </p:grpSpPr>
        <p:sp>
          <p:nvSpPr>
            <p:cNvPr id="17449" name="AutoShape 42"/>
            <p:cNvSpPr>
              <a:spLocks noChangeArrowheads="1"/>
            </p:cNvSpPr>
            <p:nvPr/>
          </p:nvSpPr>
          <p:spPr bwMode="auto">
            <a:xfrm rot="19020426" flipH="1">
              <a:off x="912" y="1344"/>
              <a:ext cx="144" cy="240"/>
            </a:xfrm>
            <a:prstGeom prst="rtTriangle">
              <a:avLst/>
            </a:prstGeom>
            <a:solidFill>
              <a:schemeClr val="accent1"/>
            </a:solidFill>
            <a:ln w="12700">
              <a:solidFill>
                <a:schemeClr val="tx1"/>
              </a:solidFill>
              <a:miter lim="800000"/>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7450" name="Oval 43"/>
            <p:cNvSpPr>
              <a:spLocks noChangeArrowheads="1"/>
            </p:cNvSpPr>
            <p:nvPr/>
          </p:nvSpPr>
          <p:spPr bwMode="auto">
            <a:xfrm rot="-3078097">
              <a:off x="528" y="1680"/>
              <a:ext cx="720" cy="144"/>
            </a:xfrm>
            <a:prstGeom prst="ellipse">
              <a:avLst/>
            </a:prstGeom>
            <a:solidFill>
              <a:schemeClr val="accent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7451" name="Oval 44"/>
            <p:cNvSpPr>
              <a:spLocks noChangeArrowheads="1"/>
            </p:cNvSpPr>
            <p:nvPr/>
          </p:nvSpPr>
          <p:spPr bwMode="auto">
            <a:xfrm>
              <a:off x="672" y="1968"/>
              <a:ext cx="48" cy="48"/>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7452" name="Oval 45"/>
            <p:cNvSpPr>
              <a:spLocks noChangeArrowheads="1"/>
            </p:cNvSpPr>
            <p:nvPr/>
          </p:nvSpPr>
          <p:spPr bwMode="auto">
            <a:xfrm rot="-1039482">
              <a:off x="864" y="1680"/>
              <a:ext cx="384" cy="96"/>
            </a:xfrm>
            <a:prstGeom prst="ellipse">
              <a:avLst/>
            </a:prstGeom>
            <a:solidFill>
              <a:schemeClr val="accent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US" altLang="x-none"/>
              <a:t>Parallel projections</a:t>
            </a:r>
          </a:p>
        </p:txBody>
      </p:sp>
      <p:sp>
        <p:nvSpPr>
          <p:cNvPr id="228355" name="Text Box 3"/>
          <p:cNvSpPr txBox="1">
            <a:spLocks noChangeArrowheads="1"/>
          </p:cNvSpPr>
          <p:nvPr/>
        </p:nvSpPr>
        <p:spPr bwMode="auto">
          <a:xfrm>
            <a:off x="365125" y="1641475"/>
            <a:ext cx="8321675"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In </a:t>
            </a:r>
            <a:r>
              <a:rPr lang="en-US" altLang="x-none" sz="2400" b="1">
                <a:solidFill>
                  <a:srgbClr val="990000"/>
                </a:solidFill>
                <a:latin typeface="Times New Roman" charset="0"/>
              </a:rPr>
              <a:t>parallel projections</a:t>
            </a:r>
            <a:r>
              <a:rPr lang="en-US" altLang="x-none" sz="2400">
                <a:latin typeface="Times New Roman" charset="0"/>
              </a:rPr>
              <a:t>, the lines projecting from an object onto the image plane are parallel.</a:t>
            </a:r>
          </a:p>
          <a:p>
            <a:pPr>
              <a:spcBef>
                <a:spcPct val="50000"/>
              </a:spcBef>
              <a:buClrTx/>
              <a:buSzTx/>
              <a:buFontTx/>
              <a:buNone/>
            </a:pPr>
            <a:r>
              <a:rPr lang="en-US" altLang="x-none" sz="2400">
                <a:latin typeface="Times New Roman" charset="0"/>
              </a:rPr>
              <a:t>Two parallel projection systems:</a:t>
            </a:r>
          </a:p>
          <a:p>
            <a:pPr>
              <a:spcBef>
                <a:spcPct val="0"/>
              </a:spcBef>
              <a:buClrTx/>
              <a:buSzTx/>
              <a:buFontTx/>
              <a:buNone/>
            </a:pPr>
            <a:r>
              <a:rPr lang="en-US" altLang="x-none" sz="2400" b="1">
                <a:solidFill>
                  <a:srgbClr val="990000"/>
                </a:solidFill>
                <a:latin typeface="Times New Roman" charset="0"/>
              </a:rPr>
              <a:t>Orthographic projection</a:t>
            </a:r>
            <a:r>
              <a:rPr lang="en-US" altLang="x-none" sz="2400">
                <a:latin typeface="Times New Roman" charset="0"/>
              </a:rPr>
              <a:t>:  Projection lines are perpendicular to the image plane.</a:t>
            </a:r>
          </a:p>
          <a:p>
            <a:pPr>
              <a:spcBef>
                <a:spcPct val="50000"/>
              </a:spcBef>
              <a:buClrTx/>
              <a:buSzTx/>
              <a:buFontTx/>
              <a:buNone/>
            </a:pPr>
            <a:r>
              <a:rPr lang="en-US" altLang="x-none" sz="2400" b="1">
                <a:solidFill>
                  <a:srgbClr val="990000"/>
                </a:solidFill>
                <a:latin typeface="Times New Roman" charset="0"/>
              </a:rPr>
              <a:t>Oblique projection</a:t>
            </a:r>
            <a:r>
              <a:rPr lang="en-US" altLang="x-none" sz="2400">
                <a:latin typeface="Times New Roman" charset="0"/>
              </a:rPr>
              <a:t>:  The view plane is tilted so the projection lines are not perpendicular to the plane. </a:t>
            </a:r>
          </a:p>
        </p:txBody>
      </p:sp>
      <p:sp>
        <p:nvSpPr>
          <p:cNvPr id="18435" name="Line 4"/>
          <p:cNvSpPr>
            <a:spLocks noChangeShapeType="1"/>
          </p:cNvSpPr>
          <p:nvPr/>
        </p:nvSpPr>
        <p:spPr bwMode="auto">
          <a:xfrm flipV="1">
            <a:off x="1143000" y="4800600"/>
            <a:ext cx="0" cy="1143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36" name="Line 5"/>
          <p:cNvSpPr>
            <a:spLocks noChangeShapeType="1"/>
          </p:cNvSpPr>
          <p:nvPr/>
        </p:nvSpPr>
        <p:spPr bwMode="auto">
          <a:xfrm>
            <a:off x="1143000" y="5943600"/>
            <a:ext cx="9144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37" name="Text Box 6"/>
          <p:cNvSpPr txBox="1">
            <a:spLocks noChangeArrowheads="1"/>
          </p:cNvSpPr>
          <p:nvPr/>
        </p:nvSpPr>
        <p:spPr bwMode="auto">
          <a:xfrm>
            <a:off x="838200" y="4572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x</a:t>
            </a:r>
          </a:p>
        </p:txBody>
      </p:sp>
      <p:sp>
        <p:nvSpPr>
          <p:cNvPr id="18438" name="Text Box 7"/>
          <p:cNvSpPr txBox="1">
            <a:spLocks noChangeArrowheads="1"/>
          </p:cNvSpPr>
          <p:nvPr/>
        </p:nvSpPr>
        <p:spPr bwMode="auto">
          <a:xfrm>
            <a:off x="1828800" y="59436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z</a:t>
            </a:r>
          </a:p>
        </p:txBody>
      </p:sp>
      <p:sp>
        <p:nvSpPr>
          <p:cNvPr id="18439" name="AutoShape 8"/>
          <p:cNvSpPr>
            <a:spLocks noChangeArrowheads="1"/>
          </p:cNvSpPr>
          <p:nvPr/>
        </p:nvSpPr>
        <p:spPr bwMode="auto">
          <a:xfrm>
            <a:off x="1600200" y="5257800"/>
            <a:ext cx="457200" cy="457200"/>
          </a:xfrm>
          <a:prstGeom prst="pentagon">
            <a:avLst/>
          </a:prstGeom>
          <a:solidFill>
            <a:schemeClr val="accent1"/>
          </a:solidFill>
          <a:ln w="12700">
            <a:solidFill>
              <a:schemeClr val="tx1"/>
            </a:solidFill>
            <a:miter lim="800000"/>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8440" name="Line 9"/>
          <p:cNvSpPr>
            <a:spLocks noChangeShapeType="1"/>
          </p:cNvSpPr>
          <p:nvPr/>
        </p:nvSpPr>
        <p:spPr bwMode="auto">
          <a:xfrm flipH="1">
            <a:off x="1143000" y="5257800"/>
            <a:ext cx="68580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1" name="Line 10"/>
          <p:cNvSpPr>
            <a:spLocks noChangeShapeType="1"/>
          </p:cNvSpPr>
          <p:nvPr/>
        </p:nvSpPr>
        <p:spPr bwMode="auto">
          <a:xfrm flipH="1">
            <a:off x="1143000" y="5410200"/>
            <a:ext cx="45720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2" name="Line 11"/>
          <p:cNvSpPr>
            <a:spLocks noChangeShapeType="1"/>
          </p:cNvSpPr>
          <p:nvPr/>
        </p:nvSpPr>
        <p:spPr bwMode="auto">
          <a:xfrm flipH="1">
            <a:off x="1143000" y="5715000"/>
            <a:ext cx="53340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3" name="Line 12"/>
          <p:cNvSpPr>
            <a:spLocks noChangeShapeType="1"/>
          </p:cNvSpPr>
          <p:nvPr/>
        </p:nvSpPr>
        <p:spPr bwMode="auto">
          <a:xfrm flipV="1">
            <a:off x="4343400" y="4800600"/>
            <a:ext cx="0" cy="1143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4" name="Line 13"/>
          <p:cNvSpPr>
            <a:spLocks noChangeShapeType="1"/>
          </p:cNvSpPr>
          <p:nvPr/>
        </p:nvSpPr>
        <p:spPr bwMode="auto">
          <a:xfrm>
            <a:off x="4343400" y="5943600"/>
            <a:ext cx="9144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5" name="Text Box 14"/>
          <p:cNvSpPr txBox="1">
            <a:spLocks noChangeArrowheads="1"/>
          </p:cNvSpPr>
          <p:nvPr/>
        </p:nvSpPr>
        <p:spPr bwMode="auto">
          <a:xfrm>
            <a:off x="4038600"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x</a:t>
            </a:r>
          </a:p>
        </p:txBody>
      </p:sp>
      <p:sp>
        <p:nvSpPr>
          <p:cNvPr id="18446" name="Text Box 15"/>
          <p:cNvSpPr txBox="1">
            <a:spLocks noChangeArrowheads="1"/>
          </p:cNvSpPr>
          <p:nvPr/>
        </p:nvSpPr>
        <p:spPr bwMode="auto">
          <a:xfrm>
            <a:off x="5029200" y="59436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z</a:t>
            </a:r>
          </a:p>
        </p:txBody>
      </p:sp>
      <p:sp>
        <p:nvSpPr>
          <p:cNvPr id="18447" name="AutoShape 16"/>
          <p:cNvSpPr>
            <a:spLocks noChangeArrowheads="1"/>
          </p:cNvSpPr>
          <p:nvPr/>
        </p:nvSpPr>
        <p:spPr bwMode="auto">
          <a:xfrm>
            <a:off x="4800600" y="5257800"/>
            <a:ext cx="457200" cy="457200"/>
          </a:xfrm>
          <a:prstGeom prst="pentagon">
            <a:avLst/>
          </a:prstGeom>
          <a:solidFill>
            <a:schemeClr val="accent1"/>
          </a:solidFill>
          <a:ln w="12700">
            <a:solidFill>
              <a:schemeClr val="tx1"/>
            </a:solidFill>
            <a:miter lim="800000"/>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8448" name="Line 17"/>
          <p:cNvSpPr>
            <a:spLocks noChangeShapeType="1"/>
          </p:cNvSpPr>
          <p:nvPr/>
        </p:nvSpPr>
        <p:spPr bwMode="auto">
          <a:xfrm flipH="1">
            <a:off x="4267200" y="5257800"/>
            <a:ext cx="76200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9" name="Line 18"/>
          <p:cNvSpPr>
            <a:spLocks noChangeShapeType="1"/>
          </p:cNvSpPr>
          <p:nvPr/>
        </p:nvSpPr>
        <p:spPr bwMode="auto">
          <a:xfrm flipH="1">
            <a:off x="4343400" y="5410200"/>
            <a:ext cx="45720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0" name="Line 19"/>
          <p:cNvSpPr>
            <a:spLocks noChangeShapeType="1"/>
          </p:cNvSpPr>
          <p:nvPr/>
        </p:nvSpPr>
        <p:spPr bwMode="auto">
          <a:xfrm flipH="1">
            <a:off x="4572000" y="5715000"/>
            <a:ext cx="30480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1" name="Line 20"/>
          <p:cNvSpPr>
            <a:spLocks noChangeShapeType="1"/>
          </p:cNvSpPr>
          <p:nvPr/>
        </p:nvSpPr>
        <p:spPr bwMode="auto">
          <a:xfrm>
            <a:off x="4191000" y="5181600"/>
            <a:ext cx="609600" cy="838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2" name="Text Box 21"/>
          <p:cNvSpPr txBox="1">
            <a:spLocks noChangeArrowheads="1"/>
          </p:cNvSpPr>
          <p:nvPr/>
        </p:nvSpPr>
        <p:spPr bwMode="auto">
          <a:xfrm>
            <a:off x="669925" y="6213475"/>
            <a:ext cx="180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Orthographic</a:t>
            </a:r>
          </a:p>
        </p:txBody>
      </p:sp>
      <p:sp>
        <p:nvSpPr>
          <p:cNvPr id="18453" name="Text Box 22"/>
          <p:cNvSpPr txBox="1">
            <a:spLocks noChangeArrowheads="1"/>
          </p:cNvSpPr>
          <p:nvPr/>
        </p:nvSpPr>
        <p:spPr bwMode="auto">
          <a:xfrm>
            <a:off x="4114800" y="6248400"/>
            <a:ext cx="1166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Oblique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83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83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83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83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altLang="x-none"/>
              <a:t>Matrix for Orthographic Projection</a:t>
            </a:r>
          </a:p>
        </p:txBody>
      </p:sp>
      <p:sp>
        <p:nvSpPr>
          <p:cNvPr id="229379" name="Text Box 3"/>
          <p:cNvSpPr txBox="1">
            <a:spLocks noChangeArrowheads="1"/>
          </p:cNvSpPr>
          <p:nvPr/>
        </p:nvSpPr>
        <p:spPr bwMode="auto">
          <a:xfrm>
            <a:off x="746125" y="1793875"/>
            <a:ext cx="914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x</a:t>
            </a:r>
            <a:r>
              <a:rPr lang="en-US" altLang="x-none" sz="2400" baseline="-25000">
                <a:latin typeface="Times New Roman" charset="0"/>
              </a:rPr>
              <a:t>p</a:t>
            </a:r>
            <a:r>
              <a:rPr lang="en-US" altLang="x-none" sz="2400">
                <a:latin typeface="Times New Roman" charset="0"/>
              </a:rPr>
              <a:t> = x</a:t>
            </a:r>
          </a:p>
          <a:p>
            <a:pPr>
              <a:spcBef>
                <a:spcPct val="0"/>
              </a:spcBef>
              <a:buClrTx/>
              <a:buSzTx/>
              <a:buFontTx/>
              <a:buNone/>
            </a:pPr>
            <a:r>
              <a:rPr lang="en-US" altLang="x-none" sz="2400">
                <a:latin typeface="Times New Roman" charset="0"/>
              </a:rPr>
              <a:t>y</a:t>
            </a:r>
            <a:r>
              <a:rPr lang="en-US" altLang="x-none" sz="2400" baseline="-25000">
                <a:latin typeface="Times New Roman" charset="0"/>
              </a:rPr>
              <a:t>p</a:t>
            </a:r>
            <a:r>
              <a:rPr lang="en-US" altLang="x-none" sz="2400">
                <a:latin typeface="Times New Roman" charset="0"/>
              </a:rPr>
              <a:t> = y</a:t>
            </a:r>
          </a:p>
          <a:p>
            <a:pPr>
              <a:spcBef>
                <a:spcPct val="0"/>
              </a:spcBef>
              <a:buClrTx/>
              <a:buSzTx/>
              <a:buFontTx/>
              <a:buNone/>
            </a:pPr>
            <a:r>
              <a:rPr lang="en-US" altLang="x-none" sz="2400">
                <a:latin typeface="Times New Roman" charset="0"/>
              </a:rPr>
              <a:t>z</a:t>
            </a:r>
            <a:r>
              <a:rPr lang="en-US" altLang="x-none" sz="2400" baseline="-25000">
                <a:latin typeface="Times New Roman" charset="0"/>
              </a:rPr>
              <a:t>p</a:t>
            </a:r>
            <a:r>
              <a:rPr lang="en-US" altLang="x-none" sz="2400">
                <a:latin typeface="Times New Roman" charset="0"/>
              </a:rPr>
              <a:t> = 0</a:t>
            </a:r>
          </a:p>
        </p:txBody>
      </p:sp>
      <p:sp>
        <p:nvSpPr>
          <p:cNvPr id="229382" name="Text Box 6"/>
          <p:cNvSpPr txBox="1">
            <a:spLocks noChangeArrowheads="1"/>
          </p:cNvSpPr>
          <p:nvPr/>
        </p:nvSpPr>
        <p:spPr bwMode="auto">
          <a:xfrm>
            <a:off x="3200400" y="2590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M = ?</a:t>
            </a:r>
          </a:p>
        </p:txBody>
      </p:sp>
      <p:sp>
        <p:nvSpPr>
          <p:cNvPr id="229383" name="Text Box 7"/>
          <p:cNvSpPr txBox="1">
            <a:spLocks noChangeArrowheads="1"/>
          </p:cNvSpPr>
          <p:nvPr/>
        </p:nvSpPr>
        <p:spPr bwMode="auto">
          <a:xfrm>
            <a:off x="609600" y="51054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p'= Mp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9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93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93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9382">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93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autoUpdateAnimBg="0"/>
      <p:bldP spid="229382" grpId="0" build="p" autoUpdateAnimBg="0"/>
      <p:bldP spid="22938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r>
              <a:rPr lang="en-US" altLang="x-none"/>
              <a:t>Perspective Projection</a:t>
            </a:r>
          </a:p>
        </p:txBody>
      </p:sp>
      <p:sp>
        <p:nvSpPr>
          <p:cNvPr id="20482" name="Line 3"/>
          <p:cNvSpPr>
            <a:spLocks noChangeShapeType="1"/>
          </p:cNvSpPr>
          <p:nvPr/>
        </p:nvSpPr>
        <p:spPr bwMode="auto">
          <a:xfrm flipV="1">
            <a:off x="1676400" y="2133600"/>
            <a:ext cx="0" cy="1143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83" name="Line 4"/>
          <p:cNvSpPr>
            <a:spLocks noChangeShapeType="1"/>
          </p:cNvSpPr>
          <p:nvPr/>
        </p:nvSpPr>
        <p:spPr bwMode="auto">
          <a:xfrm>
            <a:off x="1676400" y="3276600"/>
            <a:ext cx="1828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84" name="Text Box 5"/>
          <p:cNvSpPr txBox="1">
            <a:spLocks noChangeArrowheads="1"/>
          </p:cNvSpPr>
          <p:nvPr/>
        </p:nvSpPr>
        <p:spPr bwMode="auto">
          <a:xfrm>
            <a:off x="1371600" y="190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y</a:t>
            </a:r>
          </a:p>
        </p:txBody>
      </p:sp>
      <p:sp>
        <p:nvSpPr>
          <p:cNvPr id="20485" name="Text Box 6"/>
          <p:cNvSpPr txBox="1">
            <a:spLocks noChangeArrowheads="1"/>
          </p:cNvSpPr>
          <p:nvPr/>
        </p:nvSpPr>
        <p:spPr bwMode="auto">
          <a:xfrm>
            <a:off x="3352800" y="3276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-z</a:t>
            </a:r>
          </a:p>
        </p:txBody>
      </p:sp>
      <p:sp>
        <p:nvSpPr>
          <p:cNvPr id="20486" name="Line 7"/>
          <p:cNvSpPr>
            <a:spLocks noChangeShapeType="1"/>
          </p:cNvSpPr>
          <p:nvPr/>
        </p:nvSpPr>
        <p:spPr bwMode="auto">
          <a:xfrm flipV="1">
            <a:off x="1676400" y="2743200"/>
            <a:ext cx="1524000" cy="533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7" name="Oval 8"/>
          <p:cNvSpPr>
            <a:spLocks noChangeArrowheads="1"/>
          </p:cNvSpPr>
          <p:nvPr/>
        </p:nvSpPr>
        <p:spPr bwMode="auto">
          <a:xfrm>
            <a:off x="3124200" y="2743200"/>
            <a:ext cx="76200" cy="76200"/>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20488" name="Text Box 9"/>
          <p:cNvSpPr txBox="1">
            <a:spLocks noChangeArrowheads="1"/>
          </p:cNvSpPr>
          <p:nvPr/>
        </p:nvSpPr>
        <p:spPr bwMode="auto">
          <a:xfrm>
            <a:off x="3352800" y="2514600"/>
            <a:ext cx="903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(Y, -Z)</a:t>
            </a:r>
          </a:p>
        </p:txBody>
      </p:sp>
      <p:sp>
        <p:nvSpPr>
          <p:cNvPr id="20489" name="Line 10"/>
          <p:cNvSpPr>
            <a:spLocks noChangeShapeType="1"/>
          </p:cNvSpPr>
          <p:nvPr/>
        </p:nvSpPr>
        <p:spPr bwMode="auto">
          <a:xfrm>
            <a:off x="2438400" y="2971800"/>
            <a:ext cx="0" cy="3048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0" name="Text Box 11"/>
          <p:cNvSpPr txBox="1">
            <a:spLocks noChangeArrowheads="1"/>
          </p:cNvSpPr>
          <p:nvPr/>
        </p:nvSpPr>
        <p:spPr bwMode="auto">
          <a:xfrm>
            <a:off x="2209800" y="320040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-d</a:t>
            </a:r>
          </a:p>
        </p:txBody>
      </p:sp>
      <p:sp>
        <p:nvSpPr>
          <p:cNvPr id="20491" name="Text Box 12"/>
          <p:cNvSpPr txBox="1">
            <a:spLocks noChangeArrowheads="1"/>
          </p:cNvSpPr>
          <p:nvPr/>
        </p:nvSpPr>
        <p:spPr bwMode="auto">
          <a:xfrm>
            <a:off x="1828800" y="2590800"/>
            <a:ext cx="901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(y</a:t>
            </a:r>
            <a:r>
              <a:rPr lang="en-US" altLang="x-none" sz="2000" baseline="-25000">
                <a:latin typeface="Times New Roman" charset="0"/>
              </a:rPr>
              <a:t>p</a:t>
            </a:r>
            <a:r>
              <a:rPr lang="en-US" altLang="x-none" sz="2000">
                <a:latin typeface="Times New Roman" charset="0"/>
              </a:rPr>
              <a:t>, -d)</a:t>
            </a:r>
          </a:p>
        </p:txBody>
      </p:sp>
      <p:sp>
        <p:nvSpPr>
          <p:cNvPr id="20492" name="Oval 13"/>
          <p:cNvSpPr>
            <a:spLocks noChangeArrowheads="1"/>
          </p:cNvSpPr>
          <p:nvPr/>
        </p:nvSpPr>
        <p:spPr bwMode="auto">
          <a:xfrm>
            <a:off x="2438400" y="2971800"/>
            <a:ext cx="76200" cy="76200"/>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graphicFrame>
        <p:nvGraphicFramePr>
          <p:cNvPr id="230414" name="Object 2"/>
          <p:cNvGraphicFramePr>
            <a:graphicFrameLocks noChangeAspect="1"/>
          </p:cNvGraphicFramePr>
          <p:nvPr/>
        </p:nvGraphicFramePr>
        <p:xfrm>
          <a:off x="1905000" y="4114800"/>
          <a:ext cx="1257300" cy="825500"/>
        </p:xfrm>
        <a:graphic>
          <a:graphicData uri="http://schemas.openxmlformats.org/presentationml/2006/ole">
            <mc:AlternateContent xmlns:mc="http://schemas.openxmlformats.org/markup-compatibility/2006">
              <mc:Choice xmlns:v="urn:schemas-microsoft-com:vml" Requires="v">
                <p:oleObj name="Equation" r:id="rId2" imgW="1257300" imgH="825500" progId="Equation.3">
                  <p:embed/>
                </p:oleObj>
              </mc:Choice>
              <mc:Fallback>
                <p:oleObj name="Equation" r:id="rId2" imgW="1257300" imgH="8255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114800"/>
                        <a:ext cx="12573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230415" name="Object 3"/>
          <p:cNvGraphicFramePr>
            <a:graphicFrameLocks noChangeAspect="1"/>
          </p:cNvGraphicFramePr>
          <p:nvPr/>
        </p:nvGraphicFramePr>
        <p:xfrm>
          <a:off x="2051050" y="5276850"/>
          <a:ext cx="1117600" cy="787400"/>
        </p:xfrm>
        <a:graphic>
          <a:graphicData uri="http://schemas.openxmlformats.org/presentationml/2006/ole">
            <mc:AlternateContent xmlns:mc="http://schemas.openxmlformats.org/markup-compatibility/2006">
              <mc:Choice xmlns:v="urn:schemas-microsoft-com:vml" Requires="v">
                <p:oleObj name="Equation" r:id="rId4" imgW="1117600" imgH="787400" progId="Equation.3">
                  <p:embed/>
                </p:oleObj>
              </mc:Choice>
              <mc:Fallback>
                <p:oleObj name="Equation" r:id="rId4" imgW="1117600" imgH="7874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050" y="5276850"/>
                        <a:ext cx="111760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20495" name="Line 16"/>
          <p:cNvSpPr>
            <a:spLocks noChangeShapeType="1"/>
          </p:cNvSpPr>
          <p:nvPr/>
        </p:nvSpPr>
        <p:spPr bwMode="auto">
          <a:xfrm flipH="1" flipV="1">
            <a:off x="7391400" y="2057400"/>
            <a:ext cx="0" cy="1143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96" name="Line 17"/>
          <p:cNvSpPr>
            <a:spLocks noChangeShapeType="1"/>
          </p:cNvSpPr>
          <p:nvPr/>
        </p:nvSpPr>
        <p:spPr bwMode="auto">
          <a:xfrm flipH="1">
            <a:off x="5562600" y="3200400"/>
            <a:ext cx="1828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97" name="Line 18"/>
          <p:cNvSpPr>
            <a:spLocks noChangeShapeType="1"/>
          </p:cNvSpPr>
          <p:nvPr/>
        </p:nvSpPr>
        <p:spPr bwMode="auto">
          <a:xfrm flipH="1" flipV="1">
            <a:off x="5715000" y="2590800"/>
            <a:ext cx="1676400" cy="609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8" name="Oval 19"/>
          <p:cNvSpPr>
            <a:spLocks noChangeArrowheads="1"/>
          </p:cNvSpPr>
          <p:nvPr/>
        </p:nvSpPr>
        <p:spPr bwMode="auto">
          <a:xfrm flipH="1">
            <a:off x="6324600" y="2819400"/>
            <a:ext cx="76200" cy="76200"/>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20499" name="Text Box 20"/>
          <p:cNvSpPr txBox="1">
            <a:spLocks noChangeArrowheads="1"/>
          </p:cNvSpPr>
          <p:nvPr/>
        </p:nvSpPr>
        <p:spPr bwMode="auto">
          <a:xfrm>
            <a:off x="5029200" y="2209800"/>
            <a:ext cx="903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(X, -Z)</a:t>
            </a:r>
          </a:p>
        </p:txBody>
      </p:sp>
      <p:sp>
        <p:nvSpPr>
          <p:cNvPr id="20500" name="Text Box 21"/>
          <p:cNvSpPr txBox="1">
            <a:spLocks noChangeArrowheads="1"/>
          </p:cNvSpPr>
          <p:nvPr/>
        </p:nvSpPr>
        <p:spPr bwMode="auto">
          <a:xfrm>
            <a:off x="6172200" y="312420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-d</a:t>
            </a:r>
          </a:p>
        </p:txBody>
      </p:sp>
      <p:sp>
        <p:nvSpPr>
          <p:cNvPr id="20501" name="Text Box 22"/>
          <p:cNvSpPr txBox="1">
            <a:spLocks noChangeArrowheads="1"/>
          </p:cNvSpPr>
          <p:nvPr/>
        </p:nvSpPr>
        <p:spPr bwMode="auto">
          <a:xfrm>
            <a:off x="6248400" y="2438400"/>
            <a:ext cx="901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(x</a:t>
            </a:r>
            <a:r>
              <a:rPr lang="en-US" altLang="x-none" sz="2000" baseline="-25000">
                <a:latin typeface="Times New Roman" charset="0"/>
              </a:rPr>
              <a:t>p</a:t>
            </a:r>
            <a:r>
              <a:rPr lang="en-US" altLang="x-none" sz="2000">
                <a:latin typeface="Times New Roman" charset="0"/>
              </a:rPr>
              <a:t>, -d)</a:t>
            </a:r>
          </a:p>
        </p:txBody>
      </p:sp>
      <p:sp>
        <p:nvSpPr>
          <p:cNvPr id="20502" name="Oval 23"/>
          <p:cNvSpPr>
            <a:spLocks noChangeArrowheads="1"/>
          </p:cNvSpPr>
          <p:nvPr/>
        </p:nvSpPr>
        <p:spPr bwMode="auto">
          <a:xfrm flipH="1">
            <a:off x="5715000" y="2590800"/>
            <a:ext cx="76200" cy="76200"/>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20503" name="Line 24"/>
          <p:cNvSpPr>
            <a:spLocks noChangeShapeType="1"/>
          </p:cNvSpPr>
          <p:nvPr/>
        </p:nvSpPr>
        <p:spPr bwMode="auto">
          <a:xfrm>
            <a:off x="6324600" y="2895600"/>
            <a:ext cx="0" cy="3048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4" name="Text Box 25"/>
          <p:cNvSpPr txBox="1">
            <a:spLocks noChangeArrowheads="1"/>
          </p:cNvSpPr>
          <p:nvPr/>
        </p:nvSpPr>
        <p:spPr bwMode="auto">
          <a:xfrm>
            <a:off x="5334000" y="31242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-z</a:t>
            </a:r>
          </a:p>
        </p:txBody>
      </p:sp>
      <p:sp>
        <p:nvSpPr>
          <p:cNvPr id="20505" name="Text Box 26"/>
          <p:cNvSpPr txBox="1">
            <a:spLocks noChangeArrowheads="1"/>
          </p:cNvSpPr>
          <p:nvPr/>
        </p:nvSpPr>
        <p:spPr bwMode="auto">
          <a:xfrm>
            <a:off x="7467600" y="1905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x</a:t>
            </a:r>
          </a:p>
        </p:txBody>
      </p:sp>
      <p:graphicFrame>
        <p:nvGraphicFramePr>
          <p:cNvPr id="230427" name="Object 4"/>
          <p:cNvGraphicFramePr>
            <a:graphicFrameLocks noChangeAspect="1"/>
          </p:cNvGraphicFramePr>
          <p:nvPr/>
        </p:nvGraphicFramePr>
        <p:xfrm>
          <a:off x="5791200" y="4051300"/>
          <a:ext cx="1257300" cy="825500"/>
        </p:xfrm>
        <a:graphic>
          <a:graphicData uri="http://schemas.openxmlformats.org/presentationml/2006/ole">
            <mc:AlternateContent xmlns:mc="http://schemas.openxmlformats.org/markup-compatibility/2006">
              <mc:Choice xmlns:v="urn:schemas-microsoft-com:vml" Requires="v">
                <p:oleObj name="Equation" r:id="rId6" imgW="1257300" imgH="825500" progId="Equation.3">
                  <p:embed/>
                </p:oleObj>
              </mc:Choice>
              <mc:Fallback>
                <p:oleObj name="Equation" r:id="rId6" imgW="1257300" imgH="8255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1200" y="4051300"/>
                        <a:ext cx="12573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230428" name="Object 5"/>
          <p:cNvGraphicFramePr>
            <a:graphicFrameLocks noChangeAspect="1"/>
          </p:cNvGraphicFramePr>
          <p:nvPr/>
        </p:nvGraphicFramePr>
        <p:xfrm>
          <a:off x="5854700" y="5257800"/>
          <a:ext cx="1181100" cy="787400"/>
        </p:xfrm>
        <a:graphic>
          <a:graphicData uri="http://schemas.openxmlformats.org/presentationml/2006/ole">
            <mc:AlternateContent xmlns:mc="http://schemas.openxmlformats.org/markup-compatibility/2006">
              <mc:Choice xmlns:v="urn:schemas-microsoft-com:vml" Requires="v">
                <p:oleObj name="Equation" r:id="rId8" imgW="1181100" imgH="787400" progId="Equation.3">
                  <p:embed/>
                </p:oleObj>
              </mc:Choice>
              <mc:Fallback>
                <p:oleObj name="Equation" r:id="rId8" imgW="1181100" imgH="7874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54700" y="5257800"/>
                        <a:ext cx="118110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304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304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3042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2304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US" altLang="x-none"/>
              <a:t>Matrix for Perspective Projection</a:t>
            </a:r>
          </a:p>
        </p:txBody>
      </p:sp>
      <p:sp>
        <p:nvSpPr>
          <p:cNvPr id="21506" name="Text Box 3"/>
          <p:cNvSpPr txBox="1">
            <a:spLocks noChangeArrowheads="1"/>
          </p:cNvSpPr>
          <p:nvPr/>
        </p:nvSpPr>
        <p:spPr bwMode="auto">
          <a:xfrm>
            <a:off x="381000" y="1676400"/>
            <a:ext cx="730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Representation of a point, P, in homogeneous coordinates:</a:t>
            </a:r>
          </a:p>
        </p:txBody>
      </p:sp>
      <p:graphicFrame>
        <p:nvGraphicFramePr>
          <p:cNvPr id="231428" name="Object 2"/>
          <p:cNvGraphicFramePr>
            <a:graphicFrameLocks noChangeAspect="1"/>
          </p:cNvGraphicFramePr>
          <p:nvPr/>
        </p:nvGraphicFramePr>
        <p:xfrm>
          <a:off x="1295400" y="2133600"/>
          <a:ext cx="5715000" cy="1892300"/>
        </p:xfrm>
        <a:graphic>
          <a:graphicData uri="http://schemas.openxmlformats.org/presentationml/2006/ole">
            <mc:AlternateContent xmlns:mc="http://schemas.openxmlformats.org/markup-compatibility/2006">
              <mc:Choice xmlns:v="urn:schemas-microsoft-com:vml" Requires="v">
                <p:oleObj name="Equation" r:id="rId2" imgW="6096000" imgH="2019300" progId="Equation.3">
                  <p:embed/>
                </p:oleObj>
              </mc:Choice>
              <mc:Fallback>
                <p:oleObj name="Equation" r:id="rId2" imgW="6096000" imgH="20193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133600"/>
                        <a:ext cx="5715000" cy="189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231429" name="Object 3"/>
          <p:cNvGraphicFramePr>
            <a:graphicFrameLocks noChangeAspect="1"/>
          </p:cNvGraphicFramePr>
          <p:nvPr/>
        </p:nvGraphicFramePr>
        <p:xfrm>
          <a:off x="533400" y="4572000"/>
          <a:ext cx="2971800" cy="2019300"/>
        </p:xfrm>
        <a:graphic>
          <a:graphicData uri="http://schemas.openxmlformats.org/presentationml/2006/ole">
            <mc:AlternateContent xmlns:mc="http://schemas.openxmlformats.org/markup-compatibility/2006">
              <mc:Choice xmlns:v="urn:schemas-microsoft-com:vml" Requires="v">
                <p:oleObj name="Equation" r:id="rId4" imgW="2971800" imgH="2019300" progId="Equation.3">
                  <p:embed/>
                </p:oleObj>
              </mc:Choice>
              <mc:Fallback>
                <p:oleObj name="Equation" r:id="rId4" imgW="2971800" imgH="20193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4572000"/>
                        <a:ext cx="297180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231430" name="Object 4"/>
          <p:cNvGraphicFramePr>
            <a:graphicFrameLocks noChangeAspect="1"/>
          </p:cNvGraphicFramePr>
          <p:nvPr/>
        </p:nvGraphicFramePr>
        <p:xfrm>
          <a:off x="5105400" y="4495800"/>
          <a:ext cx="2882900" cy="2019300"/>
        </p:xfrm>
        <a:graphic>
          <a:graphicData uri="http://schemas.openxmlformats.org/presentationml/2006/ole">
            <mc:AlternateContent xmlns:mc="http://schemas.openxmlformats.org/markup-compatibility/2006">
              <mc:Choice xmlns:v="urn:schemas-microsoft-com:vml" Requires="v">
                <p:oleObj name="Equation" r:id="rId6" imgW="2882900" imgH="2019300" progId="Equation.3">
                  <p:embed/>
                </p:oleObj>
              </mc:Choice>
              <mc:Fallback>
                <p:oleObj name="Equation" r:id="rId6" imgW="2882900" imgH="20193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4495800"/>
                        <a:ext cx="288290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231431" name="Text Box 7"/>
          <p:cNvSpPr txBox="1">
            <a:spLocks noChangeArrowheads="1"/>
          </p:cNvSpPr>
          <p:nvPr/>
        </p:nvSpPr>
        <p:spPr bwMode="auto">
          <a:xfrm>
            <a:off x="304800" y="4038600"/>
            <a:ext cx="3890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Perspective projection Matrix: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314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143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3142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2314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3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r>
              <a:rPr lang="en-US" altLang="x-none"/>
              <a:t>Hidden Surface Removal</a:t>
            </a:r>
          </a:p>
        </p:txBody>
      </p:sp>
      <p:sp>
        <p:nvSpPr>
          <p:cNvPr id="246787" name="Text Box 3"/>
          <p:cNvSpPr txBox="1">
            <a:spLocks noChangeArrowheads="1"/>
          </p:cNvSpPr>
          <p:nvPr/>
        </p:nvSpPr>
        <p:spPr bwMode="auto">
          <a:xfrm>
            <a:off x="441325" y="1717675"/>
            <a:ext cx="816927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b="1">
                <a:solidFill>
                  <a:srgbClr val="990000"/>
                </a:solidFill>
                <a:latin typeface="Times New Roman" charset="0"/>
              </a:rPr>
              <a:t>Z-Buffer Algorithms:</a:t>
            </a:r>
          </a:p>
          <a:p>
            <a:pPr>
              <a:spcBef>
                <a:spcPct val="0"/>
              </a:spcBef>
              <a:buClr>
                <a:schemeClr val="folHlink"/>
              </a:buClr>
              <a:buSzTx/>
              <a:buFont typeface="Arial" charset="0"/>
              <a:buChar char="•"/>
            </a:pPr>
            <a:r>
              <a:rPr lang="en-US" altLang="x-none" sz="2400">
                <a:latin typeface="Times New Roman" charset="0"/>
              </a:rPr>
              <a:t>When we render surfaces on a screen, we only want to render the surface that is closest to the camera at each pixel.</a:t>
            </a:r>
          </a:p>
          <a:p>
            <a:pPr>
              <a:spcBef>
                <a:spcPct val="0"/>
              </a:spcBef>
              <a:buClr>
                <a:schemeClr val="folHlink"/>
              </a:buClr>
              <a:buSzTx/>
              <a:buFont typeface="Arial" charset="0"/>
              <a:buChar char="•"/>
            </a:pPr>
            <a:endParaRPr lang="en-US" altLang="x-none" sz="2400">
              <a:latin typeface="Times New Roman" charset="0"/>
            </a:endParaRPr>
          </a:p>
          <a:p>
            <a:pPr>
              <a:spcBef>
                <a:spcPct val="0"/>
              </a:spcBef>
              <a:buClr>
                <a:schemeClr val="folHlink"/>
              </a:buClr>
              <a:buSzTx/>
              <a:buFont typeface="Arial" charset="0"/>
              <a:buChar char="•"/>
            </a:pPr>
            <a:r>
              <a:rPr lang="en-US" altLang="x-none" sz="2400">
                <a:latin typeface="Times New Roman" charset="0"/>
              </a:rPr>
              <a:t>Z-Buffer algorithms use a buffer of the Z values associated with each rasterized point.</a:t>
            </a:r>
          </a:p>
          <a:p>
            <a:pPr>
              <a:spcBef>
                <a:spcPct val="0"/>
              </a:spcBef>
              <a:buClr>
                <a:schemeClr val="folHlink"/>
              </a:buClr>
              <a:buSzTx/>
              <a:buFont typeface="Arial" charset="0"/>
              <a:buChar char="•"/>
            </a:pPr>
            <a:endParaRPr lang="en-US" altLang="x-none" sz="2400">
              <a:latin typeface="Times New Roman" charset="0"/>
            </a:endParaRPr>
          </a:p>
          <a:p>
            <a:pPr>
              <a:spcBef>
                <a:spcPct val="0"/>
              </a:spcBef>
              <a:buClr>
                <a:schemeClr val="folHlink"/>
              </a:buClr>
              <a:buSzTx/>
              <a:buFont typeface="Arial" charset="0"/>
              <a:buChar char="•"/>
            </a:pPr>
            <a:r>
              <a:rPr lang="en-US" altLang="x-none" sz="2400">
                <a:latin typeface="Times New Roman" charset="0"/>
              </a:rPr>
              <a:t>As successive polygons are converted to raster coordinates, the algorithm checks the Z value of the new polygon against the current content of the Z buffer.</a:t>
            </a:r>
          </a:p>
          <a:p>
            <a:pPr>
              <a:spcBef>
                <a:spcPct val="0"/>
              </a:spcBef>
              <a:buClr>
                <a:schemeClr val="folHlink"/>
              </a:buClr>
              <a:buSzTx/>
              <a:buFont typeface="Arial" charset="0"/>
              <a:buChar char="•"/>
            </a:pPr>
            <a:endParaRPr lang="en-US" altLang="x-none" sz="2400">
              <a:latin typeface="Times New Roman" charset="0"/>
            </a:endParaRPr>
          </a:p>
          <a:p>
            <a:pPr>
              <a:spcBef>
                <a:spcPct val="0"/>
              </a:spcBef>
              <a:buClr>
                <a:schemeClr val="folHlink"/>
              </a:buClr>
              <a:buSzTx/>
              <a:buFont typeface="Arial" charset="0"/>
              <a:buChar char="•"/>
            </a:pPr>
            <a:r>
              <a:rPr lang="en-US" altLang="x-none" sz="2400">
                <a:latin typeface="Times New Roman" charset="0"/>
              </a:rPr>
              <a:t>Only polygons with the lowest Z values are rendered.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67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67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67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678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467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r>
              <a:rPr lang="en-US" altLang="x-none"/>
              <a:t>Specifying the clipping volume for Parallel projection</a:t>
            </a:r>
          </a:p>
        </p:txBody>
      </p:sp>
      <p:sp>
        <p:nvSpPr>
          <p:cNvPr id="11266" name="Text Box 3"/>
          <p:cNvSpPr txBox="1">
            <a:spLocks noChangeArrowheads="1"/>
          </p:cNvSpPr>
          <p:nvPr/>
        </p:nvSpPr>
        <p:spPr bwMode="auto">
          <a:xfrm>
            <a:off x="974725" y="2057400"/>
            <a:ext cx="5045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ortho(x</a:t>
            </a:r>
            <a:r>
              <a:rPr lang="en-US" altLang="x-none" sz="2400" baseline="-25000">
                <a:latin typeface="Times New Roman" charset="0"/>
              </a:rPr>
              <a:t>min</a:t>
            </a:r>
            <a:r>
              <a:rPr lang="en-US" altLang="x-none" sz="2400">
                <a:latin typeface="Times New Roman" charset="0"/>
              </a:rPr>
              <a:t>, x</a:t>
            </a:r>
            <a:r>
              <a:rPr lang="en-US" altLang="x-none" sz="2400" baseline="-25000">
                <a:latin typeface="Times New Roman" charset="0"/>
              </a:rPr>
              <a:t>max</a:t>
            </a:r>
            <a:r>
              <a:rPr lang="en-US" altLang="x-none" sz="2400">
                <a:latin typeface="Times New Roman" charset="0"/>
              </a:rPr>
              <a:t>, y</a:t>
            </a:r>
            <a:r>
              <a:rPr lang="en-US" altLang="x-none" sz="2400" baseline="-25000">
                <a:latin typeface="Times New Roman" charset="0"/>
              </a:rPr>
              <a:t>min</a:t>
            </a:r>
            <a:r>
              <a:rPr lang="en-US" altLang="x-none" sz="2400">
                <a:latin typeface="Times New Roman" charset="0"/>
              </a:rPr>
              <a:t>, y</a:t>
            </a:r>
            <a:r>
              <a:rPr lang="en-US" altLang="x-none" sz="2400" baseline="-25000">
                <a:latin typeface="Times New Roman" charset="0"/>
              </a:rPr>
              <a:t>max</a:t>
            </a:r>
            <a:r>
              <a:rPr lang="en-US" altLang="x-none" sz="2400">
                <a:latin typeface="Times New Roman" charset="0"/>
              </a:rPr>
              <a:t>, near, far)</a:t>
            </a:r>
          </a:p>
        </p:txBody>
      </p:sp>
      <p:sp>
        <p:nvSpPr>
          <p:cNvPr id="11267" name="Line 4"/>
          <p:cNvSpPr>
            <a:spLocks noChangeShapeType="1"/>
          </p:cNvSpPr>
          <p:nvPr/>
        </p:nvSpPr>
        <p:spPr bwMode="auto">
          <a:xfrm flipV="1">
            <a:off x="3505200" y="3352800"/>
            <a:ext cx="1588" cy="1524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68" name="Line 5"/>
          <p:cNvSpPr>
            <a:spLocks noChangeShapeType="1"/>
          </p:cNvSpPr>
          <p:nvPr/>
        </p:nvSpPr>
        <p:spPr bwMode="auto">
          <a:xfrm>
            <a:off x="3505200" y="4876800"/>
            <a:ext cx="914400" cy="158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69" name="Line 6"/>
          <p:cNvSpPr>
            <a:spLocks noChangeShapeType="1"/>
          </p:cNvSpPr>
          <p:nvPr/>
        </p:nvSpPr>
        <p:spPr bwMode="auto">
          <a:xfrm flipH="1">
            <a:off x="2971800" y="4876800"/>
            <a:ext cx="533400" cy="685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70" name="Text Box 7"/>
          <p:cNvSpPr txBox="1">
            <a:spLocks noChangeArrowheads="1"/>
          </p:cNvSpPr>
          <p:nvPr/>
        </p:nvSpPr>
        <p:spPr bwMode="auto">
          <a:xfrm>
            <a:off x="4419600" y="4648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x</a:t>
            </a:r>
          </a:p>
        </p:txBody>
      </p:sp>
      <p:sp>
        <p:nvSpPr>
          <p:cNvPr id="11271" name="Text Box 8"/>
          <p:cNvSpPr txBox="1">
            <a:spLocks noChangeArrowheads="1"/>
          </p:cNvSpPr>
          <p:nvPr/>
        </p:nvSpPr>
        <p:spPr bwMode="auto">
          <a:xfrm>
            <a:off x="3581400" y="2971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y</a:t>
            </a:r>
          </a:p>
        </p:txBody>
      </p:sp>
      <p:sp>
        <p:nvSpPr>
          <p:cNvPr id="11272" name="Text Box 9"/>
          <p:cNvSpPr txBox="1">
            <a:spLocks noChangeArrowheads="1"/>
          </p:cNvSpPr>
          <p:nvPr/>
        </p:nvSpPr>
        <p:spPr bwMode="auto">
          <a:xfrm>
            <a:off x="2667000" y="51816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z</a:t>
            </a:r>
          </a:p>
        </p:txBody>
      </p:sp>
      <p:sp>
        <p:nvSpPr>
          <p:cNvPr id="11273" name="AutoShape 10"/>
          <p:cNvSpPr>
            <a:spLocks noChangeArrowheads="1"/>
          </p:cNvSpPr>
          <p:nvPr/>
        </p:nvSpPr>
        <p:spPr bwMode="auto">
          <a:xfrm>
            <a:off x="3276600" y="3657600"/>
            <a:ext cx="1600200" cy="838200"/>
          </a:xfrm>
          <a:prstGeom prst="cube">
            <a:avLst>
              <a:gd name="adj" fmla="val 25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1274" name="Line 11"/>
          <p:cNvSpPr>
            <a:spLocks noChangeShapeType="1"/>
          </p:cNvSpPr>
          <p:nvPr/>
        </p:nvSpPr>
        <p:spPr bwMode="auto">
          <a:xfrm flipV="1">
            <a:off x="3505200" y="3733800"/>
            <a:ext cx="838200" cy="1143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5" name="Text Box 12"/>
          <p:cNvSpPr txBox="1">
            <a:spLocks noChangeArrowheads="1"/>
          </p:cNvSpPr>
          <p:nvPr/>
        </p:nvSpPr>
        <p:spPr bwMode="auto">
          <a:xfrm>
            <a:off x="1447800" y="4343400"/>
            <a:ext cx="18970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(x</a:t>
            </a:r>
            <a:r>
              <a:rPr lang="en-US" altLang="x-none" sz="2000" baseline="-25000">
                <a:latin typeface="Times New Roman" charset="0"/>
              </a:rPr>
              <a:t>min</a:t>
            </a:r>
            <a:r>
              <a:rPr lang="en-US" altLang="x-none" sz="2000">
                <a:latin typeface="Times New Roman" charset="0"/>
              </a:rPr>
              <a:t>, y</a:t>
            </a:r>
            <a:r>
              <a:rPr lang="en-US" altLang="x-none" sz="2000" baseline="-25000">
                <a:latin typeface="Times New Roman" charset="0"/>
              </a:rPr>
              <a:t>min</a:t>
            </a:r>
            <a:r>
              <a:rPr lang="en-US" altLang="x-none" sz="2000">
                <a:latin typeface="Times New Roman" charset="0"/>
              </a:rPr>
              <a:t>, -near)</a:t>
            </a:r>
            <a:endParaRPr lang="en-US" altLang="x-none" sz="2000" baseline="-25000">
              <a:latin typeface="Times New Roman" charset="0"/>
            </a:endParaRPr>
          </a:p>
        </p:txBody>
      </p:sp>
      <p:sp>
        <p:nvSpPr>
          <p:cNvPr id="11276" name="Text Box 13"/>
          <p:cNvSpPr txBox="1">
            <a:spLocks noChangeArrowheads="1"/>
          </p:cNvSpPr>
          <p:nvPr/>
        </p:nvSpPr>
        <p:spPr bwMode="auto">
          <a:xfrm>
            <a:off x="4724400" y="3200400"/>
            <a:ext cx="17954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(x</a:t>
            </a:r>
            <a:r>
              <a:rPr lang="en-US" altLang="x-none" sz="2000" baseline="-25000">
                <a:latin typeface="Times New Roman" charset="0"/>
              </a:rPr>
              <a:t>max</a:t>
            </a:r>
            <a:r>
              <a:rPr lang="en-US" altLang="x-none" sz="2000">
                <a:latin typeface="Times New Roman" charset="0"/>
              </a:rPr>
              <a:t>, y</a:t>
            </a:r>
            <a:r>
              <a:rPr lang="en-US" altLang="x-none" sz="2000" baseline="-25000">
                <a:latin typeface="Times New Roman" charset="0"/>
              </a:rPr>
              <a:t>max</a:t>
            </a:r>
            <a:r>
              <a:rPr lang="en-US" altLang="x-none" sz="2000">
                <a:latin typeface="Times New Roman" charset="0"/>
              </a:rPr>
              <a:t>, -far)</a:t>
            </a:r>
            <a:endParaRPr lang="en-US" altLang="x-none" sz="2000" baseline="-25000">
              <a:latin typeface="Times New Roman"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r>
              <a:rPr lang="en-US" altLang="x-none"/>
              <a:t>Viewing</a:t>
            </a:r>
          </a:p>
        </p:txBody>
      </p:sp>
      <p:sp>
        <p:nvSpPr>
          <p:cNvPr id="216067" name="Text Box 3"/>
          <p:cNvSpPr txBox="1">
            <a:spLocks noChangeArrowheads="1"/>
          </p:cNvSpPr>
          <p:nvPr/>
        </p:nvSpPr>
        <p:spPr bwMode="auto">
          <a:xfrm>
            <a:off x="517525" y="1717675"/>
            <a:ext cx="8016875"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
                <a:schemeClr val="folHlink"/>
              </a:buClr>
              <a:buSzTx/>
              <a:buFont typeface="Monotype Sorts" charset="2"/>
              <a:buChar char="_"/>
            </a:pPr>
            <a:r>
              <a:rPr lang="en-US" altLang="x-none" sz="2400">
                <a:latin typeface="Times New Roman" charset="0"/>
              </a:rPr>
              <a:t> Viewing refers to positioning the camera in a coordinate frame and projection of the 3D object onto the 2D image plane of the camera.</a:t>
            </a:r>
          </a:p>
          <a:p>
            <a:pPr>
              <a:spcBef>
                <a:spcPct val="0"/>
              </a:spcBef>
              <a:buClr>
                <a:schemeClr val="folHlink"/>
              </a:buClr>
              <a:buSzTx/>
              <a:buFont typeface="Monotype Sorts" charset="2"/>
              <a:buChar char="_"/>
            </a:pPr>
            <a:r>
              <a:rPr lang="en-US" altLang="x-none" sz="2400">
                <a:latin typeface="Times New Roman" charset="0"/>
              </a:rPr>
              <a:t>  Positioning the camera is very similar to positioning an object.  Moving the camera relative to an object is the same as moving the object relative to the camera, in the opposite direction.</a:t>
            </a:r>
          </a:p>
          <a:p>
            <a:pPr>
              <a:spcBef>
                <a:spcPct val="0"/>
              </a:spcBef>
              <a:buClr>
                <a:schemeClr val="folHlink"/>
              </a:buClr>
              <a:buSzTx/>
              <a:buFont typeface="Monotype Sorts" charset="2"/>
              <a:buChar char="_"/>
            </a:pPr>
            <a:r>
              <a:rPr lang="en-US" altLang="x-none" sz="2400">
                <a:latin typeface="Times New Roman" charset="0"/>
              </a:rPr>
              <a:t>  In openGL the modeling and viewing transformations are combined into one transformation matrix.</a:t>
            </a:r>
          </a:p>
          <a:p>
            <a:pPr lvl="1">
              <a:spcBef>
                <a:spcPct val="0"/>
              </a:spcBef>
              <a:buSzTx/>
              <a:buFont typeface="Monotype Sorts" charset="2"/>
              <a:buChar char="_"/>
            </a:pPr>
            <a:r>
              <a:rPr lang="en-US" altLang="x-none" sz="2400">
                <a:latin typeface="Times New Roman" charset="0"/>
              </a:rPr>
              <a:t>  First the object is positioned by multiplying the vertices by the object transformation matrices.</a:t>
            </a:r>
          </a:p>
          <a:p>
            <a:pPr lvl="1">
              <a:spcBef>
                <a:spcPct val="0"/>
              </a:spcBef>
              <a:buSzTx/>
              <a:buFont typeface="Monotype Sorts" charset="2"/>
              <a:buChar char="_"/>
            </a:pPr>
            <a:r>
              <a:rPr lang="en-US" altLang="x-none" sz="2400">
                <a:latin typeface="Times New Roman" charset="0"/>
              </a:rPr>
              <a:t>  Then the camera is positioned by multiplying by camera transformation matrices.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60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60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60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60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60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bldLvl="3"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r>
              <a:rPr lang="en-US" altLang="x-none"/>
              <a:t>Specifying the clipping volume for Perspective projection</a:t>
            </a:r>
          </a:p>
        </p:txBody>
      </p:sp>
      <p:sp>
        <p:nvSpPr>
          <p:cNvPr id="12290" name="Line 4"/>
          <p:cNvSpPr>
            <a:spLocks noChangeShapeType="1"/>
          </p:cNvSpPr>
          <p:nvPr/>
        </p:nvSpPr>
        <p:spPr bwMode="auto">
          <a:xfrm flipV="1">
            <a:off x="1600200" y="1671638"/>
            <a:ext cx="1588" cy="1524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291" name="Line 5"/>
          <p:cNvSpPr>
            <a:spLocks noChangeShapeType="1"/>
          </p:cNvSpPr>
          <p:nvPr/>
        </p:nvSpPr>
        <p:spPr bwMode="auto">
          <a:xfrm>
            <a:off x="1600200" y="3195638"/>
            <a:ext cx="914400" cy="158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292" name="Line 6"/>
          <p:cNvSpPr>
            <a:spLocks noChangeShapeType="1"/>
          </p:cNvSpPr>
          <p:nvPr/>
        </p:nvSpPr>
        <p:spPr bwMode="auto">
          <a:xfrm flipH="1">
            <a:off x="1295400" y="3195638"/>
            <a:ext cx="304800" cy="381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293" name="Text Box 7"/>
          <p:cNvSpPr txBox="1">
            <a:spLocks noChangeArrowheads="1"/>
          </p:cNvSpPr>
          <p:nvPr/>
        </p:nvSpPr>
        <p:spPr bwMode="auto">
          <a:xfrm>
            <a:off x="7620000" y="2509838"/>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-z</a:t>
            </a:r>
          </a:p>
        </p:txBody>
      </p:sp>
      <p:sp>
        <p:nvSpPr>
          <p:cNvPr id="12294" name="Text Box 8"/>
          <p:cNvSpPr txBox="1">
            <a:spLocks noChangeArrowheads="1"/>
          </p:cNvSpPr>
          <p:nvPr/>
        </p:nvSpPr>
        <p:spPr bwMode="auto">
          <a:xfrm>
            <a:off x="1187450" y="13668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y</a:t>
            </a:r>
          </a:p>
        </p:txBody>
      </p:sp>
      <p:sp>
        <p:nvSpPr>
          <p:cNvPr id="12295" name="Text Box 9"/>
          <p:cNvSpPr txBox="1">
            <a:spLocks noChangeArrowheads="1"/>
          </p:cNvSpPr>
          <p:nvPr/>
        </p:nvSpPr>
        <p:spPr bwMode="auto">
          <a:xfrm>
            <a:off x="1066800" y="3119438"/>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z</a:t>
            </a:r>
          </a:p>
        </p:txBody>
      </p:sp>
      <p:sp>
        <p:nvSpPr>
          <p:cNvPr id="12296" name="Text Box 12"/>
          <p:cNvSpPr txBox="1">
            <a:spLocks noChangeArrowheads="1"/>
          </p:cNvSpPr>
          <p:nvPr/>
        </p:nvSpPr>
        <p:spPr bwMode="auto">
          <a:xfrm>
            <a:off x="2209800" y="2662238"/>
            <a:ext cx="620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near</a:t>
            </a:r>
            <a:endParaRPr lang="en-US" altLang="x-none" sz="2000" baseline="-25000">
              <a:latin typeface="Times New Roman" charset="0"/>
            </a:endParaRPr>
          </a:p>
        </p:txBody>
      </p:sp>
      <p:sp>
        <p:nvSpPr>
          <p:cNvPr id="12297" name="Text Box 13"/>
          <p:cNvSpPr txBox="1">
            <a:spLocks noChangeArrowheads="1"/>
          </p:cNvSpPr>
          <p:nvPr/>
        </p:nvSpPr>
        <p:spPr bwMode="auto">
          <a:xfrm>
            <a:off x="3048000" y="2128838"/>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far</a:t>
            </a:r>
            <a:endParaRPr lang="en-US" altLang="x-none" sz="2000" baseline="-25000">
              <a:latin typeface="Times New Roman" charset="0"/>
            </a:endParaRPr>
          </a:p>
        </p:txBody>
      </p:sp>
      <p:sp>
        <p:nvSpPr>
          <p:cNvPr id="12298" name="Rectangle 14"/>
          <p:cNvSpPr>
            <a:spLocks noChangeArrowheads="1"/>
          </p:cNvSpPr>
          <p:nvPr/>
        </p:nvSpPr>
        <p:spPr bwMode="auto">
          <a:xfrm>
            <a:off x="1676400" y="2433638"/>
            <a:ext cx="6096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2299" name="Line 15"/>
          <p:cNvSpPr>
            <a:spLocks noChangeShapeType="1"/>
          </p:cNvSpPr>
          <p:nvPr/>
        </p:nvSpPr>
        <p:spPr bwMode="auto">
          <a:xfrm flipV="1">
            <a:off x="1600200" y="2357438"/>
            <a:ext cx="1295400" cy="838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00" name="Line 16"/>
          <p:cNvSpPr>
            <a:spLocks noChangeShapeType="1"/>
          </p:cNvSpPr>
          <p:nvPr/>
        </p:nvSpPr>
        <p:spPr bwMode="auto">
          <a:xfrm flipV="1">
            <a:off x="1600200" y="1824038"/>
            <a:ext cx="1295400" cy="1371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01" name="Line 17"/>
          <p:cNvSpPr>
            <a:spLocks noChangeShapeType="1"/>
          </p:cNvSpPr>
          <p:nvPr/>
        </p:nvSpPr>
        <p:spPr bwMode="auto">
          <a:xfrm flipV="1">
            <a:off x="1600200" y="2357438"/>
            <a:ext cx="152400" cy="838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02" name="Line 18"/>
          <p:cNvSpPr>
            <a:spLocks noChangeShapeType="1"/>
          </p:cNvSpPr>
          <p:nvPr/>
        </p:nvSpPr>
        <p:spPr bwMode="auto">
          <a:xfrm flipV="1">
            <a:off x="1600200" y="1824038"/>
            <a:ext cx="152400" cy="1371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03" name="Rectangle 19"/>
          <p:cNvSpPr>
            <a:spLocks noChangeArrowheads="1"/>
          </p:cNvSpPr>
          <p:nvPr/>
        </p:nvSpPr>
        <p:spPr bwMode="auto">
          <a:xfrm>
            <a:off x="1752600" y="1824038"/>
            <a:ext cx="1143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2304" name="Line 20"/>
          <p:cNvSpPr>
            <a:spLocks noChangeShapeType="1"/>
          </p:cNvSpPr>
          <p:nvPr/>
        </p:nvSpPr>
        <p:spPr bwMode="auto">
          <a:xfrm flipV="1">
            <a:off x="1600200" y="1519238"/>
            <a:ext cx="1295400" cy="167640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3493" name="Text Box 21"/>
          <p:cNvSpPr txBox="1">
            <a:spLocks noChangeArrowheads="1"/>
          </p:cNvSpPr>
          <p:nvPr/>
        </p:nvSpPr>
        <p:spPr bwMode="auto">
          <a:xfrm>
            <a:off x="457200" y="4114800"/>
            <a:ext cx="8397875"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dirty="0">
                <a:latin typeface="Times New Roman" charset="0"/>
              </a:rPr>
              <a:t>You can specify the field of view in the vertical direction, </a:t>
            </a:r>
            <a:r>
              <a:rPr lang="en-US" altLang="x-none" sz="2400" dirty="0" err="1">
                <a:latin typeface="Times New Roman" charset="0"/>
              </a:rPr>
              <a:t>fovy</a:t>
            </a:r>
            <a:r>
              <a:rPr lang="en-US" altLang="x-none" sz="2400" dirty="0">
                <a:latin typeface="Times New Roman" charset="0"/>
              </a:rPr>
              <a:t>, and the aspect ratio (width/height) and the positions of the near and far planes (in </a:t>
            </a:r>
            <a:r>
              <a:rPr lang="en-US" altLang="x-none" sz="2400" dirty="0" err="1">
                <a:latin typeface="Times New Roman" charset="0"/>
              </a:rPr>
              <a:t>MV.js</a:t>
            </a:r>
            <a:r>
              <a:rPr lang="en-US" altLang="x-none" sz="2400" dirty="0">
                <a:latin typeface="Times New Roman" charset="0"/>
              </a:rPr>
              <a:t>):</a:t>
            </a:r>
          </a:p>
          <a:p>
            <a:pPr>
              <a:spcBef>
                <a:spcPct val="0"/>
              </a:spcBef>
              <a:buClrTx/>
              <a:buSzTx/>
              <a:buFontTx/>
              <a:buNone/>
            </a:pPr>
            <a:r>
              <a:rPr lang="en-US" altLang="x-none" sz="2400" dirty="0">
                <a:latin typeface="Times New Roman" charset="0"/>
              </a:rPr>
              <a:t>	perspective(</a:t>
            </a:r>
            <a:r>
              <a:rPr lang="en-US" altLang="x-none" sz="2400" dirty="0" err="1">
                <a:latin typeface="Times New Roman" charset="0"/>
              </a:rPr>
              <a:t>fovy</a:t>
            </a:r>
            <a:r>
              <a:rPr lang="en-US" altLang="x-none" sz="2400" dirty="0">
                <a:latin typeface="Times New Roman" charset="0"/>
              </a:rPr>
              <a:t>, aspect, near, far)</a:t>
            </a:r>
          </a:p>
          <a:p>
            <a:pPr>
              <a:spcBef>
                <a:spcPct val="0"/>
              </a:spcBef>
              <a:buClrTx/>
              <a:buSzTx/>
              <a:buFontTx/>
              <a:buNone/>
            </a:pPr>
            <a:endParaRPr lang="en-US" altLang="x-none" sz="2400" dirty="0">
              <a:latin typeface="Times New Roman" charset="0"/>
            </a:endParaRPr>
          </a:p>
          <a:p>
            <a:pPr>
              <a:spcBef>
                <a:spcPct val="0"/>
              </a:spcBef>
              <a:buClrTx/>
              <a:buSzTx/>
              <a:buFontTx/>
              <a:buNone/>
            </a:pPr>
            <a:r>
              <a:rPr lang="en-US" altLang="x-none" sz="2400" dirty="0">
                <a:latin typeface="Times New Roman" charset="0"/>
              </a:rPr>
              <a:t>(OpenGL also offers: </a:t>
            </a:r>
            <a:r>
              <a:rPr lang="en-US" altLang="x-none" sz="2400" dirty="0" err="1">
                <a:latin typeface="Times New Roman" charset="0"/>
              </a:rPr>
              <a:t>glFrustum</a:t>
            </a:r>
            <a:r>
              <a:rPr lang="en-US" altLang="x-none" sz="2400" dirty="0">
                <a:latin typeface="Times New Roman" charset="0"/>
              </a:rPr>
              <a:t>(</a:t>
            </a:r>
            <a:r>
              <a:rPr lang="en-US" altLang="x-none" sz="2400" dirty="0" err="1">
                <a:latin typeface="Times New Roman" charset="0"/>
              </a:rPr>
              <a:t>x</a:t>
            </a:r>
            <a:r>
              <a:rPr lang="en-US" altLang="x-none" sz="2400" baseline="-25000" dirty="0" err="1">
                <a:latin typeface="Times New Roman" charset="0"/>
              </a:rPr>
              <a:t>min</a:t>
            </a:r>
            <a:r>
              <a:rPr lang="en-US" altLang="x-none" sz="2400" dirty="0">
                <a:latin typeface="Times New Roman" charset="0"/>
              </a:rPr>
              <a:t>, </a:t>
            </a:r>
            <a:r>
              <a:rPr lang="en-US" altLang="x-none" sz="2400" dirty="0" err="1">
                <a:latin typeface="Times New Roman" charset="0"/>
              </a:rPr>
              <a:t>x</a:t>
            </a:r>
            <a:r>
              <a:rPr lang="en-US" altLang="x-none" sz="2400" baseline="-25000" dirty="0" err="1">
                <a:latin typeface="Times New Roman" charset="0"/>
              </a:rPr>
              <a:t>max</a:t>
            </a:r>
            <a:r>
              <a:rPr lang="en-US" altLang="x-none" sz="2400" dirty="0">
                <a:latin typeface="Times New Roman" charset="0"/>
              </a:rPr>
              <a:t>, </a:t>
            </a:r>
            <a:r>
              <a:rPr lang="en-US" altLang="x-none" sz="2400" dirty="0" err="1">
                <a:latin typeface="Times New Roman" charset="0"/>
              </a:rPr>
              <a:t>y</a:t>
            </a:r>
            <a:r>
              <a:rPr lang="en-US" altLang="x-none" sz="2400" baseline="-25000" dirty="0" err="1">
                <a:latin typeface="Times New Roman" charset="0"/>
              </a:rPr>
              <a:t>min</a:t>
            </a:r>
            <a:r>
              <a:rPr lang="en-US" altLang="x-none" sz="2400" dirty="0">
                <a:latin typeface="Times New Roman" charset="0"/>
              </a:rPr>
              <a:t>, </a:t>
            </a:r>
            <a:r>
              <a:rPr lang="en-US" altLang="x-none" sz="2400" dirty="0" err="1">
                <a:latin typeface="Times New Roman" charset="0"/>
              </a:rPr>
              <a:t>y</a:t>
            </a:r>
            <a:r>
              <a:rPr lang="en-US" altLang="x-none" sz="2400" baseline="-25000" dirty="0" err="1">
                <a:latin typeface="Times New Roman" charset="0"/>
              </a:rPr>
              <a:t>max</a:t>
            </a:r>
            <a:r>
              <a:rPr lang="en-US" altLang="x-none" sz="2400" dirty="0">
                <a:latin typeface="Times New Roman" charset="0"/>
              </a:rPr>
              <a:t>, near, far)</a:t>
            </a:r>
          </a:p>
          <a:p>
            <a:pPr>
              <a:spcBef>
                <a:spcPct val="0"/>
              </a:spcBef>
              <a:buClrTx/>
              <a:buSzTx/>
              <a:buFontTx/>
              <a:buNone/>
            </a:pPr>
            <a:r>
              <a:rPr lang="en-US" altLang="x-none" sz="2400" dirty="0">
                <a:latin typeface="Times New Roman" charset="0"/>
              </a:rPr>
              <a:t>where the x and y positions are defined on the near plane.)</a:t>
            </a:r>
          </a:p>
          <a:p>
            <a:pPr>
              <a:spcBef>
                <a:spcPct val="50000"/>
              </a:spcBef>
              <a:buClrTx/>
              <a:buSzTx/>
              <a:buFontTx/>
              <a:buNone/>
            </a:pPr>
            <a:r>
              <a:rPr lang="en-US" altLang="x-none" sz="2400" dirty="0">
                <a:latin typeface="Times New Roman" charset="0"/>
              </a:rPr>
              <a:t>	</a:t>
            </a:r>
          </a:p>
        </p:txBody>
      </p:sp>
      <p:sp>
        <p:nvSpPr>
          <p:cNvPr id="12306" name="Text Box 22"/>
          <p:cNvSpPr txBox="1">
            <a:spLocks noChangeArrowheads="1"/>
          </p:cNvSpPr>
          <p:nvPr/>
        </p:nvSpPr>
        <p:spPr bwMode="auto">
          <a:xfrm>
            <a:off x="838200" y="3576638"/>
            <a:ext cx="36893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Perspective clipping volume</a:t>
            </a:r>
          </a:p>
        </p:txBody>
      </p:sp>
      <p:sp>
        <p:nvSpPr>
          <p:cNvPr id="12307" name="Line 23"/>
          <p:cNvSpPr>
            <a:spLocks noChangeShapeType="1"/>
          </p:cNvSpPr>
          <p:nvPr/>
        </p:nvSpPr>
        <p:spPr bwMode="auto">
          <a:xfrm flipV="1">
            <a:off x="5441950" y="1900238"/>
            <a:ext cx="1588" cy="1524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308" name="Line 24"/>
          <p:cNvSpPr>
            <a:spLocks noChangeShapeType="1"/>
          </p:cNvSpPr>
          <p:nvPr/>
        </p:nvSpPr>
        <p:spPr bwMode="auto">
          <a:xfrm>
            <a:off x="5486400" y="2738438"/>
            <a:ext cx="20574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309" name="Text Box 25"/>
          <p:cNvSpPr txBox="1">
            <a:spLocks noChangeArrowheads="1"/>
          </p:cNvSpPr>
          <p:nvPr/>
        </p:nvSpPr>
        <p:spPr bwMode="auto">
          <a:xfrm>
            <a:off x="2667000" y="31194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x</a:t>
            </a:r>
          </a:p>
        </p:txBody>
      </p:sp>
      <p:sp>
        <p:nvSpPr>
          <p:cNvPr id="12310" name="Text Box 26"/>
          <p:cNvSpPr txBox="1">
            <a:spLocks noChangeArrowheads="1"/>
          </p:cNvSpPr>
          <p:nvPr/>
        </p:nvSpPr>
        <p:spPr bwMode="auto">
          <a:xfrm>
            <a:off x="5029200" y="15954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y</a:t>
            </a:r>
          </a:p>
        </p:txBody>
      </p:sp>
      <p:sp>
        <p:nvSpPr>
          <p:cNvPr id="12311" name="Line 27"/>
          <p:cNvSpPr>
            <a:spLocks noChangeShapeType="1"/>
          </p:cNvSpPr>
          <p:nvPr/>
        </p:nvSpPr>
        <p:spPr bwMode="auto">
          <a:xfrm flipV="1">
            <a:off x="5410200" y="2281238"/>
            <a:ext cx="1295400" cy="457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12" name="Line 28"/>
          <p:cNvSpPr>
            <a:spLocks noChangeShapeType="1"/>
          </p:cNvSpPr>
          <p:nvPr/>
        </p:nvSpPr>
        <p:spPr bwMode="auto">
          <a:xfrm>
            <a:off x="5410200" y="2738438"/>
            <a:ext cx="1295400" cy="381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13" name="Arc 29"/>
          <p:cNvSpPr>
            <a:spLocks/>
          </p:cNvSpPr>
          <p:nvPr/>
        </p:nvSpPr>
        <p:spPr bwMode="auto">
          <a:xfrm>
            <a:off x="5943600" y="2509838"/>
            <a:ext cx="76200" cy="457200"/>
          </a:xfrm>
          <a:custGeom>
            <a:avLst/>
            <a:gdLst>
              <a:gd name="T0" fmla="*/ 0 w 21600"/>
              <a:gd name="T1" fmla="*/ 0 h 21600"/>
              <a:gd name="T2" fmla="*/ 146880121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14" name="Text Box 30"/>
          <p:cNvSpPr txBox="1">
            <a:spLocks noChangeArrowheads="1"/>
          </p:cNvSpPr>
          <p:nvPr/>
        </p:nvSpPr>
        <p:spPr bwMode="auto">
          <a:xfrm>
            <a:off x="6019800" y="2357438"/>
            <a:ext cx="1196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fovy</a:t>
            </a:r>
          </a:p>
        </p:txBody>
      </p:sp>
      <p:sp>
        <p:nvSpPr>
          <p:cNvPr id="12315" name="Text Box 31"/>
          <p:cNvSpPr txBox="1">
            <a:spLocks noChangeArrowheads="1"/>
          </p:cNvSpPr>
          <p:nvPr/>
        </p:nvSpPr>
        <p:spPr bwMode="auto">
          <a:xfrm>
            <a:off x="5638800" y="3500438"/>
            <a:ext cx="1978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gluPerspective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349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349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349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349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3349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9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r>
              <a:rPr lang="en-US" altLang="x-none"/>
              <a:t>Projection Normalization</a:t>
            </a:r>
          </a:p>
        </p:txBody>
      </p:sp>
      <p:sp>
        <p:nvSpPr>
          <p:cNvPr id="237571" name="Text Box 3"/>
          <p:cNvSpPr txBox="1">
            <a:spLocks noChangeArrowheads="1"/>
          </p:cNvSpPr>
          <p:nvPr/>
        </p:nvSpPr>
        <p:spPr bwMode="auto">
          <a:xfrm>
            <a:off x="517525" y="1717675"/>
            <a:ext cx="85296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OpenGL accomplishes projections by the following steps:</a:t>
            </a:r>
          </a:p>
          <a:p>
            <a:pPr>
              <a:spcBef>
                <a:spcPct val="0"/>
              </a:spcBef>
              <a:buClrTx/>
              <a:buSzTx/>
              <a:buFontTx/>
              <a:buNone/>
            </a:pPr>
            <a:r>
              <a:rPr lang="en-US" altLang="x-none" sz="2400">
                <a:latin typeface="Times New Roman" charset="0"/>
              </a:rPr>
              <a:t>	1.  Transform clipping volume to the </a:t>
            </a:r>
            <a:r>
              <a:rPr lang="en-US" altLang="x-none" sz="2400" b="1">
                <a:solidFill>
                  <a:srgbClr val="990000"/>
                </a:solidFill>
                <a:latin typeface="Times New Roman" charset="0"/>
              </a:rPr>
              <a:t>canonical volume</a:t>
            </a:r>
            <a:r>
              <a:rPr lang="en-US" altLang="x-none" sz="2400">
                <a:latin typeface="Times New Roman" charset="0"/>
              </a:rPr>
              <a:t>.</a:t>
            </a:r>
          </a:p>
          <a:p>
            <a:pPr>
              <a:spcBef>
                <a:spcPct val="0"/>
              </a:spcBef>
              <a:buClrTx/>
              <a:buSzTx/>
              <a:buFontTx/>
              <a:buNone/>
            </a:pPr>
            <a:r>
              <a:rPr lang="en-US" altLang="x-none" sz="2400">
                <a:latin typeface="Times New Roman" charset="0"/>
              </a:rPr>
              <a:t>	2.  Use orthographic projection to project to the image plane.</a:t>
            </a:r>
          </a:p>
        </p:txBody>
      </p:sp>
      <p:sp>
        <p:nvSpPr>
          <p:cNvPr id="13315" name="Text Box 4"/>
          <p:cNvSpPr txBox="1">
            <a:spLocks noChangeArrowheads="1"/>
          </p:cNvSpPr>
          <p:nvPr/>
        </p:nvSpPr>
        <p:spPr bwMode="auto">
          <a:xfrm>
            <a:off x="609600" y="3200400"/>
            <a:ext cx="3511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b="1">
                <a:latin typeface="Times New Roman" charset="0"/>
              </a:rPr>
              <a:t>Orthographic Projection:</a:t>
            </a:r>
          </a:p>
        </p:txBody>
      </p:sp>
      <p:sp>
        <p:nvSpPr>
          <p:cNvPr id="13316" name="AutoShape 5"/>
          <p:cNvSpPr>
            <a:spLocks noChangeArrowheads="1"/>
          </p:cNvSpPr>
          <p:nvPr/>
        </p:nvSpPr>
        <p:spPr bwMode="auto">
          <a:xfrm>
            <a:off x="1371600" y="4191000"/>
            <a:ext cx="1676400" cy="838200"/>
          </a:xfrm>
          <a:prstGeom prst="cube">
            <a:avLst>
              <a:gd name="adj" fmla="val 57199"/>
            </a:avLst>
          </a:prstGeom>
          <a:solidFill>
            <a:schemeClr val="accent1"/>
          </a:solidFill>
          <a:ln w="12700">
            <a:solidFill>
              <a:schemeClr val="tx1"/>
            </a:solidFill>
            <a:miter lim="800000"/>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3317" name="AutoShape 6"/>
          <p:cNvSpPr>
            <a:spLocks noChangeArrowheads="1"/>
          </p:cNvSpPr>
          <p:nvPr/>
        </p:nvSpPr>
        <p:spPr bwMode="auto">
          <a:xfrm>
            <a:off x="5181600" y="4038600"/>
            <a:ext cx="1066800" cy="914400"/>
          </a:xfrm>
          <a:prstGeom prst="cube">
            <a:avLst>
              <a:gd name="adj" fmla="val 25000"/>
            </a:avLst>
          </a:prstGeom>
          <a:solidFill>
            <a:schemeClr val="accent1"/>
          </a:solidFill>
          <a:ln w="12700">
            <a:solidFill>
              <a:schemeClr val="tx1"/>
            </a:solidFill>
            <a:miter lim="800000"/>
            <a:headEnd/>
            <a:tailEnd/>
          </a:ln>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3318" name="Text Box 7"/>
          <p:cNvSpPr txBox="1">
            <a:spLocks noChangeArrowheads="1"/>
          </p:cNvSpPr>
          <p:nvPr/>
        </p:nvSpPr>
        <p:spPr bwMode="auto">
          <a:xfrm>
            <a:off x="441325" y="5067300"/>
            <a:ext cx="16303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1800">
                <a:latin typeface="Times New Roman" charset="0"/>
              </a:rPr>
              <a:t>(x</a:t>
            </a:r>
            <a:r>
              <a:rPr lang="en-US" altLang="x-none" sz="1800" baseline="-25000">
                <a:latin typeface="Times New Roman" charset="0"/>
              </a:rPr>
              <a:t>min</a:t>
            </a:r>
            <a:r>
              <a:rPr lang="en-US" altLang="x-none" sz="1800">
                <a:latin typeface="Times New Roman" charset="0"/>
              </a:rPr>
              <a:t>, y</a:t>
            </a:r>
            <a:r>
              <a:rPr lang="en-US" altLang="x-none" sz="1800" baseline="-25000">
                <a:latin typeface="Times New Roman" charset="0"/>
              </a:rPr>
              <a:t>min</a:t>
            </a:r>
            <a:r>
              <a:rPr lang="en-US" altLang="x-none" sz="1800">
                <a:latin typeface="Times New Roman" charset="0"/>
              </a:rPr>
              <a:t>, z</a:t>
            </a:r>
            <a:r>
              <a:rPr lang="en-US" altLang="x-none" sz="1800" baseline="-25000">
                <a:latin typeface="Times New Roman" charset="0"/>
              </a:rPr>
              <a:t>max</a:t>
            </a:r>
            <a:r>
              <a:rPr lang="en-US" altLang="x-none" sz="1800">
                <a:latin typeface="Times New Roman" charset="0"/>
              </a:rPr>
              <a:t>)</a:t>
            </a:r>
          </a:p>
        </p:txBody>
      </p:sp>
      <p:sp>
        <p:nvSpPr>
          <p:cNvPr id="13319" name="Text Box 8"/>
          <p:cNvSpPr txBox="1">
            <a:spLocks noChangeArrowheads="1"/>
          </p:cNvSpPr>
          <p:nvPr/>
        </p:nvSpPr>
        <p:spPr bwMode="auto">
          <a:xfrm>
            <a:off x="2667000" y="37338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1800">
                <a:latin typeface="Times New Roman" charset="0"/>
              </a:rPr>
              <a:t>(x</a:t>
            </a:r>
            <a:r>
              <a:rPr lang="en-US" altLang="x-none" sz="1800" baseline="-25000">
                <a:latin typeface="Times New Roman" charset="0"/>
              </a:rPr>
              <a:t>max</a:t>
            </a:r>
            <a:r>
              <a:rPr lang="en-US" altLang="x-none" sz="1800">
                <a:latin typeface="Times New Roman" charset="0"/>
              </a:rPr>
              <a:t>, y</a:t>
            </a:r>
            <a:r>
              <a:rPr lang="en-US" altLang="x-none" sz="1800" baseline="-25000">
                <a:latin typeface="Times New Roman" charset="0"/>
              </a:rPr>
              <a:t>max</a:t>
            </a:r>
            <a:r>
              <a:rPr lang="en-US" altLang="x-none" sz="1800">
                <a:latin typeface="Times New Roman" charset="0"/>
              </a:rPr>
              <a:t>, z</a:t>
            </a:r>
            <a:r>
              <a:rPr lang="en-US" altLang="x-none" sz="1800" baseline="-25000">
                <a:latin typeface="Times New Roman" charset="0"/>
              </a:rPr>
              <a:t>min</a:t>
            </a:r>
            <a:r>
              <a:rPr lang="en-US" altLang="x-none" sz="1800">
                <a:latin typeface="Times New Roman" charset="0"/>
              </a:rPr>
              <a:t>)</a:t>
            </a:r>
          </a:p>
        </p:txBody>
      </p:sp>
      <p:sp>
        <p:nvSpPr>
          <p:cNvPr id="13320" name="Line 9"/>
          <p:cNvSpPr>
            <a:spLocks noChangeShapeType="1"/>
          </p:cNvSpPr>
          <p:nvPr/>
        </p:nvSpPr>
        <p:spPr bwMode="auto">
          <a:xfrm>
            <a:off x="3581400" y="4572000"/>
            <a:ext cx="13716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21" name="Text Box 10"/>
          <p:cNvSpPr txBox="1">
            <a:spLocks noChangeArrowheads="1"/>
          </p:cNvSpPr>
          <p:nvPr/>
        </p:nvSpPr>
        <p:spPr bwMode="auto">
          <a:xfrm>
            <a:off x="4495800" y="4953000"/>
            <a:ext cx="1060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1800">
                <a:latin typeface="Times New Roman" charset="0"/>
              </a:rPr>
              <a:t>(-1, -1, 1)</a:t>
            </a:r>
          </a:p>
        </p:txBody>
      </p:sp>
      <p:sp>
        <p:nvSpPr>
          <p:cNvPr id="13322" name="Text Box 11"/>
          <p:cNvSpPr txBox="1">
            <a:spLocks noChangeArrowheads="1"/>
          </p:cNvSpPr>
          <p:nvPr/>
        </p:nvSpPr>
        <p:spPr bwMode="auto">
          <a:xfrm>
            <a:off x="6019800" y="3581400"/>
            <a:ext cx="984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1800">
                <a:latin typeface="Times New Roman" charset="0"/>
              </a:rPr>
              <a:t>(1, 1, -1)</a:t>
            </a:r>
          </a:p>
        </p:txBody>
      </p:sp>
      <p:sp>
        <p:nvSpPr>
          <p:cNvPr id="13323" name="Line 12"/>
          <p:cNvSpPr>
            <a:spLocks noChangeShapeType="1"/>
          </p:cNvSpPr>
          <p:nvPr/>
        </p:nvSpPr>
        <p:spPr bwMode="auto">
          <a:xfrm flipV="1">
            <a:off x="6096000" y="4800600"/>
            <a:ext cx="228600" cy="22860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24" name="Text Box 13"/>
          <p:cNvSpPr txBox="1">
            <a:spLocks noChangeArrowheads="1"/>
          </p:cNvSpPr>
          <p:nvPr/>
        </p:nvSpPr>
        <p:spPr bwMode="auto">
          <a:xfrm>
            <a:off x="6248400" y="48006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1800">
                <a:latin typeface="Times New Roman" charset="0"/>
              </a:rPr>
              <a:t>2</a:t>
            </a:r>
          </a:p>
        </p:txBody>
      </p:sp>
      <p:sp>
        <p:nvSpPr>
          <p:cNvPr id="13325" name="Text Box 14"/>
          <p:cNvSpPr txBox="1">
            <a:spLocks noChangeArrowheads="1"/>
          </p:cNvSpPr>
          <p:nvPr/>
        </p:nvSpPr>
        <p:spPr bwMode="auto">
          <a:xfrm>
            <a:off x="914400" y="5535613"/>
            <a:ext cx="195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Clipping Volume</a:t>
            </a:r>
            <a:endParaRPr lang="en-US" altLang="x-none" sz="2400">
              <a:latin typeface="Times New Roman" charset="0"/>
            </a:endParaRPr>
          </a:p>
        </p:txBody>
      </p:sp>
      <p:sp>
        <p:nvSpPr>
          <p:cNvPr id="13326" name="Text Box 15"/>
          <p:cNvSpPr txBox="1">
            <a:spLocks noChangeArrowheads="1"/>
          </p:cNvSpPr>
          <p:nvPr/>
        </p:nvSpPr>
        <p:spPr bwMode="auto">
          <a:xfrm>
            <a:off x="4724400" y="5486400"/>
            <a:ext cx="2095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Canonical Volume</a:t>
            </a:r>
            <a:endParaRPr lang="en-US" altLang="x-none" sz="2400">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75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75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75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en-US" altLang="x-none"/>
              <a:t>Transforming the clipping volume</a:t>
            </a:r>
          </a:p>
        </p:txBody>
      </p:sp>
      <p:sp>
        <p:nvSpPr>
          <p:cNvPr id="238595" name="Text Box 3"/>
          <p:cNvSpPr txBox="1">
            <a:spLocks noChangeArrowheads="1"/>
          </p:cNvSpPr>
          <p:nvPr/>
        </p:nvSpPr>
        <p:spPr bwMode="auto">
          <a:xfrm>
            <a:off x="131763" y="1676400"/>
            <a:ext cx="885983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To transform the clipping volume for orthographic projection we must:</a:t>
            </a:r>
          </a:p>
          <a:p>
            <a:pPr>
              <a:spcBef>
                <a:spcPct val="0"/>
              </a:spcBef>
              <a:buClrTx/>
              <a:buSzTx/>
              <a:buFontTx/>
              <a:buNone/>
            </a:pPr>
            <a:r>
              <a:rPr lang="en-US" altLang="x-none" sz="2400">
                <a:latin typeface="Times New Roman" charset="0"/>
              </a:rPr>
              <a:t>	1. Translate it so it is centered on the origin.</a:t>
            </a:r>
          </a:p>
          <a:p>
            <a:pPr>
              <a:spcBef>
                <a:spcPct val="0"/>
              </a:spcBef>
              <a:buClrTx/>
              <a:buSzTx/>
              <a:buFontTx/>
              <a:buNone/>
            </a:pPr>
            <a:r>
              <a:rPr lang="en-US" altLang="x-none" sz="2400">
                <a:latin typeface="Times New Roman" charset="0"/>
              </a:rPr>
              <a:t>	2.  Scale it so the length of each side is 2.</a:t>
            </a:r>
          </a:p>
        </p:txBody>
      </p:sp>
      <p:sp>
        <p:nvSpPr>
          <p:cNvPr id="238598" name="Text Box 6"/>
          <p:cNvSpPr txBox="1">
            <a:spLocks noChangeArrowheads="1"/>
          </p:cNvSpPr>
          <p:nvPr/>
        </p:nvSpPr>
        <p:spPr bwMode="auto">
          <a:xfrm>
            <a:off x="304800" y="2971800"/>
            <a:ext cx="165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Translation:</a:t>
            </a:r>
          </a:p>
        </p:txBody>
      </p:sp>
      <p:sp>
        <p:nvSpPr>
          <p:cNvPr id="238599" name="Text Box 7"/>
          <p:cNvSpPr txBox="1">
            <a:spLocks noChangeArrowheads="1"/>
          </p:cNvSpPr>
          <p:nvPr/>
        </p:nvSpPr>
        <p:spPr bwMode="auto">
          <a:xfrm>
            <a:off x="381000" y="4800600"/>
            <a:ext cx="2644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Scaling: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85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85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85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8598">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385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build="p" autoUpdateAnimBg="0"/>
      <p:bldP spid="238598" grpId="0" build="p" autoUpdateAnimBg="0"/>
      <p:bldP spid="23859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p:txBody>
          <a:bodyPr/>
          <a:lstStyle/>
          <a:p>
            <a:r>
              <a:rPr lang="en-US" altLang="x-none"/>
              <a:t>Default Position of Camera</a:t>
            </a:r>
          </a:p>
        </p:txBody>
      </p:sp>
      <p:sp>
        <p:nvSpPr>
          <p:cNvPr id="217091" name="Text Box 3"/>
          <p:cNvSpPr txBox="1">
            <a:spLocks noChangeArrowheads="1"/>
          </p:cNvSpPr>
          <p:nvPr/>
        </p:nvSpPr>
        <p:spPr bwMode="auto">
          <a:xfrm>
            <a:off x="517525" y="1717675"/>
            <a:ext cx="7864475" cy="356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
                <a:schemeClr val="folHlink"/>
              </a:buClr>
              <a:buSzTx/>
              <a:buFont typeface="Monotype Sorts" charset="2"/>
              <a:buChar char="_"/>
            </a:pPr>
            <a:r>
              <a:rPr lang="en-US" altLang="x-none" sz="2400">
                <a:latin typeface="Times New Roman" charset="0"/>
              </a:rPr>
              <a:t>The default camera position is centered at the origin, pointing along the negative Z axis.</a:t>
            </a:r>
          </a:p>
          <a:p>
            <a:pPr>
              <a:spcBef>
                <a:spcPct val="50000"/>
              </a:spcBef>
              <a:buClr>
                <a:schemeClr val="folHlink"/>
              </a:buClr>
              <a:buSzTx/>
              <a:buFont typeface="Monotype Sorts" charset="2"/>
              <a:buChar char="_"/>
            </a:pPr>
            <a:r>
              <a:rPr lang="en-US" altLang="x-none" sz="2400">
                <a:latin typeface="Times New Roman" charset="0"/>
              </a:rPr>
              <a:t>If we create an object (e.g. a cube) centered on the origin, part of it will be behind the camera.</a:t>
            </a:r>
          </a:p>
          <a:p>
            <a:pPr>
              <a:spcBef>
                <a:spcPct val="50000"/>
              </a:spcBef>
              <a:buClr>
                <a:schemeClr val="folHlink"/>
              </a:buClr>
              <a:buSzTx/>
              <a:buFont typeface="Monotype Sorts" charset="2"/>
              <a:buChar char="_"/>
            </a:pPr>
            <a:r>
              <a:rPr lang="en-US" altLang="x-none" sz="2400">
                <a:latin typeface="Times New Roman" charset="0"/>
              </a:rPr>
              <a:t>To gain a view of the entire object, we need to move the camera by a distance, d, along the positive Z axis.</a:t>
            </a:r>
          </a:p>
          <a:p>
            <a:pPr>
              <a:spcBef>
                <a:spcPct val="50000"/>
              </a:spcBef>
              <a:buClr>
                <a:schemeClr val="folHlink"/>
              </a:buClr>
              <a:buSzTx/>
              <a:buFont typeface="Monotype Sorts" charset="2"/>
              <a:buChar char="_"/>
            </a:pPr>
            <a:r>
              <a:rPr lang="en-US" altLang="x-none" sz="2400">
                <a:latin typeface="Times New Roman" charset="0"/>
              </a:rPr>
              <a:t>This is equivalent to moving the object by a distance, -d, along the negative Z axis.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70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70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70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70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p:txBody>
          <a:bodyPr/>
          <a:lstStyle/>
          <a:p>
            <a:r>
              <a:rPr lang="en-US" altLang="x-none"/>
              <a:t>Moving the camera backward</a:t>
            </a:r>
          </a:p>
        </p:txBody>
      </p:sp>
      <p:sp>
        <p:nvSpPr>
          <p:cNvPr id="8194" name="Line 3"/>
          <p:cNvSpPr>
            <a:spLocks noChangeShapeType="1"/>
          </p:cNvSpPr>
          <p:nvPr/>
        </p:nvSpPr>
        <p:spPr bwMode="auto">
          <a:xfrm flipV="1">
            <a:off x="1676400" y="2743200"/>
            <a:ext cx="0" cy="838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195" name="Line 4"/>
          <p:cNvSpPr>
            <a:spLocks noChangeShapeType="1"/>
          </p:cNvSpPr>
          <p:nvPr/>
        </p:nvSpPr>
        <p:spPr bwMode="auto">
          <a:xfrm flipH="1">
            <a:off x="1066800" y="3581400"/>
            <a:ext cx="609600" cy="609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196" name="Line 5"/>
          <p:cNvSpPr>
            <a:spLocks noChangeShapeType="1"/>
          </p:cNvSpPr>
          <p:nvPr/>
        </p:nvSpPr>
        <p:spPr bwMode="auto">
          <a:xfrm>
            <a:off x="1676400" y="3581400"/>
            <a:ext cx="9144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197" name="Line 6"/>
          <p:cNvSpPr>
            <a:spLocks noChangeShapeType="1"/>
          </p:cNvSpPr>
          <p:nvPr/>
        </p:nvSpPr>
        <p:spPr bwMode="auto">
          <a:xfrm flipV="1">
            <a:off x="1676400" y="2819400"/>
            <a:ext cx="762000" cy="762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98" name="Rectangle 7"/>
          <p:cNvSpPr>
            <a:spLocks noChangeArrowheads="1"/>
          </p:cNvSpPr>
          <p:nvPr/>
        </p:nvSpPr>
        <p:spPr bwMode="auto">
          <a:xfrm>
            <a:off x="1447800" y="3429000"/>
            <a:ext cx="457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8199" name="Line 8"/>
          <p:cNvSpPr>
            <a:spLocks noChangeShapeType="1"/>
          </p:cNvSpPr>
          <p:nvPr/>
        </p:nvSpPr>
        <p:spPr bwMode="auto">
          <a:xfrm flipV="1">
            <a:off x="1676400" y="3276600"/>
            <a:ext cx="304800" cy="304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0" name="Line 9"/>
          <p:cNvSpPr>
            <a:spLocks noChangeShapeType="1"/>
          </p:cNvSpPr>
          <p:nvPr/>
        </p:nvSpPr>
        <p:spPr bwMode="auto">
          <a:xfrm flipV="1">
            <a:off x="5338763" y="3733800"/>
            <a:ext cx="0" cy="838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1" name="Line 10"/>
          <p:cNvSpPr>
            <a:spLocks noChangeShapeType="1"/>
          </p:cNvSpPr>
          <p:nvPr/>
        </p:nvSpPr>
        <p:spPr bwMode="auto">
          <a:xfrm flipH="1">
            <a:off x="4729163" y="4572000"/>
            <a:ext cx="609600" cy="609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2" name="Line 11"/>
          <p:cNvSpPr>
            <a:spLocks noChangeShapeType="1"/>
          </p:cNvSpPr>
          <p:nvPr/>
        </p:nvSpPr>
        <p:spPr bwMode="auto">
          <a:xfrm>
            <a:off x="5338763" y="4572000"/>
            <a:ext cx="9144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3" name="Line 12"/>
          <p:cNvSpPr>
            <a:spLocks noChangeShapeType="1"/>
          </p:cNvSpPr>
          <p:nvPr/>
        </p:nvSpPr>
        <p:spPr bwMode="auto">
          <a:xfrm flipV="1">
            <a:off x="5338763" y="3810000"/>
            <a:ext cx="762000" cy="762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4" name="Rectangle 13"/>
          <p:cNvSpPr>
            <a:spLocks noChangeArrowheads="1"/>
          </p:cNvSpPr>
          <p:nvPr/>
        </p:nvSpPr>
        <p:spPr bwMode="auto">
          <a:xfrm>
            <a:off x="5110163" y="4419600"/>
            <a:ext cx="4572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8205" name="Line 14"/>
          <p:cNvSpPr>
            <a:spLocks noChangeShapeType="1"/>
          </p:cNvSpPr>
          <p:nvPr/>
        </p:nvSpPr>
        <p:spPr bwMode="auto">
          <a:xfrm flipV="1">
            <a:off x="5338763" y="4267200"/>
            <a:ext cx="304800" cy="304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6" name="Line 15"/>
          <p:cNvSpPr>
            <a:spLocks noChangeShapeType="1"/>
          </p:cNvSpPr>
          <p:nvPr/>
        </p:nvSpPr>
        <p:spPr bwMode="auto">
          <a:xfrm flipV="1">
            <a:off x="6786563" y="2286000"/>
            <a:ext cx="0" cy="838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7" name="Line 16"/>
          <p:cNvSpPr>
            <a:spLocks noChangeShapeType="1"/>
          </p:cNvSpPr>
          <p:nvPr/>
        </p:nvSpPr>
        <p:spPr bwMode="auto">
          <a:xfrm flipH="1">
            <a:off x="6176963" y="3124200"/>
            <a:ext cx="609600" cy="609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8" name="Line 17"/>
          <p:cNvSpPr>
            <a:spLocks noChangeShapeType="1"/>
          </p:cNvSpPr>
          <p:nvPr/>
        </p:nvSpPr>
        <p:spPr bwMode="auto">
          <a:xfrm>
            <a:off x="6786563" y="3124200"/>
            <a:ext cx="9144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9" name="Text Box 21"/>
          <p:cNvSpPr txBox="1">
            <a:spLocks noChangeArrowheads="1"/>
          </p:cNvSpPr>
          <p:nvPr/>
        </p:nvSpPr>
        <p:spPr bwMode="auto">
          <a:xfrm>
            <a:off x="2346325" y="3505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x</a:t>
            </a:r>
          </a:p>
        </p:txBody>
      </p:sp>
      <p:sp>
        <p:nvSpPr>
          <p:cNvPr id="8210" name="Text Box 22"/>
          <p:cNvSpPr txBox="1">
            <a:spLocks noChangeArrowheads="1"/>
          </p:cNvSpPr>
          <p:nvPr/>
        </p:nvSpPr>
        <p:spPr bwMode="auto">
          <a:xfrm>
            <a:off x="1339850" y="2514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y</a:t>
            </a:r>
          </a:p>
        </p:txBody>
      </p:sp>
      <p:sp>
        <p:nvSpPr>
          <p:cNvPr id="8211" name="Text Box 23"/>
          <p:cNvSpPr txBox="1">
            <a:spLocks noChangeArrowheads="1"/>
          </p:cNvSpPr>
          <p:nvPr/>
        </p:nvSpPr>
        <p:spPr bwMode="auto">
          <a:xfrm>
            <a:off x="1066800" y="40386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z</a:t>
            </a:r>
          </a:p>
        </p:txBody>
      </p:sp>
      <p:sp>
        <p:nvSpPr>
          <p:cNvPr id="8212" name="Text Box 24"/>
          <p:cNvSpPr txBox="1">
            <a:spLocks noChangeArrowheads="1"/>
          </p:cNvSpPr>
          <p:nvPr/>
        </p:nvSpPr>
        <p:spPr bwMode="auto">
          <a:xfrm>
            <a:off x="6008688" y="4495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x</a:t>
            </a:r>
          </a:p>
        </p:txBody>
      </p:sp>
      <p:sp>
        <p:nvSpPr>
          <p:cNvPr id="8213" name="Text Box 25"/>
          <p:cNvSpPr txBox="1">
            <a:spLocks noChangeArrowheads="1"/>
          </p:cNvSpPr>
          <p:nvPr/>
        </p:nvSpPr>
        <p:spPr bwMode="auto">
          <a:xfrm>
            <a:off x="5002213" y="3505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y</a:t>
            </a:r>
          </a:p>
        </p:txBody>
      </p:sp>
      <p:sp>
        <p:nvSpPr>
          <p:cNvPr id="8214" name="Text Box 26"/>
          <p:cNvSpPr txBox="1">
            <a:spLocks noChangeArrowheads="1"/>
          </p:cNvSpPr>
          <p:nvPr/>
        </p:nvSpPr>
        <p:spPr bwMode="auto">
          <a:xfrm>
            <a:off x="4729163" y="5029200"/>
            <a:ext cx="319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z</a:t>
            </a:r>
          </a:p>
        </p:txBody>
      </p:sp>
      <p:sp>
        <p:nvSpPr>
          <p:cNvPr id="8215" name="Text Box 27"/>
          <p:cNvSpPr txBox="1">
            <a:spLocks noChangeArrowheads="1"/>
          </p:cNvSpPr>
          <p:nvPr/>
        </p:nvSpPr>
        <p:spPr bwMode="auto">
          <a:xfrm>
            <a:off x="7456488" y="3048000"/>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x'</a:t>
            </a:r>
          </a:p>
        </p:txBody>
      </p:sp>
      <p:sp>
        <p:nvSpPr>
          <p:cNvPr id="8216" name="Text Box 28"/>
          <p:cNvSpPr txBox="1">
            <a:spLocks noChangeArrowheads="1"/>
          </p:cNvSpPr>
          <p:nvPr/>
        </p:nvSpPr>
        <p:spPr bwMode="auto">
          <a:xfrm>
            <a:off x="6450013" y="2057400"/>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y'</a:t>
            </a:r>
          </a:p>
        </p:txBody>
      </p:sp>
      <p:sp>
        <p:nvSpPr>
          <p:cNvPr id="8217" name="Text Box 29"/>
          <p:cNvSpPr txBox="1">
            <a:spLocks noChangeArrowheads="1"/>
          </p:cNvSpPr>
          <p:nvPr/>
        </p:nvSpPr>
        <p:spPr bwMode="auto">
          <a:xfrm>
            <a:off x="6176963" y="3581400"/>
            <a:ext cx="374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z'</a:t>
            </a:r>
          </a:p>
        </p:txBody>
      </p:sp>
      <p:sp>
        <p:nvSpPr>
          <p:cNvPr id="8218" name="AutoShape 30"/>
          <p:cNvSpPr>
            <a:spLocks noChangeArrowheads="1"/>
          </p:cNvSpPr>
          <p:nvPr/>
        </p:nvSpPr>
        <p:spPr bwMode="auto">
          <a:xfrm>
            <a:off x="6481763" y="2895600"/>
            <a:ext cx="533400" cy="533400"/>
          </a:xfrm>
          <a:prstGeom prst="cube">
            <a:avLst>
              <a:gd name="adj" fmla="val 25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8219" name="Line 31"/>
          <p:cNvSpPr>
            <a:spLocks noChangeShapeType="1"/>
          </p:cNvSpPr>
          <p:nvPr/>
        </p:nvSpPr>
        <p:spPr bwMode="auto">
          <a:xfrm flipV="1">
            <a:off x="5948363" y="3124200"/>
            <a:ext cx="1447800" cy="144780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20" name="Text Box 32"/>
          <p:cNvSpPr txBox="1">
            <a:spLocks noChangeArrowheads="1"/>
          </p:cNvSpPr>
          <p:nvPr/>
        </p:nvSpPr>
        <p:spPr bwMode="auto">
          <a:xfrm>
            <a:off x="6634163" y="3657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d</a:t>
            </a:r>
          </a:p>
        </p:txBody>
      </p:sp>
      <p:sp>
        <p:nvSpPr>
          <p:cNvPr id="8221" name="Line 34"/>
          <p:cNvSpPr>
            <a:spLocks noChangeShapeType="1"/>
          </p:cNvSpPr>
          <p:nvPr/>
        </p:nvSpPr>
        <p:spPr bwMode="auto">
          <a:xfrm>
            <a:off x="2971800" y="3352800"/>
            <a:ext cx="28194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22" name="Text Box 35"/>
          <p:cNvSpPr txBox="1">
            <a:spLocks noChangeArrowheads="1"/>
          </p:cNvSpPr>
          <p:nvPr/>
        </p:nvSpPr>
        <p:spPr bwMode="auto">
          <a:xfrm>
            <a:off x="2971800" y="2971800"/>
            <a:ext cx="24336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translate(0.0, 0.0, -d)</a:t>
            </a:r>
            <a:endParaRPr lang="en-US" altLang="x-none" sz="2400">
              <a:latin typeface="Times New Roman" charset="0"/>
            </a:endParaRPr>
          </a:p>
        </p:txBody>
      </p:sp>
      <p:sp>
        <p:nvSpPr>
          <p:cNvPr id="8223" name="Text Box 36"/>
          <p:cNvSpPr txBox="1">
            <a:spLocks noChangeArrowheads="1"/>
          </p:cNvSpPr>
          <p:nvPr/>
        </p:nvSpPr>
        <p:spPr bwMode="auto">
          <a:xfrm>
            <a:off x="4479925" y="5451475"/>
            <a:ext cx="1987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Camera Frame</a:t>
            </a:r>
          </a:p>
        </p:txBody>
      </p:sp>
      <p:sp>
        <p:nvSpPr>
          <p:cNvPr id="8224" name="Text Box 37"/>
          <p:cNvSpPr txBox="1">
            <a:spLocks noChangeArrowheads="1"/>
          </p:cNvSpPr>
          <p:nvPr/>
        </p:nvSpPr>
        <p:spPr bwMode="auto">
          <a:xfrm>
            <a:off x="6169025" y="1752600"/>
            <a:ext cx="1851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Object Frame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r>
              <a:rPr lang="en-US" altLang="x-none"/>
              <a:t>Looking at the side of an Object</a:t>
            </a:r>
          </a:p>
        </p:txBody>
      </p:sp>
      <p:sp>
        <p:nvSpPr>
          <p:cNvPr id="219139" name="Text Box 3"/>
          <p:cNvSpPr txBox="1">
            <a:spLocks noChangeArrowheads="1"/>
          </p:cNvSpPr>
          <p:nvPr/>
        </p:nvSpPr>
        <p:spPr bwMode="auto">
          <a:xfrm>
            <a:off x="533400" y="1828800"/>
            <a:ext cx="83216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To move the camera to look at the side of an object that is centered on the origin:</a:t>
            </a:r>
          </a:p>
          <a:p>
            <a:pPr>
              <a:spcBef>
                <a:spcPct val="0"/>
              </a:spcBef>
              <a:buClrTx/>
              <a:buSzTx/>
              <a:buFontTx/>
              <a:buNone/>
            </a:pPr>
            <a:r>
              <a:rPr lang="en-US" altLang="x-none" sz="2400">
                <a:latin typeface="Times New Roman" charset="0"/>
              </a:rPr>
              <a:t>	1.  Rotate the camera 90 deg.</a:t>
            </a:r>
          </a:p>
          <a:p>
            <a:pPr>
              <a:spcBef>
                <a:spcPct val="0"/>
              </a:spcBef>
              <a:buClrTx/>
              <a:buSzTx/>
              <a:buFontTx/>
              <a:buNone/>
            </a:pPr>
            <a:r>
              <a:rPr lang="en-US" altLang="x-none" sz="2400">
                <a:latin typeface="Times New Roman" charset="0"/>
              </a:rPr>
              <a:t>		(Equivalent to rotating the object by -90 deg)</a:t>
            </a:r>
          </a:p>
          <a:p>
            <a:pPr>
              <a:spcBef>
                <a:spcPct val="0"/>
              </a:spcBef>
              <a:buClrTx/>
              <a:buSzTx/>
              <a:buFontTx/>
              <a:buNone/>
            </a:pPr>
            <a:r>
              <a:rPr lang="en-US" altLang="x-none" sz="2400">
                <a:latin typeface="Times New Roman" charset="0"/>
              </a:rPr>
              <a:t>	2.  Translate the camera backward along +Z axis.</a:t>
            </a:r>
          </a:p>
          <a:p>
            <a:pPr>
              <a:spcBef>
                <a:spcPct val="0"/>
              </a:spcBef>
              <a:buClrTx/>
              <a:buSzTx/>
              <a:buFontTx/>
              <a:buNone/>
            </a:pPr>
            <a:r>
              <a:rPr lang="en-US" altLang="x-none" sz="2400">
                <a:latin typeface="Times New Roman" charset="0"/>
              </a:rPr>
              <a:t>		(Equivalent to translating the object along -Z axis)</a:t>
            </a:r>
          </a:p>
          <a:p>
            <a:pPr>
              <a:spcBef>
                <a:spcPct val="0"/>
              </a:spcBef>
              <a:buClrTx/>
              <a:buSzTx/>
              <a:buFontTx/>
              <a:buNone/>
            </a:pPr>
            <a:endParaRPr lang="en-US" altLang="x-none" sz="2400">
              <a:latin typeface="Times New Roman" charset="0"/>
            </a:endParaRPr>
          </a:p>
          <a:p>
            <a:pPr>
              <a:spcBef>
                <a:spcPct val="0"/>
              </a:spcBef>
              <a:buClrTx/>
              <a:buSzTx/>
              <a:buFontTx/>
              <a:buNone/>
            </a:pPr>
            <a:r>
              <a:rPr lang="en-US" altLang="x-none" sz="2400">
                <a:latin typeface="Times New Roman" charset="0"/>
              </a:rPr>
              <a:t>	mvMatrix = translate(0.0, 0.0, -d);</a:t>
            </a:r>
          </a:p>
          <a:p>
            <a:pPr>
              <a:spcBef>
                <a:spcPct val="0"/>
              </a:spcBef>
              <a:buClrTx/>
              <a:buSzTx/>
              <a:buFontTx/>
              <a:buNone/>
            </a:pPr>
            <a:r>
              <a:rPr lang="en-US" altLang="x-none" sz="2400">
                <a:latin typeface="Times New Roman" charset="0"/>
              </a:rPr>
              <a:t>	mvMatrix = mult(mvMatrix, rotate(-90.0, 0.0, 1.0, 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91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91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91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91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91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1913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191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p:txBody>
          <a:bodyPr/>
          <a:lstStyle/>
          <a:p>
            <a:r>
              <a:rPr lang="en-US" altLang="x-none"/>
              <a:t>Isometric view of a cube</a:t>
            </a:r>
          </a:p>
        </p:txBody>
      </p:sp>
      <p:sp>
        <p:nvSpPr>
          <p:cNvPr id="220163" name="Text Box 3"/>
          <p:cNvSpPr txBox="1">
            <a:spLocks noChangeArrowheads="1"/>
          </p:cNvSpPr>
          <p:nvPr/>
        </p:nvSpPr>
        <p:spPr bwMode="auto">
          <a:xfrm>
            <a:off x="533400" y="1828800"/>
            <a:ext cx="8169275"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The isometric view of a cube, is one in which the projection plane is placed symmetrically with respect to 3 faces of the cube.</a:t>
            </a:r>
          </a:p>
          <a:p>
            <a:pPr>
              <a:spcBef>
                <a:spcPct val="0"/>
              </a:spcBef>
              <a:buClrTx/>
              <a:buSzTx/>
              <a:buFontTx/>
              <a:buNone/>
            </a:pPr>
            <a:endParaRPr lang="en-US" altLang="x-none" sz="2400">
              <a:latin typeface="Times New Roman" charset="0"/>
            </a:endParaRPr>
          </a:p>
          <a:p>
            <a:pPr>
              <a:spcBef>
                <a:spcPct val="0"/>
              </a:spcBef>
              <a:buClrTx/>
              <a:buSzTx/>
              <a:buFontTx/>
              <a:buNone/>
            </a:pPr>
            <a:r>
              <a:rPr lang="en-US" altLang="x-none" sz="2400">
                <a:latin typeface="Times New Roman" charset="0"/>
              </a:rPr>
              <a:t>We can gain an isometric view by rotating the camera (or cube centered on the origin), first about the Y axis and then about the X axis.</a:t>
            </a:r>
          </a:p>
          <a:p>
            <a:pPr>
              <a:spcBef>
                <a:spcPct val="0"/>
              </a:spcBef>
              <a:buClrTx/>
              <a:buSzTx/>
              <a:buFontTx/>
              <a:buNone/>
            </a:pPr>
            <a:endParaRPr lang="en-US" altLang="x-none" sz="2400">
              <a:latin typeface="Times New Roman" charset="0"/>
            </a:endParaRPr>
          </a:p>
          <a:p>
            <a:pPr>
              <a:spcBef>
                <a:spcPct val="0"/>
              </a:spcBef>
              <a:buClrTx/>
              <a:buSzTx/>
              <a:buFontTx/>
              <a:buNone/>
            </a:pPr>
            <a:r>
              <a:rPr lang="en-US" altLang="x-none" sz="2400">
                <a:latin typeface="Times New Roman" charset="0"/>
              </a:rPr>
              <a:t>We then translate the camera backward to view it.</a:t>
            </a:r>
          </a:p>
        </p:txBody>
      </p:sp>
      <p:sp>
        <p:nvSpPr>
          <p:cNvPr id="220164" name="Text Box 4"/>
          <p:cNvSpPr txBox="1">
            <a:spLocks noChangeArrowheads="1"/>
          </p:cNvSpPr>
          <p:nvPr/>
        </p:nvSpPr>
        <p:spPr bwMode="auto">
          <a:xfrm>
            <a:off x="1546225" y="5554663"/>
            <a:ext cx="3787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M = TRxRy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01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01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016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016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autoUpdateAnimBg="0"/>
      <p:bldP spid="220164"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r>
              <a:rPr lang="en-US" altLang="x-none"/>
              <a:t>Rotation matrix for Rotation about the Y axis</a:t>
            </a:r>
          </a:p>
        </p:txBody>
      </p:sp>
      <p:sp>
        <p:nvSpPr>
          <p:cNvPr id="11266" name="Text Box 3"/>
          <p:cNvSpPr txBox="1">
            <a:spLocks noChangeArrowheads="1"/>
          </p:cNvSpPr>
          <p:nvPr/>
        </p:nvSpPr>
        <p:spPr bwMode="auto">
          <a:xfrm>
            <a:off x="441325" y="1717675"/>
            <a:ext cx="5422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1. Rotate the cube 45 deg about the Y axis.</a:t>
            </a:r>
          </a:p>
        </p:txBody>
      </p:sp>
      <p:sp>
        <p:nvSpPr>
          <p:cNvPr id="11267" name="Line 14"/>
          <p:cNvSpPr>
            <a:spLocks noChangeShapeType="1"/>
          </p:cNvSpPr>
          <p:nvPr/>
        </p:nvSpPr>
        <p:spPr bwMode="auto">
          <a:xfrm>
            <a:off x="2743200" y="2362200"/>
            <a:ext cx="0" cy="160020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68" name="Line 15"/>
          <p:cNvSpPr>
            <a:spLocks noChangeShapeType="1"/>
          </p:cNvSpPr>
          <p:nvPr/>
        </p:nvSpPr>
        <p:spPr bwMode="auto">
          <a:xfrm>
            <a:off x="1828800" y="3200400"/>
            <a:ext cx="1828800"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69" name="Rectangle 16"/>
          <p:cNvSpPr>
            <a:spLocks noChangeArrowheads="1"/>
          </p:cNvSpPr>
          <p:nvPr/>
        </p:nvSpPr>
        <p:spPr bwMode="auto">
          <a:xfrm rot="-2687361">
            <a:off x="2438400" y="2895600"/>
            <a:ext cx="609600" cy="609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1270" name="Text Box 17"/>
          <p:cNvSpPr txBox="1">
            <a:spLocks noChangeArrowheads="1"/>
          </p:cNvSpPr>
          <p:nvPr/>
        </p:nvSpPr>
        <p:spPr bwMode="auto">
          <a:xfrm>
            <a:off x="2819400" y="3733800"/>
            <a:ext cx="43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z</a:t>
            </a:r>
          </a:p>
        </p:txBody>
      </p:sp>
      <p:sp>
        <p:nvSpPr>
          <p:cNvPr id="11271" name="Text Box 18"/>
          <p:cNvSpPr txBox="1">
            <a:spLocks noChangeArrowheads="1"/>
          </p:cNvSpPr>
          <p:nvPr/>
        </p:nvSpPr>
        <p:spPr bwMode="auto">
          <a:xfrm>
            <a:off x="3505200" y="26670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x</a:t>
            </a:r>
          </a:p>
        </p:txBody>
      </p:sp>
      <p:sp>
        <p:nvSpPr>
          <p:cNvPr id="11272" name="Text Box 19"/>
          <p:cNvSpPr txBox="1">
            <a:spLocks noChangeArrowheads="1"/>
          </p:cNvSpPr>
          <p:nvPr/>
        </p:nvSpPr>
        <p:spPr bwMode="auto">
          <a:xfrm>
            <a:off x="1736725" y="4079875"/>
            <a:ext cx="2606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Top-down view after 45 deg rotation</a:t>
            </a:r>
          </a:p>
        </p:txBody>
      </p:sp>
      <p:graphicFrame>
        <p:nvGraphicFramePr>
          <p:cNvPr id="221204" name="Object 2"/>
          <p:cNvGraphicFramePr>
            <a:graphicFrameLocks noChangeAspect="1"/>
          </p:cNvGraphicFramePr>
          <p:nvPr/>
        </p:nvGraphicFramePr>
        <p:xfrm>
          <a:off x="5943600" y="2438400"/>
          <a:ext cx="1828800" cy="1577975"/>
        </p:xfrm>
        <a:graphic>
          <a:graphicData uri="http://schemas.openxmlformats.org/presentationml/2006/ole">
            <mc:AlternateContent xmlns:mc="http://schemas.openxmlformats.org/markup-compatibility/2006">
              <mc:Choice xmlns:v="urn:schemas-microsoft-com:vml" Requires="v">
                <p:oleObj name="Equation" r:id="rId2" imgW="1104900" imgH="952500" progId="Equation.3">
                  <p:embed/>
                </p:oleObj>
              </mc:Choice>
              <mc:Fallback>
                <p:oleObj name="Equation" r:id="rId2" imgW="1104900" imgH="9525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438400"/>
                        <a:ext cx="1828800" cy="157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1274" name="Line 22"/>
          <p:cNvSpPr>
            <a:spLocks noChangeShapeType="1"/>
          </p:cNvSpPr>
          <p:nvPr/>
        </p:nvSpPr>
        <p:spPr bwMode="auto">
          <a:xfrm flipH="1">
            <a:off x="2286000" y="2743200"/>
            <a:ext cx="381000" cy="38100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75" name="Text Box 23"/>
          <p:cNvSpPr txBox="1">
            <a:spLocks noChangeArrowheads="1"/>
          </p:cNvSpPr>
          <p:nvPr/>
        </p:nvSpPr>
        <p:spPr bwMode="auto">
          <a:xfrm>
            <a:off x="2279650" y="25908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2</a:t>
            </a:r>
          </a:p>
        </p:txBody>
      </p:sp>
      <p:sp>
        <p:nvSpPr>
          <p:cNvPr id="221209" name="Text Box 25"/>
          <p:cNvSpPr txBox="1">
            <a:spLocks noChangeArrowheads="1"/>
          </p:cNvSpPr>
          <p:nvPr/>
        </p:nvSpPr>
        <p:spPr bwMode="auto">
          <a:xfrm>
            <a:off x="2803525" y="5222875"/>
            <a:ext cx="1000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Ry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212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120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20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r>
              <a:rPr lang="en-US" altLang="x-none"/>
              <a:t>Rotation Matrix for Rotation about Y axis</a:t>
            </a:r>
          </a:p>
        </p:txBody>
      </p:sp>
      <p:sp>
        <p:nvSpPr>
          <p:cNvPr id="12290" name="Line 3"/>
          <p:cNvSpPr>
            <a:spLocks noChangeShapeType="1"/>
          </p:cNvSpPr>
          <p:nvPr/>
        </p:nvSpPr>
        <p:spPr bwMode="auto">
          <a:xfrm>
            <a:off x="2743200" y="2362200"/>
            <a:ext cx="0" cy="160020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291" name="Line 4"/>
          <p:cNvSpPr>
            <a:spLocks noChangeShapeType="1"/>
          </p:cNvSpPr>
          <p:nvPr/>
        </p:nvSpPr>
        <p:spPr bwMode="auto">
          <a:xfrm>
            <a:off x="1828800" y="3200400"/>
            <a:ext cx="1828800"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292" name="Text Box 6"/>
          <p:cNvSpPr txBox="1">
            <a:spLocks noChangeArrowheads="1"/>
          </p:cNvSpPr>
          <p:nvPr/>
        </p:nvSpPr>
        <p:spPr bwMode="auto">
          <a:xfrm>
            <a:off x="1447800" y="2895600"/>
            <a:ext cx="43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z</a:t>
            </a:r>
          </a:p>
        </p:txBody>
      </p:sp>
      <p:sp>
        <p:nvSpPr>
          <p:cNvPr id="12293" name="Text Box 7"/>
          <p:cNvSpPr txBox="1">
            <a:spLocks noChangeArrowheads="1"/>
          </p:cNvSpPr>
          <p:nvPr/>
        </p:nvSpPr>
        <p:spPr bwMode="auto">
          <a:xfrm>
            <a:off x="2819400" y="19812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50000"/>
              </a:spcBef>
              <a:buClrTx/>
              <a:buSzTx/>
              <a:buFontTx/>
              <a:buNone/>
            </a:pPr>
            <a:r>
              <a:rPr lang="en-US" altLang="x-none" sz="2400">
                <a:latin typeface="Times New Roman" charset="0"/>
              </a:rPr>
              <a:t>y</a:t>
            </a:r>
          </a:p>
        </p:txBody>
      </p:sp>
      <p:sp>
        <p:nvSpPr>
          <p:cNvPr id="12294" name="Text Box 8"/>
          <p:cNvSpPr txBox="1">
            <a:spLocks noChangeArrowheads="1"/>
          </p:cNvSpPr>
          <p:nvPr/>
        </p:nvSpPr>
        <p:spPr bwMode="auto">
          <a:xfrm>
            <a:off x="593725" y="1641475"/>
            <a:ext cx="3519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2. Rotate about the X Axis:</a:t>
            </a:r>
          </a:p>
        </p:txBody>
      </p:sp>
      <p:sp>
        <p:nvSpPr>
          <p:cNvPr id="12295" name="Rectangle 9"/>
          <p:cNvSpPr>
            <a:spLocks noChangeArrowheads="1"/>
          </p:cNvSpPr>
          <p:nvPr/>
        </p:nvSpPr>
        <p:spPr bwMode="auto">
          <a:xfrm>
            <a:off x="2209800" y="2743200"/>
            <a:ext cx="1066800" cy="914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endParaRPr lang="x-none" altLang="x-none" sz="2400">
              <a:latin typeface="Times New Roman" charset="0"/>
            </a:endParaRPr>
          </a:p>
        </p:txBody>
      </p:sp>
      <p:sp>
        <p:nvSpPr>
          <p:cNvPr id="12296" name="Text Box 10"/>
          <p:cNvSpPr txBox="1">
            <a:spLocks noChangeArrowheads="1"/>
          </p:cNvSpPr>
          <p:nvPr/>
        </p:nvSpPr>
        <p:spPr bwMode="auto">
          <a:xfrm>
            <a:off x="1600200" y="4114800"/>
            <a:ext cx="29845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Slice through Y-Z plane.</a:t>
            </a:r>
          </a:p>
          <a:p>
            <a:pPr>
              <a:spcBef>
                <a:spcPct val="0"/>
              </a:spcBef>
              <a:buClrTx/>
              <a:buSzTx/>
              <a:buFontTx/>
              <a:buNone/>
            </a:pPr>
            <a:r>
              <a:rPr lang="en-US" altLang="x-none" sz="2000">
                <a:latin typeface="Times New Roman" charset="0"/>
              </a:rPr>
              <a:t>(Through diagonal of cube)</a:t>
            </a:r>
            <a:endParaRPr lang="en-US" altLang="x-none" sz="2400">
              <a:latin typeface="Times New Roman" charset="0"/>
            </a:endParaRPr>
          </a:p>
        </p:txBody>
      </p:sp>
      <p:sp>
        <p:nvSpPr>
          <p:cNvPr id="12297" name="Line 11"/>
          <p:cNvSpPr>
            <a:spLocks noChangeShapeType="1"/>
          </p:cNvSpPr>
          <p:nvPr/>
        </p:nvSpPr>
        <p:spPr bwMode="auto">
          <a:xfrm>
            <a:off x="2209800" y="2667000"/>
            <a:ext cx="533400"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298" name="Line 12"/>
          <p:cNvSpPr>
            <a:spLocks noChangeShapeType="1"/>
          </p:cNvSpPr>
          <p:nvPr/>
        </p:nvSpPr>
        <p:spPr bwMode="auto">
          <a:xfrm>
            <a:off x="2133600" y="2743200"/>
            <a:ext cx="0" cy="45720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2299" name="Object 2"/>
          <p:cNvGraphicFramePr>
            <a:graphicFrameLocks noChangeAspect="1"/>
          </p:cNvGraphicFramePr>
          <p:nvPr/>
        </p:nvGraphicFramePr>
        <p:xfrm>
          <a:off x="2286000" y="2362200"/>
          <a:ext cx="298450" cy="230188"/>
        </p:xfrm>
        <a:graphic>
          <a:graphicData uri="http://schemas.openxmlformats.org/presentationml/2006/ole">
            <mc:AlternateContent xmlns:mc="http://schemas.openxmlformats.org/markup-compatibility/2006">
              <mc:Choice xmlns:v="urn:schemas-microsoft-com:vml" Requires="v">
                <p:oleObj name="Equation" r:id="rId2" imgW="444500" imgH="342900" progId="Equation.3">
                  <p:embed/>
                </p:oleObj>
              </mc:Choice>
              <mc:Fallback>
                <p:oleObj name="Equation" r:id="rId2" imgW="444500" imgH="3429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362200"/>
                        <a:ext cx="2984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2300" name="Text Box 14"/>
          <p:cNvSpPr txBox="1">
            <a:spLocks noChangeArrowheads="1"/>
          </p:cNvSpPr>
          <p:nvPr/>
        </p:nvSpPr>
        <p:spPr bwMode="auto">
          <a:xfrm>
            <a:off x="1828800" y="27432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000">
                <a:latin typeface="Times New Roman" charset="0"/>
              </a:rPr>
              <a:t>1</a:t>
            </a:r>
          </a:p>
        </p:txBody>
      </p:sp>
      <p:sp>
        <p:nvSpPr>
          <p:cNvPr id="12301" name="Line 15"/>
          <p:cNvSpPr>
            <a:spLocks noChangeShapeType="1"/>
          </p:cNvSpPr>
          <p:nvPr/>
        </p:nvSpPr>
        <p:spPr bwMode="auto">
          <a:xfrm flipH="1" flipV="1">
            <a:off x="2209800" y="2743200"/>
            <a:ext cx="533400" cy="45720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2302" name="Object 3"/>
          <p:cNvGraphicFramePr>
            <a:graphicFrameLocks noChangeAspect="1"/>
          </p:cNvGraphicFramePr>
          <p:nvPr/>
        </p:nvGraphicFramePr>
        <p:xfrm>
          <a:off x="2444750" y="2800350"/>
          <a:ext cx="222250" cy="171450"/>
        </p:xfrm>
        <a:graphic>
          <a:graphicData uri="http://schemas.openxmlformats.org/presentationml/2006/ole">
            <mc:AlternateContent xmlns:mc="http://schemas.openxmlformats.org/markup-compatibility/2006">
              <mc:Choice xmlns:v="urn:schemas-microsoft-com:vml" Requires="v">
                <p:oleObj name="Equation" r:id="rId4" imgW="444500" imgH="342900" progId="Equation.3">
                  <p:embed/>
                </p:oleObj>
              </mc:Choice>
              <mc:Fallback>
                <p:oleObj name="Equation" r:id="rId4" imgW="444500" imgH="3429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4750" y="2800350"/>
                        <a:ext cx="2222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2303" name="Text Box 17"/>
          <p:cNvSpPr txBox="1">
            <a:spLocks noChangeArrowheads="1"/>
          </p:cNvSpPr>
          <p:nvPr/>
        </p:nvSpPr>
        <p:spPr bwMode="auto">
          <a:xfrm>
            <a:off x="2363788" y="2971800"/>
            <a:ext cx="3032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1800">
                <a:latin typeface="Symbol" charset="2"/>
              </a:rPr>
              <a:t>q</a:t>
            </a:r>
          </a:p>
        </p:txBody>
      </p:sp>
      <p:graphicFrame>
        <p:nvGraphicFramePr>
          <p:cNvPr id="222226" name="Object 4"/>
          <p:cNvGraphicFramePr>
            <a:graphicFrameLocks noChangeAspect="1"/>
          </p:cNvGraphicFramePr>
          <p:nvPr/>
        </p:nvGraphicFramePr>
        <p:xfrm>
          <a:off x="5295900" y="2133600"/>
          <a:ext cx="1866900" cy="1846263"/>
        </p:xfrm>
        <a:graphic>
          <a:graphicData uri="http://schemas.openxmlformats.org/presentationml/2006/ole">
            <mc:AlternateContent xmlns:mc="http://schemas.openxmlformats.org/markup-compatibility/2006">
              <mc:Choice xmlns:v="urn:schemas-microsoft-com:vml" Requires="v">
                <p:oleObj name="Equation" r:id="rId6" imgW="2324100" imgH="2298700" progId="Equation.3">
                  <p:embed/>
                </p:oleObj>
              </mc:Choice>
              <mc:Fallback>
                <p:oleObj name="Equation" r:id="rId6" imgW="2324100" imgH="22987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95900" y="2133600"/>
                        <a:ext cx="1866900" cy="184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222228" name="Text Box 20"/>
          <p:cNvSpPr txBox="1">
            <a:spLocks noChangeArrowheads="1"/>
          </p:cNvSpPr>
          <p:nvPr/>
        </p:nvSpPr>
        <p:spPr bwMode="auto">
          <a:xfrm>
            <a:off x="1736725" y="5299075"/>
            <a:ext cx="1000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Rx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222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222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28"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r>
              <a:rPr lang="en-US" altLang="x-none"/>
              <a:t>Translate along -Z axis</a:t>
            </a:r>
          </a:p>
        </p:txBody>
      </p:sp>
      <p:sp>
        <p:nvSpPr>
          <p:cNvPr id="13314" name="Text Box 3"/>
          <p:cNvSpPr txBox="1">
            <a:spLocks noChangeArrowheads="1"/>
          </p:cNvSpPr>
          <p:nvPr/>
        </p:nvSpPr>
        <p:spPr bwMode="auto">
          <a:xfrm>
            <a:off x="533400" y="1752600"/>
            <a:ext cx="4068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3.  Translate by -d along Z axis.</a:t>
            </a:r>
          </a:p>
        </p:txBody>
      </p:sp>
      <p:graphicFrame>
        <p:nvGraphicFramePr>
          <p:cNvPr id="223236" name="Object 2"/>
          <p:cNvGraphicFramePr>
            <a:graphicFrameLocks noChangeAspect="1"/>
          </p:cNvGraphicFramePr>
          <p:nvPr/>
        </p:nvGraphicFramePr>
        <p:xfrm>
          <a:off x="5105400" y="1828800"/>
          <a:ext cx="2717800" cy="2019300"/>
        </p:xfrm>
        <a:graphic>
          <a:graphicData uri="http://schemas.openxmlformats.org/presentationml/2006/ole">
            <mc:AlternateContent xmlns:mc="http://schemas.openxmlformats.org/markup-compatibility/2006">
              <mc:Choice xmlns:v="urn:schemas-microsoft-com:vml" Requires="v">
                <p:oleObj name="Equation" r:id="rId2" imgW="2717800" imgH="2019300" progId="Equation.3">
                  <p:embed/>
                </p:oleObj>
              </mc:Choice>
              <mc:Fallback>
                <p:oleObj name="Equation" r:id="rId2" imgW="2717800" imgH="20193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828800"/>
                        <a:ext cx="271780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223237" name="Text Box 5"/>
          <p:cNvSpPr txBox="1">
            <a:spLocks noChangeArrowheads="1"/>
          </p:cNvSpPr>
          <p:nvPr/>
        </p:nvSpPr>
        <p:spPr bwMode="auto">
          <a:xfrm>
            <a:off x="974725" y="4156075"/>
            <a:ext cx="3370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lr>
                <a:schemeClr val="tx2"/>
              </a:buClr>
              <a:buSzPct val="75000"/>
              <a:buChar char="_"/>
              <a:defRPr sz="3200">
                <a:solidFill>
                  <a:schemeClr val="tx1"/>
                </a:solidFill>
                <a:latin typeface="Arial" charset="0"/>
                <a:ea typeface="ＭＳ Ｐゴシック" charset="-128"/>
              </a:defRPr>
            </a:lvl1pPr>
            <a:lvl2pPr marL="742950" indent="-285750">
              <a:spcBef>
                <a:spcPct val="20000"/>
              </a:spcBef>
              <a:buClr>
                <a:schemeClr val="folHlink"/>
              </a:buClr>
              <a:buSzPct val="79000"/>
              <a:buChar char="_"/>
              <a:defRPr sz="2800">
                <a:solidFill>
                  <a:schemeClr val="tx1"/>
                </a:solidFill>
                <a:latin typeface="Arial" charset="0"/>
                <a:ea typeface="ＭＳ Ｐゴシック" charset="-128"/>
              </a:defRPr>
            </a:lvl2pPr>
            <a:lvl3pPr marL="1143000" indent="-228600">
              <a:spcBef>
                <a:spcPct val="20000"/>
              </a:spcBef>
              <a:buClr>
                <a:schemeClr val="tx1"/>
              </a:buClr>
              <a:buSzPct val="100000"/>
              <a:buChar char="–"/>
              <a:defRPr sz="2400">
                <a:solidFill>
                  <a:schemeClr val="tx1"/>
                </a:solidFill>
                <a:latin typeface="Arial" charset="0"/>
                <a:ea typeface="ＭＳ Ｐゴシック" charset="-128"/>
              </a:defRPr>
            </a:lvl3pPr>
            <a:lvl4pPr marL="1600200" indent="-228600">
              <a:spcBef>
                <a:spcPct val="20000"/>
              </a:spcBef>
              <a:buClr>
                <a:schemeClr val="tx2"/>
              </a:buClr>
              <a:buSzPct val="64000"/>
              <a:buChar char="_"/>
              <a:defRPr sz="2000">
                <a:solidFill>
                  <a:schemeClr val="tx1"/>
                </a:solidFill>
                <a:latin typeface="Arial" charset="0"/>
                <a:ea typeface="ＭＳ Ｐゴシック" charset="-128"/>
              </a:defRPr>
            </a:lvl4pPr>
            <a:lvl5pPr marL="2057400" indent="-228600">
              <a:spcBef>
                <a:spcPct val="20000"/>
              </a:spcBef>
              <a:buClr>
                <a:schemeClr val="folHlink"/>
              </a:buClr>
              <a:buSzPct val="79000"/>
              <a:buChar char="_"/>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79000"/>
              <a:buChar char="_"/>
              <a:defRPr sz="2000">
                <a:solidFill>
                  <a:schemeClr val="tx1"/>
                </a:solidFill>
                <a:latin typeface="Arial" charset="0"/>
                <a:ea typeface="ＭＳ Ｐゴシック" charset="-128"/>
              </a:defRPr>
            </a:lvl9pPr>
          </a:lstStyle>
          <a:p>
            <a:pPr>
              <a:spcBef>
                <a:spcPct val="0"/>
              </a:spcBef>
              <a:buClrTx/>
              <a:buSzTx/>
              <a:buFontTx/>
              <a:buNone/>
            </a:pPr>
            <a:r>
              <a:rPr lang="en-US" altLang="x-none" sz="2400">
                <a:latin typeface="Times New Roman" charset="0"/>
              </a:rPr>
              <a:t>Final Matrix: M = TRxRy</a:t>
            </a:r>
          </a:p>
        </p:txBody>
      </p:sp>
      <p:graphicFrame>
        <p:nvGraphicFramePr>
          <p:cNvPr id="223238" name="Object 3"/>
          <p:cNvGraphicFramePr>
            <a:graphicFrameLocks noChangeAspect="1"/>
          </p:cNvGraphicFramePr>
          <p:nvPr/>
        </p:nvGraphicFramePr>
        <p:xfrm>
          <a:off x="4654550" y="4191000"/>
          <a:ext cx="3346450" cy="2393950"/>
        </p:xfrm>
        <a:graphic>
          <a:graphicData uri="http://schemas.openxmlformats.org/presentationml/2006/ole">
            <mc:AlternateContent xmlns:mc="http://schemas.openxmlformats.org/markup-compatibility/2006">
              <mc:Choice xmlns:v="urn:schemas-microsoft-com:vml" Requires="v">
                <p:oleObj name="Equation" r:id="rId4" imgW="4102100" imgH="2933700" progId="Equation.3">
                  <p:embed/>
                </p:oleObj>
              </mc:Choice>
              <mc:Fallback>
                <p:oleObj name="Equation" r:id="rId4" imgW="4102100" imgH="29337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4550" y="4191000"/>
                        <a:ext cx="3346450" cy="239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232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323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232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7" grpId="0" build="p" autoUpdateAnimBg="0"/>
    </p:bldLst>
  </p:timing>
</p:sld>
</file>

<file path=ppt/theme/theme1.xml><?xml version="1.0" encoding="utf-8"?>
<a:theme xmlns:a="http://schemas.openxmlformats.org/drawingml/2006/main" name="Microsoft Office 98">
  <a:themeElements>
    <a:clrScheme name="">
      <a:dk1>
        <a:srgbClr val="000000"/>
      </a:dk1>
      <a:lt1>
        <a:srgbClr val="CCECFF"/>
      </a:lt1>
      <a:dk2>
        <a:srgbClr val="006666"/>
      </a:dk2>
      <a:lt2>
        <a:srgbClr val="FFFFCC"/>
      </a:lt2>
      <a:accent1>
        <a:srgbClr val="FFCC00"/>
      </a:accent1>
      <a:accent2>
        <a:srgbClr val="CC3399"/>
      </a:accent2>
      <a:accent3>
        <a:srgbClr val="E2F4FF"/>
      </a:accent3>
      <a:accent4>
        <a:srgbClr val="000000"/>
      </a:accent4>
      <a:accent5>
        <a:srgbClr val="FFE2AA"/>
      </a:accent5>
      <a:accent6>
        <a:srgbClr val="B92D8A"/>
      </a:accent6>
      <a:hlink>
        <a:srgbClr val="FFCC00"/>
      </a:hlink>
      <a:folHlink>
        <a:srgbClr val="006699"/>
      </a:folHlink>
    </a:clrScheme>
    <a:fontScheme name="Microsoft Office 98">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1804</TotalTime>
  <Pages>35</Pages>
  <Words>1323</Words>
  <Application>Microsoft Macintosh PowerPoint</Application>
  <PresentationFormat>On-screen Show (4:3)</PresentationFormat>
  <Paragraphs>192</Paragraphs>
  <Slides>22</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Monotype Sorts</vt:lpstr>
      <vt:lpstr>Palatino</vt:lpstr>
      <vt:lpstr>Symbol</vt:lpstr>
      <vt:lpstr>Times New Roman</vt:lpstr>
      <vt:lpstr>Microsoft Office 98</vt:lpstr>
      <vt:lpstr>Equation</vt:lpstr>
      <vt:lpstr>Graphics   CSCI 343, Fall 2023 Lecture 12 Viewing I</vt:lpstr>
      <vt:lpstr>Viewing</vt:lpstr>
      <vt:lpstr>Default Position of Camera</vt:lpstr>
      <vt:lpstr>Moving the camera backward</vt:lpstr>
      <vt:lpstr>Looking at the side of an Object</vt:lpstr>
      <vt:lpstr>Isometric view of a cube</vt:lpstr>
      <vt:lpstr>Rotation matrix for Rotation about the Y axis</vt:lpstr>
      <vt:lpstr>Rotation Matrix for Rotation about Y axis</vt:lpstr>
      <vt:lpstr>Translate along -Z axis</vt:lpstr>
      <vt:lpstr>The UVN System</vt:lpstr>
      <vt:lpstr>The UVN vector coordinates</vt:lpstr>
      <vt:lpstr>The look-at function</vt:lpstr>
      <vt:lpstr>Yaw, Pitch and Roll</vt:lpstr>
      <vt:lpstr>Parallel projections</vt:lpstr>
      <vt:lpstr>Matrix for Orthographic Projection</vt:lpstr>
      <vt:lpstr>Perspective Projection</vt:lpstr>
      <vt:lpstr>Matrix for Perspective Projection</vt:lpstr>
      <vt:lpstr>Hidden Surface Removal</vt:lpstr>
      <vt:lpstr>Specifying the clipping volume for Parallel projection</vt:lpstr>
      <vt:lpstr>Specifying the clipping volume for Perspective projection</vt:lpstr>
      <vt:lpstr>Projection Normalization</vt:lpstr>
      <vt:lpstr>Transforming the clipping volume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CSCI 262, Spring 2002 Lecture 2 Classes and Abstract Data Types</dc:title>
  <dc:subject/>
  <dc:creator/>
  <cp:keywords/>
  <dc:description/>
  <cp:lastModifiedBy>Constance S. Royden</cp:lastModifiedBy>
  <cp:revision>293</cp:revision>
  <cp:lastPrinted>2007-09-26T01:29:17Z</cp:lastPrinted>
  <dcterms:created xsi:type="dcterms:W3CDTF">2009-04-22T19:24:48Z</dcterms:created>
  <dcterms:modified xsi:type="dcterms:W3CDTF">2023-10-05T01:12:13Z</dcterms:modified>
</cp:coreProperties>
</file>