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6" r:id="rId6"/>
    <p:sldId id="261" r:id="rId7"/>
    <p:sldId id="262" r:id="rId8"/>
    <p:sldId id="263" r:id="rId9"/>
    <p:sldId id="267" r:id="rId10"/>
    <p:sldId id="268" r:id="rId11"/>
    <p:sldId id="269" r:id="rId12"/>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5pPr>
    <a:lvl6pPr marL="2286000" algn="l" defTabSz="914400" rtl="0" eaLnBrk="1" latinLnBrk="0" hangingPunct="1">
      <a:defRPr sz="2400" kern="1200">
        <a:solidFill>
          <a:schemeClr val="tx1"/>
        </a:solidFill>
        <a:latin typeface="Times New Roman" charset="0"/>
        <a:ea typeface="ＭＳ Ｐゴシック" charset="-128"/>
        <a:cs typeface="+mn-cs"/>
      </a:defRPr>
    </a:lvl6pPr>
    <a:lvl7pPr marL="2743200" algn="l" defTabSz="914400" rtl="0" eaLnBrk="1" latinLnBrk="0" hangingPunct="1">
      <a:defRPr sz="2400" kern="1200">
        <a:solidFill>
          <a:schemeClr val="tx1"/>
        </a:solidFill>
        <a:latin typeface="Times New Roman" charset="0"/>
        <a:ea typeface="ＭＳ Ｐゴシック" charset="-128"/>
        <a:cs typeface="+mn-cs"/>
      </a:defRPr>
    </a:lvl7pPr>
    <a:lvl8pPr marL="3200400" algn="l" defTabSz="914400" rtl="0" eaLnBrk="1" latinLnBrk="0" hangingPunct="1">
      <a:defRPr sz="2400" kern="1200">
        <a:solidFill>
          <a:schemeClr val="tx1"/>
        </a:solidFill>
        <a:latin typeface="Times New Roman" charset="0"/>
        <a:ea typeface="ＭＳ Ｐゴシック" charset="-128"/>
        <a:cs typeface="+mn-cs"/>
      </a:defRPr>
    </a:lvl8pPr>
    <a:lvl9pPr marL="3657600" algn="l" defTabSz="914400" rtl="0" eaLnBrk="1" latinLnBrk="0" hangingPunct="1">
      <a:defRPr sz="2400" kern="1200">
        <a:solidFill>
          <a:schemeClr val="tx1"/>
        </a:solidFill>
        <a:latin typeface="Times New Roman"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gray" frameSlides="1"/>
  <p:showPr showNarration="1" useTimings="0">
    <p:present/>
    <p:sldAll/>
    <p:penClr>
      <a:schemeClr val="tx1"/>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FFFF66"/>
    <a:srgbClr val="CC00CC"/>
    <a:srgbClr val="990099"/>
    <a:srgbClr val="990066"/>
    <a:srgbClr val="006666"/>
    <a:srgbClr val="990000"/>
    <a:srgbClr val="1F0000"/>
    <a:srgbClr val="2403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3640"/>
  </p:normalViewPr>
  <p:slideViewPr>
    <p:cSldViewPr>
      <p:cViewPr varScale="1">
        <p:scale>
          <a:sx n="111" d="100"/>
          <a:sy n="111" d="100"/>
        </p:scale>
        <p:origin x="1144"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endParaRPr lang="x-none" altLang="x-none"/>
          </a:p>
        </p:txBody>
      </p:sp>
      <p:sp>
        <p:nvSpPr>
          <p:cNvPr id="5122"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algn="r"/>
            <a:r>
              <a:rPr lang="en-US" altLang="x-none" sz="1000" i="1">
                <a:latin typeface="Arial" charset="0"/>
              </a:rPr>
              <a:t>1</a:t>
            </a:r>
          </a:p>
        </p:txBody>
      </p:sp>
      <p:sp>
        <p:nvSpPr>
          <p:cNvPr id="5123"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endParaRPr lang="x-none" altLang="x-none"/>
          </a:p>
        </p:txBody>
      </p:sp>
      <p:sp>
        <p:nvSpPr>
          <p:cNvPr id="5124"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endParaRPr lang="x-none" altLang="x-none"/>
          </a:p>
        </p:txBody>
      </p:sp>
      <p:sp>
        <p:nvSpPr>
          <p:cNvPr id="5125" name="Rectangle 6"/>
          <p:cNvSpPr>
            <a:spLocks noGrp="1" noRot="1" noChangeAspect="1" noChangeArrowheads="1" noTextEdit="1"/>
          </p:cNvSpPr>
          <p:nvPr>
            <p:ph type="sldImg"/>
          </p:nvPr>
        </p:nvSpPr>
        <p:spPr>
          <a:xfrm>
            <a:off x="1150938" y="692150"/>
            <a:ext cx="4556125" cy="3416300"/>
          </a:xfrm>
          <a:ln cap="flat"/>
        </p:spPr>
      </p:sp>
      <p:sp>
        <p:nvSpPr>
          <p:cNvPr id="5126"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x-none" altLang="x-non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668538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221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228600"/>
            <a:ext cx="196215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28600"/>
            <a:ext cx="573405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2298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95120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130897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089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48185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8211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9609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40421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64483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p:nvGrpSpPr>
        <p:grpSpPr bwMode="auto">
          <a:xfrm>
            <a:off x="0" y="1428750"/>
            <a:ext cx="9142413" cy="152400"/>
            <a:chOff x="0" y="900"/>
            <a:chExt cx="5759" cy="96"/>
          </a:xfrm>
        </p:grpSpPr>
        <p:sp>
          <p:nvSpPr>
            <p:cNvPr id="1030" name="Rectangle 2"/>
            <p:cNvSpPr>
              <a:spLocks noChangeArrowheads="1"/>
            </p:cNvSpPr>
            <p:nvPr/>
          </p:nvSpPr>
          <p:spPr bwMode="auto">
            <a:xfrm>
              <a:off x="0" y="900"/>
              <a:ext cx="5759" cy="47"/>
            </a:xfrm>
            <a:prstGeom prst="rect">
              <a:avLst/>
            </a:prstGeom>
            <a:gradFill rotWithShape="0">
              <a:gsLst>
                <a:gs pos="0">
                  <a:srgbClr val="FFFFFF"/>
                </a:gs>
                <a:gs pos="50000">
                  <a:srgbClr val="006666"/>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a:defRPr/>
              </a:pPr>
              <a:endParaRPr lang="x-none" altLang="x-none"/>
            </a:p>
          </p:txBody>
        </p:sp>
        <p:sp>
          <p:nvSpPr>
            <p:cNvPr id="1031" name="Rectangle 3"/>
            <p:cNvSpPr>
              <a:spLocks noChangeArrowheads="1"/>
            </p:cNvSpPr>
            <p:nvPr/>
          </p:nvSpPr>
          <p:spPr bwMode="auto">
            <a:xfrm>
              <a:off x="0" y="972"/>
              <a:ext cx="5759" cy="24"/>
            </a:xfrm>
            <a:prstGeom prst="rect">
              <a:avLst/>
            </a:prstGeom>
            <a:gradFill rotWithShape="0">
              <a:gsLst>
                <a:gs pos="0">
                  <a:srgbClr val="FFFFFF"/>
                </a:gs>
                <a:gs pos="50000">
                  <a:srgbClr val="006699"/>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a:defRPr/>
              </a:pPr>
              <a:endParaRPr lang="x-none" altLang="x-none"/>
            </a:p>
          </p:txBody>
        </p:sp>
      </p:grpSp>
      <p:sp>
        <p:nvSpPr>
          <p:cNvPr id="1027" name="Rectangle 5"/>
          <p:cNvSpPr>
            <a:spLocks noGrp="1" noChangeArrowheads="1"/>
          </p:cNvSpPr>
          <p:nvPr>
            <p:ph type="title"/>
          </p:nvPr>
        </p:nvSpPr>
        <p:spPr bwMode="auto">
          <a:xfrm>
            <a:off x="609600" y="228600"/>
            <a:ext cx="7848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0487" tIns="44450" rIns="90487" bIns="44450" numCol="1" anchor="b" anchorCtr="0" compatLnSpc="1">
            <a:prstTxWarp prst="textNoShape">
              <a:avLst/>
            </a:prstTxWarp>
          </a:bodyPr>
          <a:lstStyle/>
          <a:p>
            <a:pPr lvl="0"/>
            <a:r>
              <a:rPr lang="en-US" altLang="x-none"/>
              <a:t>Click to edit Master title style</a:t>
            </a:r>
          </a:p>
        </p:txBody>
      </p:sp>
      <p:sp>
        <p:nvSpPr>
          <p:cNvPr id="1028" name="Rectangle 6"/>
          <p:cNvSpPr>
            <a:spLocks noGrp="1" noChangeArrowheads="1"/>
          </p:cNvSpPr>
          <p:nvPr>
            <p:ph type="body" idx="1"/>
          </p:nvPr>
        </p:nvSpPr>
        <p:spPr bwMode="auto">
          <a:xfrm>
            <a:off x="609600" y="1981200"/>
            <a:ext cx="7848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0487" tIns="44450" rIns="90487" bIns="4445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1029" name="Rectangle 7"/>
          <p:cNvSpPr>
            <a:spLocks noChangeArrowheads="1"/>
          </p:cNvSpPr>
          <p:nvPr/>
        </p:nvSpPr>
        <p:spPr bwMode="auto">
          <a:xfrm>
            <a:off x="8382000" y="6248400"/>
            <a:ext cx="39687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nchor="ctr">
            <a:spAutoFit/>
          </a:bodyP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algn="r">
              <a:defRPr/>
            </a:pPr>
            <a:fld id="{D02D0E4B-BC3B-F841-BC36-5A8787DB8403}" type="slidenum">
              <a:rPr lang="en-US" altLang="x-none" sz="1400" smtClean="0">
                <a:latin typeface="Arial" charset="0"/>
              </a:rPr>
              <a:pPr algn="r">
                <a:defRPr/>
              </a:pPr>
              <a:t>‹#›</a:t>
            </a:fld>
            <a:endParaRPr lang="en-US" altLang="x-none" sz="1400">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4400" b="1">
          <a:solidFill>
            <a:schemeClr val="tx2"/>
          </a:solidFill>
          <a:latin typeface="Times New Roman" charset="0"/>
        </a:defRPr>
      </a:lvl6pPr>
      <a:lvl7pPr marL="914400" algn="ctr" rtl="0" eaLnBrk="0" fontAlgn="base" hangingPunct="0">
        <a:spcBef>
          <a:spcPct val="0"/>
        </a:spcBef>
        <a:spcAft>
          <a:spcPct val="0"/>
        </a:spcAft>
        <a:defRPr sz="4400" b="1">
          <a:solidFill>
            <a:schemeClr val="tx2"/>
          </a:solidFill>
          <a:latin typeface="Times New Roman" charset="0"/>
        </a:defRPr>
      </a:lvl7pPr>
      <a:lvl8pPr marL="1371600" algn="ctr" rtl="0" eaLnBrk="0" fontAlgn="base" hangingPunct="0">
        <a:spcBef>
          <a:spcPct val="0"/>
        </a:spcBef>
        <a:spcAft>
          <a:spcPct val="0"/>
        </a:spcAft>
        <a:defRPr sz="4400" b="1">
          <a:solidFill>
            <a:schemeClr val="tx2"/>
          </a:solidFill>
          <a:latin typeface="Times New Roman" charset="0"/>
        </a:defRPr>
      </a:lvl8pPr>
      <a:lvl9pPr marL="1828800" algn="ctr" rtl="0" eaLnBrk="0" fontAlgn="base" hangingPunct="0">
        <a:spcBef>
          <a:spcPct val="0"/>
        </a:spcBef>
        <a:spcAft>
          <a:spcPct val="0"/>
        </a:spcAft>
        <a:defRPr sz="4400" b="1">
          <a:solidFill>
            <a:schemeClr val="tx2"/>
          </a:solidFill>
          <a:latin typeface="Times New Roman" charset="0"/>
        </a:defRPr>
      </a:lvl9pPr>
    </p:titleStyle>
    <p:bodyStyle>
      <a:lvl1pPr marL="342900" indent="-342900" algn="l" rtl="0" eaLnBrk="0" fontAlgn="base" hangingPunct="0">
        <a:spcBef>
          <a:spcPct val="20000"/>
        </a:spcBef>
        <a:spcAft>
          <a:spcPct val="0"/>
        </a:spcAft>
        <a:buClr>
          <a:schemeClr val="tx2"/>
        </a:buClr>
        <a:buSzPct val="75000"/>
        <a:buChar char="_"/>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folHlink"/>
        </a:buClr>
        <a:buSzPct val="79000"/>
        <a:buChar char="_"/>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tx1"/>
        </a:buClr>
        <a:buSzPct val="100000"/>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tx2"/>
        </a:buClr>
        <a:buSzPct val="64000"/>
        <a:buChar char="_"/>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folHlink"/>
        </a:buClr>
        <a:buSzPct val="79000"/>
        <a:buChar char="_"/>
        <a:defRPr sz="2000">
          <a:solidFill>
            <a:schemeClr val="tx1"/>
          </a:solidFill>
          <a:latin typeface="+mn-lt"/>
          <a:ea typeface="ＭＳ Ｐゴシック" charset="-128"/>
        </a:defRPr>
      </a:lvl5pPr>
      <a:lvl6pPr marL="2514600" indent="-228600" algn="l" rtl="0" eaLnBrk="0" fontAlgn="base" hangingPunct="0">
        <a:spcBef>
          <a:spcPct val="20000"/>
        </a:spcBef>
        <a:spcAft>
          <a:spcPct val="0"/>
        </a:spcAft>
        <a:buClr>
          <a:schemeClr val="folHlink"/>
        </a:buClr>
        <a:buSzPct val="79000"/>
        <a:buChar char="_"/>
        <a:defRPr sz="2000">
          <a:solidFill>
            <a:schemeClr val="tx1"/>
          </a:solidFill>
          <a:latin typeface="+mn-lt"/>
          <a:ea typeface="ＭＳ Ｐゴシック" charset="-128"/>
        </a:defRPr>
      </a:lvl6pPr>
      <a:lvl7pPr marL="2971800" indent="-228600" algn="l" rtl="0" eaLnBrk="0" fontAlgn="base" hangingPunct="0">
        <a:spcBef>
          <a:spcPct val="20000"/>
        </a:spcBef>
        <a:spcAft>
          <a:spcPct val="0"/>
        </a:spcAft>
        <a:buClr>
          <a:schemeClr val="folHlink"/>
        </a:buClr>
        <a:buSzPct val="79000"/>
        <a:buChar char="_"/>
        <a:defRPr sz="2000">
          <a:solidFill>
            <a:schemeClr val="tx1"/>
          </a:solidFill>
          <a:latin typeface="+mn-lt"/>
          <a:ea typeface="ＭＳ Ｐゴシック" charset="-128"/>
        </a:defRPr>
      </a:lvl7pPr>
      <a:lvl8pPr marL="3429000" indent="-228600" algn="l" rtl="0" eaLnBrk="0" fontAlgn="base" hangingPunct="0">
        <a:spcBef>
          <a:spcPct val="20000"/>
        </a:spcBef>
        <a:spcAft>
          <a:spcPct val="0"/>
        </a:spcAft>
        <a:buClr>
          <a:schemeClr val="folHlink"/>
        </a:buClr>
        <a:buSzPct val="79000"/>
        <a:buChar char="_"/>
        <a:defRPr sz="2000">
          <a:solidFill>
            <a:schemeClr val="tx1"/>
          </a:solidFill>
          <a:latin typeface="+mn-lt"/>
          <a:ea typeface="ＭＳ Ｐゴシック" charset="-128"/>
        </a:defRPr>
      </a:lvl8pPr>
      <a:lvl9pPr marL="3886200" indent="-228600" algn="l" rtl="0" eaLnBrk="0" fontAlgn="base" hangingPunct="0">
        <a:spcBef>
          <a:spcPct val="20000"/>
        </a:spcBef>
        <a:spcAft>
          <a:spcPct val="0"/>
        </a:spcAft>
        <a:buClr>
          <a:schemeClr val="folHlink"/>
        </a:buClr>
        <a:buSzPct val="79000"/>
        <a:buChar char="_"/>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6.emf"/><Relationship Id="rId3" Type="http://schemas.openxmlformats.org/officeDocument/2006/relationships/image" Target="../media/image1.emf"/><Relationship Id="rId7" Type="http://schemas.openxmlformats.org/officeDocument/2006/relationships/image" Target="../media/image3.emf"/><Relationship Id="rId12" Type="http://schemas.openxmlformats.org/officeDocument/2006/relationships/oleObject" Target="../embeddings/oleObject6.bin"/><Relationship Id="rId2" Type="http://schemas.openxmlformats.org/officeDocument/2006/relationships/oleObject" Target="../embeddings/oleObject1.bin"/><Relationship Id="rId1" Type="http://schemas.openxmlformats.org/officeDocument/2006/relationships/slideLayout" Target="../slideLayouts/slideLayout6.xml"/><Relationship Id="rId6" Type="http://schemas.openxmlformats.org/officeDocument/2006/relationships/oleObject" Target="../embeddings/oleObject3.bin"/><Relationship Id="rId11" Type="http://schemas.openxmlformats.org/officeDocument/2006/relationships/image" Target="../media/image5.emf"/><Relationship Id="rId5" Type="http://schemas.openxmlformats.org/officeDocument/2006/relationships/image" Target="../media/image2.e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4.emf"/></Relationships>
</file>

<file path=ppt/slides/_rels/slide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oleObject" Target="../embeddings/oleObject7.bin"/><Relationship Id="rId1" Type="http://schemas.openxmlformats.org/officeDocument/2006/relationships/slideLayout" Target="../slideLayouts/slideLayout6.xml"/><Relationship Id="rId5" Type="http://schemas.openxmlformats.org/officeDocument/2006/relationships/image" Target="../media/image8.emf"/><Relationship Id="rId4" Type="http://schemas.openxmlformats.org/officeDocument/2006/relationships/oleObject" Target="../embeddings/oleObject8.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oleObject" Target="../embeddings/oleObject9.bin"/><Relationship Id="rId1" Type="http://schemas.openxmlformats.org/officeDocument/2006/relationships/slideLayout" Target="../slideLayouts/slideLayout6.xml"/><Relationship Id="rId5" Type="http://schemas.openxmlformats.org/officeDocument/2006/relationships/image" Target="../media/image10.emf"/><Relationship Id="rId4" Type="http://schemas.openxmlformats.org/officeDocument/2006/relationships/oleObject" Target="../embeddings/oleObject10.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3"/>
          <p:cNvSpPr>
            <a:spLocks noChangeArrowheads="1"/>
          </p:cNvSpPr>
          <p:nvPr/>
        </p:nvSpPr>
        <p:spPr bwMode="auto">
          <a:xfrm>
            <a:off x="6019800" y="62484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4098" name="Rectangle 6"/>
          <p:cNvSpPr>
            <a:spLocks noGrp="1" noChangeArrowheads="1"/>
          </p:cNvSpPr>
          <p:nvPr>
            <p:ph type="title"/>
          </p:nvPr>
        </p:nvSpPr>
        <p:spPr>
          <a:xfrm>
            <a:off x="533400" y="1981200"/>
            <a:ext cx="7848600" cy="3429000"/>
          </a:xfrm>
          <a:noFill/>
        </p:spPr>
        <p:txBody>
          <a:bodyPr/>
          <a:lstStyle/>
          <a:p>
            <a:r>
              <a:rPr lang="en-US" altLang="x-none" b="0" dirty="0">
                <a:latin typeface="Palatino" charset="0"/>
              </a:rPr>
              <a:t>Graphics</a:t>
            </a:r>
            <a:br>
              <a:rPr lang="en-US" altLang="x-none" b="0" dirty="0">
                <a:latin typeface="Palatino" charset="0"/>
              </a:rPr>
            </a:br>
            <a:br>
              <a:rPr lang="en-US" altLang="x-none" b="0" dirty="0">
                <a:latin typeface="Palatino" charset="0"/>
              </a:rPr>
            </a:br>
            <a:r>
              <a:rPr lang="en-US" altLang="x-none" b="0" dirty="0">
                <a:latin typeface="Palatino" charset="0"/>
              </a:rPr>
              <a:t> </a:t>
            </a:r>
            <a:r>
              <a:rPr lang="en-US" altLang="x-none" sz="3200" b="0" dirty="0">
                <a:solidFill>
                  <a:srgbClr val="CC0000"/>
                </a:solidFill>
                <a:latin typeface="Arial" charset="0"/>
              </a:rPr>
              <a:t>CSCI 343, </a:t>
            </a:r>
            <a:r>
              <a:rPr lang="en-US" altLang="x-none" sz="3200" b="0">
                <a:solidFill>
                  <a:srgbClr val="CC0000"/>
                </a:solidFill>
                <a:latin typeface="Arial" charset="0"/>
              </a:rPr>
              <a:t>Fall 2023</a:t>
            </a:r>
            <a:br>
              <a:rPr lang="en-US" altLang="x-none" sz="3200" b="0" dirty="0">
                <a:solidFill>
                  <a:srgbClr val="CC0000"/>
                </a:solidFill>
                <a:latin typeface="Arial" charset="0"/>
              </a:rPr>
            </a:br>
            <a:r>
              <a:rPr lang="en-US" altLang="x-none" sz="3200" b="0">
                <a:solidFill>
                  <a:srgbClr val="CC0000"/>
                </a:solidFill>
                <a:latin typeface="Arial" charset="0"/>
              </a:rPr>
              <a:t>Lecture 10</a:t>
            </a:r>
            <a:br>
              <a:rPr lang="en-US" altLang="x-none" sz="3200" dirty="0">
                <a:solidFill>
                  <a:srgbClr val="CC0000"/>
                </a:solidFill>
                <a:latin typeface="Arial" charset="0"/>
              </a:rPr>
            </a:br>
            <a:r>
              <a:rPr lang="en-US" altLang="x-none" sz="2400" i="1" dirty="0">
                <a:solidFill>
                  <a:schemeClr val="tx1"/>
                </a:solidFill>
                <a:latin typeface="Arial" charset="0"/>
              </a:rPr>
              <a:t>Exam 1 Review</a:t>
            </a:r>
            <a:endParaRPr lang="en-US" altLang="x-none" sz="3200" dirty="0">
              <a:solidFill>
                <a:schemeClr val="tx1"/>
              </a:solidFill>
              <a:latin typeface="Arial"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r>
              <a:rPr lang="en-US" altLang="x-none"/>
              <a:t>Problem 7</a:t>
            </a:r>
          </a:p>
        </p:txBody>
      </p:sp>
      <p:sp>
        <p:nvSpPr>
          <p:cNvPr id="14338" name="Text Box 3"/>
          <p:cNvSpPr txBox="1">
            <a:spLocks noChangeArrowheads="1"/>
          </p:cNvSpPr>
          <p:nvPr/>
        </p:nvSpPr>
        <p:spPr bwMode="auto">
          <a:xfrm>
            <a:off x="746125" y="1717675"/>
            <a:ext cx="816927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dirty="0">
                <a:latin typeface="Times New Roman" charset="0"/>
              </a:rPr>
              <a:t>7. Write a function, </a:t>
            </a:r>
          </a:p>
          <a:p>
            <a:pPr>
              <a:spcBef>
                <a:spcPct val="0"/>
              </a:spcBef>
              <a:buClrTx/>
              <a:buSzTx/>
              <a:buFontTx/>
              <a:buNone/>
            </a:pPr>
            <a:r>
              <a:rPr lang="en-US" altLang="x-none" sz="2400" dirty="0">
                <a:latin typeface="Times New Roman" charset="0"/>
              </a:rPr>
              <a:t>	function pick( x,  y) </a:t>
            </a:r>
          </a:p>
          <a:p>
            <a:pPr>
              <a:spcBef>
                <a:spcPct val="0"/>
              </a:spcBef>
              <a:buClrTx/>
              <a:buSzTx/>
              <a:buFontTx/>
              <a:buNone/>
            </a:pPr>
            <a:r>
              <a:rPr lang="en-US" altLang="x-none" sz="2400" dirty="0">
                <a:latin typeface="Times New Roman" charset="0"/>
              </a:rPr>
              <a:t>that returns 1 when x and y are inside the following figure and returns 0 otherwise. You may use the fact that the line between the two points is given by y = mx + b, where m = (y2 – y1)/(x2 – x1) and b = (y1x2 – x1y2)/(x2 – x1).</a:t>
            </a:r>
          </a:p>
        </p:txBody>
      </p:sp>
      <p:sp>
        <p:nvSpPr>
          <p:cNvPr id="14339" name="Rectangle 4"/>
          <p:cNvSpPr>
            <a:spLocks noChangeArrowheads="1"/>
          </p:cNvSpPr>
          <p:nvPr/>
        </p:nvSpPr>
        <p:spPr bwMode="auto">
          <a:xfrm>
            <a:off x="2514600" y="4365625"/>
            <a:ext cx="2209800" cy="1905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14340" name="AutoShape 5"/>
          <p:cNvSpPr>
            <a:spLocks noChangeArrowheads="1"/>
          </p:cNvSpPr>
          <p:nvPr/>
        </p:nvSpPr>
        <p:spPr bwMode="auto">
          <a:xfrm flipH="1">
            <a:off x="3048000" y="4822825"/>
            <a:ext cx="838200" cy="1143000"/>
          </a:xfrm>
          <a:prstGeom prst="rtTriangle">
            <a:avLst/>
          </a:prstGeom>
          <a:solidFill>
            <a:schemeClr val="accent1"/>
          </a:solidFill>
          <a:ln w="12700">
            <a:solidFill>
              <a:schemeClr val="tx1"/>
            </a:solidFill>
            <a:miter lim="800000"/>
            <a:headEnd/>
            <a:tailEnd/>
          </a:ln>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14341" name="Text Box 6"/>
          <p:cNvSpPr txBox="1">
            <a:spLocks noChangeArrowheads="1"/>
          </p:cNvSpPr>
          <p:nvPr/>
        </p:nvSpPr>
        <p:spPr bwMode="auto">
          <a:xfrm>
            <a:off x="2514600" y="5889625"/>
            <a:ext cx="989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000">
                <a:latin typeface="Times New Roman" charset="0"/>
              </a:rPr>
              <a:t>(x1, y1)</a:t>
            </a:r>
          </a:p>
        </p:txBody>
      </p:sp>
      <p:sp>
        <p:nvSpPr>
          <p:cNvPr id="14342" name="Text Box 7"/>
          <p:cNvSpPr txBox="1">
            <a:spLocks noChangeArrowheads="1"/>
          </p:cNvSpPr>
          <p:nvPr/>
        </p:nvSpPr>
        <p:spPr bwMode="auto">
          <a:xfrm>
            <a:off x="3733800" y="4365625"/>
            <a:ext cx="989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000">
                <a:latin typeface="Times New Roman" charset="0"/>
              </a:rPr>
              <a:t>(x2, y2)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altLang="x-none"/>
              <a:t>General Geometric Facts to know</a:t>
            </a:r>
          </a:p>
        </p:txBody>
      </p:sp>
      <p:sp>
        <p:nvSpPr>
          <p:cNvPr id="15362" name="TextBox 2"/>
          <p:cNvSpPr txBox="1">
            <a:spLocks noChangeArrowheads="1"/>
          </p:cNvSpPr>
          <p:nvPr/>
        </p:nvSpPr>
        <p:spPr bwMode="auto">
          <a:xfrm>
            <a:off x="511175" y="1682750"/>
            <a:ext cx="7851775"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 typeface="Arial" charset="0"/>
              <a:buChar char="•"/>
            </a:pPr>
            <a:r>
              <a:rPr lang="en-US" altLang="x-none" sz="2400">
                <a:latin typeface="Times New Roman" charset="0"/>
              </a:rPr>
              <a:t>Given the (x, y, z) coordinates of two vectors, compute the result of adding them together.</a:t>
            </a:r>
          </a:p>
          <a:p>
            <a:pPr>
              <a:spcBef>
                <a:spcPct val="0"/>
              </a:spcBef>
              <a:buClrTx/>
              <a:buSzTx/>
              <a:buFont typeface="Arial" charset="0"/>
              <a:buChar char="•"/>
            </a:pPr>
            <a:r>
              <a:rPr lang="en-US" altLang="x-none" sz="2400">
                <a:latin typeface="Times New Roman" charset="0"/>
              </a:rPr>
              <a:t>Given the magnitudes of two vectors and the angle between them, compute the dot product or the magnitude of the cross product.  Know how to find the direction of the cross product.</a:t>
            </a:r>
          </a:p>
          <a:p>
            <a:pPr>
              <a:spcBef>
                <a:spcPct val="0"/>
              </a:spcBef>
              <a:buClrTx/>
              <a:buSzTx/>
              <a:buFont typeface="Arial" charset="0"/>
              <a:buChar char="•"/>
            </a:pPr>
            <a:r>
              <a:rPr lang="en-US" altLang="x-none" sz="2400">
                <a:latin typeface="Times New Roman" charset="0"/>
              </a:rPr>
              <a:t>Given a point and a vector, find the result of adding the vector to the point.</a:t>
            </a:r>
          </a:p>
          <a:p>
            <a:pPr>
              <a:spcBef>
                <a:spcPct val="0"/>
              </a:spcBef>
              <a:buClrTx/>
              <a:buSzTx/>
              <a:buFont typeface="Arial" charset="0"/>
              <a:buChar char="•"/>
            </a:pPr>
            <a:r>
              <a:rPr lang="en-US" altLang="x-none" sz="2400">
                <a:latin typeface="Times New Roman" charset="0"/>
              </a:rPr>
              <a:t>Given a point and a vector, write the parametric representation of a line passing through the point in the direction of the vector.</a:t>
            </a:r>
          </a:p>
          <a:p>
            <a:pPr>
              <a:spcBef>
                <a:spcPct val="0"/>
              </a:spcBef>
              <a:buClrTx/>
              <a:buSzTx/>
              <a:buFont typeface="Arial" charset="0"/>
              <a:buChar char="•"/>
            </a:pPr>
            <a:r>
              <a:rPr lang="en-US" altLang="x-none" sz="2400">
                <a:latin typeface="Times New Roman" charset="0"/>
              </a:rPr>
              <a:t>Given a set of linear equations, write them as one equation in matrix form.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p:txBody>
          <a:bodyPr/>
          <a:lstStyle/>
          <a:p>
            <a:r>
              <a:rPr lang="en-US" altLang="x-none"/>
              <a:t>Basic Trigonometric Identities</a:t>
            </a:r>
          </a:p>
        </p:txBody>
      </p:sp>
      <p:sp>
        <p:nvSpPr>
          <p:cNvPr id="6146" name="AutoShape 3"/>
          <p:cNvSpPr>
            <a:spLocks noChangeArrowheads="1"/>
          </p:cNvSpPr>
          <p:nvPr/>
        </p:nvSpPr>
        <p:spPr bwMode="auto">
          <a:xfrm flipH="1">
            <a:off x="685800" y="2057400"/>
            <a:ext cx="1600200" cy="914400"/>
          </a:xfrm>
          <a:prstGeom prst="rtTriangle">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6147" name="Arc 4"/>
          <p:cNvSpPr>
            <a:spLocks/>
          </p:cNvSpPr>
          <p:nvPr/>
        </p:nvSpPr>
        <p:spPr bwMode="auto">
          <a:xfrm>
            <a:off x="1219200" y="2667000"/>
            <a:ext cx="76200" cy="304800"/>
          </a:xfrm>
          <a:custGeom>
            <a:avLst/>
            <a:gdLst>
              <a:gd name="T0" fmla="*/ 0 w 21600"/>
              <a:gd name="T1" fmla="*/ 0 h 21600"/>
              <a:gd name="T2" fmla="*/ 41635310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48" name="Text Box 5"/>
          <p:cNvSpPr txBox="1">
            <a:spLocks noChangeArrowheads="1"/>
          </p:cNvSpPr>
          <p:nvPr/>
        </p:nvSpPr>
        <p:spPr bwMode="auto">
          <a:xfrm>
            <a:off x="1295400" y="2590800"/>
            <a:ext cx="342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Symbol" charset="2"/>
              </a:rPr>
              <a:t>q</a:t>
            </a:r>
          </a:p>
        </p:txBody>
      </p:sp>
      <p:sp>
        <p:nvSpPr>
          <p:cNvPr id="6149" name="Text Box 6"/>
          <p:cNvSpPr txBox="1">
            <a:spLocks noChangeArrowheads="1"/>
          </p:cNvSpPr>
          <p:nvPr/>
        </p:nvSpPr>
        <p:spPr bwMode="auto">
          <a:xfrm>
            <a:off x="1355725" y="29368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x</a:t>
            </a:r>
          </a:p>
        </p:txBody>
      </p:sp>
      <p:sp>
        <p:nvSpPr>
          <p:cNvPr id="6150" name="Text Box 7"/>
          <p:cNvSpPr txBox="1">
            <a:spLocks noChangeArrowheads="1"/>
          </p:cNvSpPr>
          <p:nvPr/>
        </p:nvSpPr>
        <p:spPr bwMode="auto">
          <a:xfrm>
            <a:off x="2362200" y="2286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y</a:t>
            </a:r>
          </a:p>
        </p:txBody>
      </p:sp>
      <p:sp>
        <p:nvSpPr>
          <p:cNvPr id="6151" name="Text Box 8"/>
          <p:cNvSpPr txBox="1">
            <a:spLocks noChangeArrowheads="1"/>
          </p:cNvSpPr>
          <p:nvPr/>
        </p:nvSpPr>
        <p:spPr bwMode="auto">
          <a:xfrm>
            <a:off x="1143000" y="2057400"/>
            <a:ext cx="285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r</a:t>
            </a:r>
          </a:p>
        </p:txBody>
      </p:sp>
      <p:graphicFrame>
        <p:nvGraphicFramePr>
          <p:cNvPr id="224265" name="Object 2"/>
          <p:cNvGraphicFramePr>
            <a:graphicFrameLocks noChangeAspect="1"/>
          </p:cNvGraphicFramePr>
          <p:nvPr/>
        </p:nvGraphicFramePr>
        <p:xfrm>
          <a:off x="4038600" y="1828800"/>
          <a:ext cx="819150" cy="350838"/>
        </p:xfrm>
        <a:graphic>
          <a:graphicData uri="http://schemas.openxmlformats.org/presentationml/2006/ole">
            <mc:AlternateContent xmlns:mc="http://schemas.openxmlformats.org/markup-compatibility/2006">
              <mc:Choice xmlns:v="urn:schemas-microsoft-com:vml" Requires="v">
                <p:oleObj name="Equation" r:id="rId2" imgW="355600" imgH="152400" progId="Equation.3">
                  <p:embed/>
                </p:oleObj>
              </mc:Choice>
              <mc:Fallback>
                <p:oleObj name="Equation" r:id="rId2" imgW="355600" imgH="1524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1828800"/>
                        <a:ext cx="819150"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graphicFrame>
        <p:nvGraphicFramePr>
          <p:cNvPr id="224266" name="Object 3"/>
          <p:cNvGraphicFramePr>
            <a:graphicFrameLocks noChangeAspect="1"/>
          </p:cNvGraphicFramePr>
          <p:nvPr/>
        </p:nvGraphicFramePr>
        <p:xfrm>
          <a:off x="4038600" y="2514600"/>
          <a:ext cx="1422400" cy="431800"/>
        </p:xfrm>
        <a:graphic>
          <a:graphicData uri="http://schemas.openxmlformats.org/presentationml/2006/ole">
            <mc:AlternateContent xmlns:mc="http://schemas.openxmlformats.org/markup-compatibility/2006">
              <mc:Choice xmlns:v="urn:schemas-microsoft-com:vml" Requires="v">
                <p:oleObj name="Equation" r:id="rId4" imgW="711200" imgH="215900" progId="Equation.3">
                  <p:embed/>
                </p:oleObj>
              </mc:Choice>
              <mc:Fallback>
                <p:oleObj name="Equation" r:id="rId4" imgW="711200" imgH="2159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2514600"/>
                        <a:ext cx="14224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graphicFrame>
        <p:nvGraphicFramePr>
          <p:cNvPr id="224267" name="Object 4"/>
          <p:cNvGraphicFramePr>
            <a:graphicFrameLocks noChangeAspect="1"/>
          </p:cNvGraphicFramePr>
          <p:nvPr/>
        </p:nvGraphicFramePr>
        <p:xfrm>
          <a:off x="4038600" y="3276600"/>
          <a:ext cx="1447800" cy="431800"/>
        </p:xfrm>
        <a:graphic>
          <a:graphicData uri="http://schemas.openxmlformats.org/presentationml/2006/ole">
            <mc:AlternateContent xmlns:mc="http://schemas.openxmlformats.org/markup-compatibility/2006">
              <mc:Choice xmlns:v="urn:schemas-microsoft-com:vml" Requires="v">
                <p:oleObj name="Equation" r:id="rId6" imgW="723900" imgH="215900" progId="Equation.3">
                  <p:embed/>
                </p:oleObj>
              </mc:Choice>
              <mc:Fallback>
                <p:oleObj name="Equation" r:id="rId6" imgW="723900" imgH="2159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38600" y="3276600"/>
                        <a:ext cx="14478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graphicFrame>
        <p:nvGraphicFramePr>
          <p:cNvPr id="224268" name="Object 5"/>
          <p:cNvGraphicFramePr>
            <a:graphicFrameLocks noChangeAspect="1"/>
          </p:cNvGraphicFramePr>
          <p:nvPr/>
        </p:nvGraphicFramePr>
        <p:xfrm>
          <a:off x="990600" y="4572000"/>
          <a:ext cx="1524000" cy="454025"/>
        </p:xfrm>
        <a:graphic>
          <a:graphicData uri="http://schemas.openxmlformats.org/presentationml/2006/ole">
            <mc:AlternateContent xmlns:mc="http://schemas.openxmlformats.org/markup-compatibility/2006">
              <mc:Choice xmlns:v="urn:schemas-microsoft-com:vml" Requires="v">
                <p:oleObj name="Equation" r:id="rId8" imgW="723900" imgH="215900" progId="Equation.3">
                  <p:embed/>
                </p:oleObj>
              </mc:Choice>
              <mc:Fallback>
                <p:oleObj name="Equation" r:id="rId8" imgW="723900" imgH="2159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90600" y="4572000"/>
                        <a:ext cx="15240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graphicFrame>
        <p:nvGraphicFramePr>
          <p:cNvPr id="224269" name="Object 6"/>
          <p:cNvGraphicFramePr>
            <a:graphicFrameLocks noChangeAspect="1"/>
          </p:cNvGraphicFramePr>
          <p:nvPr/>
        </p:nvGraphicFramePr>
        <p:xfrm>
          <a:off x="4038600" y="4648200"/>
          <a:ext cx="1447800" cy="431800"/>
        </p:xfrm>
        <a:graphic>
          <a:graphicData uri="http://schemas.openxmlformats.org/presentationml/2006/ole">
            <mc:AlternateContent xmlns:mc="http://schemas.openxmlformats.org/markup-compatibility/2006">
              <mc:Choice xmlns:v="urn:schemas-microsoft-com:vml" Requires="v">
                <p:oleObj name="Equation" r:id="rId10" imgW="723900" imgH="215900" progId="Equation.3">
                  <p:embed/>
                </p:oleObj>
              </mc:Choice>
              <mc:Fallback>
                <p:oleObj name="Equation" r:id="rId10" imgW="723900" imgH="215900" progId="Equation.3">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038600" y="4648200"/>
                        <a:ext cx="14478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graphicFrame>
        <p:nvGraphicFramePr>
          <p:cNvPr id="224270" name="Object 7"/>
          <p:cNvGraphicFramePr>
            <a:graphicFrameLocks noChangeAspect="1"/>
          </p:cNvGraphicFramePr>
          <p:nvPr/>
        </p:nvGraphicFramePr>
        <p:xfrm>
          <a:off x="1219200" y="5791200"/>
          <a:ext cx="914400" cy="288925"/>
        </p:xfrm>
        <a:graphic>
          <a:graphicData uri="http://schemas.openxmlformats.org/presentationml/2006/ole">
            <mc:AlternateContent xmlns:mc="http://schemas.openxmlformats.org/markup-compatibility/2006">
              <mc:Choice xmlns:v="urn:schemas-microsoft-com:vml" Requires="v">
                <p:oleObj name="Equation" r:id="rId12" imgW="381000" imgH="152400" progId="Equation.3">
                  <p:embed/>
                </p:oleObj>
              </mc:Choice>
              <mc:Fallback>
                <p:oleObj name="Equation" r:id="rId12" imgW="381000" imgH="152400" progId="Equation.3">
                  <p:embed/>
                  <p:pic>
                    <p:nvPicPr>
                      <p:cNvPr id="0" name="Object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19200" y="5791200"/>
                        <a:ext cx="914400"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2426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2426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22426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22426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22426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2242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p:nvPr>
        </p:nvSpPr>
        <p:spPr/>
        <p:txBody>
          <a:bodyPr/>
          <a:lstStyle/>
          <a:p>
            <a:r>
              <a:rPr lang="en-US" altLang="x-none"/>
              <a:t>More Trigonometric Facts</a:t>
            </a:r>
          </a:p>
        </p:txBody>
      </p:sp>
      <p:sp>
        <p:nvSpPr>
          <p:cNvPr id="225283" name="Text Box 3"/>
          <p:cNvSpPr txBox="1">
            <a:spLocks noChangeArrowheads="1"/>
          </p:cNvSpPr>
          <p:nvPr/>
        </p:nvSpPr>
        <p:spPr bwMode="auto">
          <a:xfrm>
            <a:off x="822325" y="1717675"/>
            <a:ext cx="1658938"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sin(90</a:t>
            </a:r>
            <a:r>
              <a:rPr lang="en-US" altLang="x-none" sz="2400" baseline="30000">
                <a:latin typeface="Times New Roman" charset="0"/>
              </a:rPr>
              <a:t>o</a:t>
            </a:r>
            <a:r>
              <a:rPr lang="en-US" altLang="x-none" sz="2400">
                <a:latin typeface="Times New Roman" charset="0"/>
              </a:rPr>
              <a:t>) = ?</a:t>
            </a:r>
          </a:p>
          <a:p>
            <a:pPr>
              <a:spcBef>
                <a:spcPct val="0"/>
              </a:spcBef>
              <a:buClrTx/>
              <a:buSzTx/>
              <a:buFontTx/>
              <a:buNone/>
            </a:pPr>
            <a:r>
              <a:rPr lang="en-US" altLang="x-none" sz="2400">
                <a:latin typeface="Times New Roman" charset="0"/>
              </a:rPr>
              <a:t>cos(90</a:t>
            </a:r>
            <a:r>
              <a:rPr lang="en-US" altLang="x-none" sz="2400" baseline="30000">
                <a:latin typeface="Times New Roman" charset="0"/>
              </a:rPr>
              <a:t>o</a:t>
            </a:r>
            <a:r>
              <a:rPr lang="en-US" altLang="x-none" sz="2400">
                <a:latin typeface="Times New Roman" charset="0"/>
              </a:rPr>
              <a:t>) = ?</a:t>
            </a:r>
          </a:p>
          <a:p>
            <a:pPr>
              <a:spcBef>
                <a:spcPct val="0"/>
              </a:spcBef>
              <a:buClrTx/>
              <a:buSzTx/>
              <a:buFontTx/>
              <a:buNone/>
            </a:pPr>
            <a:endParaRPr lang="en-US" altLang="x-none" sz="2400">
              <a:latin typeface="Times New Roman" charset="0"/>
            </a:endParaRPr>
          </a:p>
          <a:p>
            <a:pPr>
              <a:spcBef>
                <a:spcPct val="0"/>
              </a:spcBef>
              <a:buClrTx/>
              <a:buSzTx/>
              <a:buFontTx/>
              <a:buNone/>
            </a:pPr>
            <a:r>
              <a:rPr lang="en-US" altLang="x-none" sz="2400">
                <a:latin typeface="Times New Roman" charset="0"/>
              </a:rPr>
              <a:t>sin(0</a:t>
            </a:r>
            <a:r>
              <a:rPr lang="en-US" altLang="x-none" sz="2400" baseline="30000">
                <a:latin typeface="Times New Roman" charset="0"/>
              </a:rPr>
              <a:t>o</a:t>
            </a:r>
            <a:r>
              <a:rPr lang="en-US" altLang="x-none" sz="2400">
                <a:latin typeface="Times New Roman" charset="0"/>
              </a:rPr>
              <a:t>) = ?</a:t>
            </a:r>
          </a:p>
          <a:p>
            <a:pPr>
              <a:spcBef>
                <a:spcPct val="0"/>
              </a:spcBef>
              <a:buClrTx/>
              <a:buSzTx/>
              <a:buFontTx/>
              <a:buNone/>
            </a:pPr>
            <a:r>
              <a:rPr lang="en-US" altLang="x-none" sz="2400">
                <a:latin typeface="Times New Roman" charset="0"/>
              </a:rPr>
              <a:t>cos(0</a:t>
            </a:r>
            <a:r>
              <a:rPr lang="en-US" altLang="x-none" sz="2400" baseline="30000">
                <a:latin typeface="Times New Roman" charset="0"/>
              </a:rPr>
              <a:t>o</a:t>
            </a:r>
            <a:r>
              <a:rPr lang="en-US" altLang="x-none" sz="2400">
                <a:latin typeface="Times New Roman" charset="0"/>
              </a:rPr>
              <a:t>) = ?</a:t>
            </a:r>
          </a:p>
        </p:txBody>
      </p:sp>
      <p:graphicFrame>
        <p:nvGraphicFramePr>
          <p:cNvPr id="225284" name="Object 2"/>
          <p:cNvGraphicFramePr>
            <a:graphicFrameLocks noChangeAspect="1"/>
          </p:cNvGraphicFramePr>
          <p:nvPr/>
        </p:nvGraphicFramePr>
        <p:xfrm>
          <a:off x="3276600" y="4419600"/>
          <a:ext cx="1631950" cy="357188"/>
        </p:xfrm>
        <a:graphic>
          <a:graphicData uri="http://schemas.openxmlformats.org/presentationml/2006/ole">
            <mc:AlternateContent xmlns:mc="http://schemas.openxmlformats.org/markup-compatibility/2006">
              <mc:Choice xmlns:v="urn:schemas-microsoft-com:vml" Requires="v">
                <p:oleObj name="Equation" r:id="rId2" imgW="812800" imgH="177800" progId="Equation.3">
                  <p:embed/>
                </p:oleObj>
              </mc:Choice>
              <mc:Fallback>
                <p:oleObj name="Equation" r:id="rId2" imgW="812800" imgH="1778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4419600"/>
                        <a:ext cx="163195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7172" name="AutoShape 5"/>
          <p:cNvSpPr>
            <a:spLocks noChangeArrowheads="1"/>
          </p:cNvSpPr>
          <p:nvPr/>
        </p:nvSpPr>
        <p:spPr bwMode="auto">
          <a:xfrm flipH="1">
            <a:off x="914400" y="4343400"/>
            <a:ext cx="1143000" cy="1143000"/>
          </a:xfrm>
          <a:prstGeom prst="rtTriangle">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7173" name="Text Box 6"/>
          <p:cNvSpPr txBox="1">
            <a:spLocks noChangeArrowheads="1"/>
          </p:cNvSpPr>
          <p:nvPr/>
        </p:nvSpPr>
        <p:spPr bwMode="auto">
          <a:xfrm>
            <a:off x="1371600" y="54864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a</a:t>
            </a:r>
          </a:p>
        </p:txBody>
      </p:sp>
      <p:sp>
        <p:nvSpPr>
          <p:cNvPr id="7174" name="Text Box 7"/>
          <p:cNvSpPr txBox="1">
            <a:spLocks noChangeArrowheads="1"/>
          </p:cNvSpPr>
          <p:nvPr/>
        </p:nvSpPr>
        <p:spPr bwMode="auto">
          <a:xfrm>
            <a:off x="2133600" y="46482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a</a:t>
            </a:r>
          </a:p>
        </p:txBody>
      </p:sp>
      <p:sp>
        <p:nvSpPr>
          <p:cNvPr id="7175" name="Arc 8"/>
          <p:cNvSpPr>
            <a:spLocks/>
          </p:cNvSpPr>
          <p:nvPr/>
        </p:nvSpPr>
        <p:spPr bwMode="auto">
          <a:xfrm>
            <a:off x="1219200" y="5181600"/>
            <a:ext cx="76200" cy="304800"/>
          </a:xfrm>
          <a:custGeom>
            <a:avLst/>
            <a:gdLst>
              <a:gd name="T0" fmla="*/ 0 w 21600"/>
              <a:gd name="T1" fmla="*/ 0 h 21600"/>
              <a:gd name="T2" fmla="*/ 41635310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76" name="Text Box 9"/>
          <p:cNvSpPr txBox="1">
            <a:spLocks noChangeArrowheads="1"/>
          </p:cNvSpPr>
          <p:nvPr/>
        </p:nvSpPr>
        <p:spPr bwMode="auto">
          <a:xfrm>
            <a:off x="1295400" y="5029200"/>
            <a:ext cx="590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45</a:t>
            </a:r>
            <a:r>
              <a:rPr lang="en-US" altLang="x-none" sz="2400" baseline="30000">
                <a:latin typeface="Times New Roman" charset="0"/>
              </a:rPr>
              <a:t>o</a:t>
            </a:r>
            <a:endParaRPr lang="en-US" altLang="x-none" sz="2400">
              <a:latin typeface="Times New Roman" charset="0"/>
            </a:endParaRPr>
          </a:p>
        </p:txBody>
      </p:sp>
      <p:graphicFrame>
        <p:nvGraphicFramePr>
          <p:cNvPr id="225291" name="Object 3"/>
          <p:cNvGraphicFramePr>
            <a:graphicFrameLocks noChangeAspect="1"/>
          </p:cNvGraphicFramePr>
          <p:nvPr/>
        </p:nvGraphicFramePr>
        <p:xfrm>
          <a:off x="3346450" y="5410200"/>
          <a:ext cx="1606550" cy="361950"/>
        </p:xfrm>
        <a:graphic>
          <a:graphicData uri="http://schemas.openxmlformats.org/presentationml/2006/ole">
            <mc:AlternateContent xmlns:mc="http://schemas.openxmlformats.org/markup-compatibility/2006">
              <mc:Choice xmlns:v="urn:schemas-microsoft-com:vml" Requires="v">
                <p:oleObj name="Equation" r:id="rId4" imgW="787400" imgH="177800" progId="Equation.3">
                  <p:embed/>
                </p:oleObj>
              </mc:Choice>
              <mc:Fallback>
                <p:oleObj name="Equation" r:id="rId4" imgW="787400" imgH="1778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46450" y="5410200"/>
                        <a:ext cx="1606550" cy="36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52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52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528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2528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22528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2252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p:txBody>
          <a:bodyPr/>
          <a:lstStyle/>
          <a:p>
            <a:r>
              <a:rPr lang="en-US" altLang="x-none"/>
              <a:t>Problem 1</a:t>
            </a:r>
          </a:p>
        </p:txBody>
      </p:sp>
      <p:sp>
        <p:nvSpPr>
          <p:cNvPr id="8194" name="Text Box 3"/>
          <p:cNvSpPr txBox="1">
            <a:spLocks noChangeArrowheads="1"/>
          </p:cNvSpPr>
          <p:nvPr/>
        </p:nvSpPr>
        <p:spPr bwMode="auto">
          <a:xfrm>
            <a:off x="593725" y="1641475"/>
            <a:ext cx="82454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1. What sequence of transformations will move the figure drawn in A to the position drawn in B?</a:t>
            </a:r>
          </a:p>
        </p:txBody>
      </p:sp>
      <p:sp>
        <p:nvSpPr>
          <p:cNvPr id="8195" name="Line 4"/>
          <p:cNvSpPr>
            <a:spLocks noChangeShapeType="1"/>
          </p:cNvSpPr>
          <p:nvPr/>
        </p:nvSpPr>
        <p:spPr bwMode="auto">
          <a:xfrm>
            <a:off x="2133600" y="3352800"/>
            <a:ext cx="0" cy="26670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6" name="Line 5"/>
          <p:cNvSpPr>
            <a:spLocks noChangeShapeType="1"/>
          </p:cNvSpPr>
          <p:nvPr/>
        </p:nvSpPr>
        <p:spPr bwMode="auto">
          <a:xfrm>
            <a:off x="838200" y="4495800"/>
            <a:ext cx="2667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7" name="Rectangle 6"/>
          <p:cNvSpPr>
            <a:spLocks noChangeArrowheads="1"/>
          </p:cNvSpPr>
          <p:nvPr/>
        </p:nvSpPr>
        <p:spPr bwMode="auto">
          <a:xfrm>
            <a:off x="2514600" y="3505200"/>
            <a:ext cx="685800" cy="685800"/>
          </a:xfrm>
          <a:prstGeom prst="rect">
            <a:avLst/>
          </a:prstGeom>
          <a:solidFill>
            <a:schemeClr val="accent1"/>
          </a:solidFill>
          <a:ln w="12700">
            <a:solidFill>
              <a:schemeClr val="tx1"/>
            </a:solidFill>
            <a:miter lim="800000"/>
            <a:headEnd/>
            <a:tailEnd/>
          </a:ln>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8198" name="Oval 7"/>
          <p:cNvSpPr>
            <a:spLocks noChangeArrowheads="1"/>
          </p:cNvSpPr>
          <p:nvPr/>
        </p:nvSpPr>
        <p:spPr bwMode="auto">
          <a:xfrm>
            <a:off x="2819400" y="3810000"/>
            <a:ext cx="76200" cy="76200"/>
          </a:xfrm>
          <a:prstGeom prst="ellipse">
            <a:avLst/>
          </a:prstGeom>
          <a:solidFill>
            <a:schemeClr val="tx1"/>
          </a:solidFill>
          <a:ln w="12700">
            <a:solidFill>
              <a:schemeClr val="tx1"/>
            </a:solidFill>
            <a:round/>
            <a:headEnd/>
            <a:tailEnd/>
          </a:ln>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8199" name="Text Box 8"/>
          <p:cNvSpPr txBox="1">
            <a:spLocks noChangeArrowheads="1"/>
          </p:cNvSpPr>
          <p:nvPr/>
        </p:nvSpPr>
        <p:spPr bwMode="auto">
          <a:xfrm>
            <a:off x="2895600" y="2819400"/>
            <a:ext cx="18827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50000"/>
              </a:spcBef>
              <a:buClrTx/>
              <a:buSzTx/>
              <a:buFontTx/>
              <a:buNone/>
            </a:pPr>
            <a:r>
              <a:rPr lang="en-US" altLang="x-none" sz="2000">
                <a:latin typeface="Times New Roman" charset="0"/>
              </a:rPr>
              <a:t>(100, 100)</a:t>
            </a:r>
          </a:p>
        </p:txBody>
      </p:sp>
      <p:sp>
        <p:nvSpPr>
          <p:cNvPr id="8200" name="Line 9"/>
          <p:cNvSpPr>
            <a:spLocks noChangeShapeType="1"/>
          </p:cNvSpPr>
          <p:nvPr/>
        </p:nvSpPr>
        <p:spPr bwMode="auto">
          <a:xfrm flipH="1">
            <a:off x="2971800" y="3200400"/>
            <a:ext cx="533400" cy="5334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01" name="Text Box 10"/>
          <p:cNvSpPr txBox="1">
            <a:spLocks noChangeArrowheads="1"/>
          </p:cNvSpPr>
          <p:nvPr/>
        </p:nvSpPr>
        <p:spPr bwMode="auto">
          <a:xfrm>
            <a:off x="762000" y="2590800"/>
            <a:ext cx="481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A.</a:t>
            </a:r>
          </a:p>
        </p:txBody>
      </p:sp>
      <p:sp>
        <p:nvSpPr>
          <p:cNvPr id="8202" name="Line 11"/>
          <p:cNvSpPr>
            <a:spLocks noChangeShapeType="1"/>
          </p:cNvSpPr>
          <p:nvPr/>
        </p:nvSpPr>
        <p:spPr bwMode="auto">
          <a:xfrm>
            <a:off x="6118225" y="3352800"/>
            <a:ext cx="0" cy="26670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03" name="Line 12"/>
          <p:cNvSpPr>
            <a:spLocks noChangeShapeType="1"/>
          </p:cNvSpPr>
          <p:nvPr/>
        </p:nvSpPr>
        <p:spPr bwMode="auto">
          <a:xfrm>
            <a:off x="4822825" y="4495800"/>
            <a:ext cx="2667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04" name="Rectangle 13"/>
          <p:cNvSpPr>
            <a:spLocks noChangeArrowheads="1"/>
          </p:cNvSpPr>
          <p:nvPr/>
        </p:nvSpPr>
        <p:spPr bwMode="auto">
          <a:xfrm rot="-2621115">
            <a:off x="5105400" y="3505200"/>
            <a:ext cx="685800" cy="685800"/>
          </a:xfrm>
          <a:prstGeom prst="rect">
            <a:avLst/>
          </a:prstGeom>
          <a:solidFill>
            <a:schemeClr val="accent1"/>
          </a:solidFill>
          <a:ln w="12700">
            <a:solidFill>
              <a:schemeClr val="tx1"/>
            </a:solidFill>
            <a:miter lim="800000"/>
            <a:headEnd/>
            <a:tailEnd/>
          </a:ln>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8205" name="Oval 14"/>
          <p:cNvSpPr>
            <a:spLocks noChangeArrowheads="1"/>
          </p:cNvSpPr>
          <p:nvPr/>
        </p:nvSpPr>
        <p:spPr bwMode="auto">
          <a:xfrm>
            <a:off x="5410200" y="3810000"/>
            <a:ext cx="76200" cy="76200"/>
          </a:xfrm>
          <a:prstGeom prst="ellipse">
            <a:avLst/>
          </a:prstGeom>
          <a:solidFill>
            <a:schemeClr val="tx1"/>
          </a:solidFill>
          <a:ln w="12700">
            <a:solidFill>
              <a:schemeClr val="tx1"/>
            </a:solidFill>
            <a:round/>
            <a:headEnd/>
            <a:tailEnd/>
          </a:ln>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8206" name="Text Box 15"/>
          <p:cNvSpPr txBox="1">
            <a:spLocks noChangeArrowheads="1"/>
          </p:cNvSpPr>
          <p:nvPr/>
        </p:nvSpPr>
        <p:spPr bwMode="auto">
          <a:xfrm>
            <a:off x="5791200" y="2667000"/>
            <a:ext cx="18827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50000"/>
              </a:spcBef>
              <a:buClrTx/>
              <a:buSzTx/>
              <a:buFontTx/>
              <a:buNone/>
            </a:pPr>
            <a:r>
              <a:rPr lang="en-US" altLang="x-none" sz="2000">
                <a:latin typeface="Times New Roman" charset="0"/>
              </a:rPr>
              <a:t>(-100, 100)</a:t>
            </a:r>
          </a:p>
        </p:txBody>
      </p:sp>
      <p:sp>
        <p:nvSpPr>
          <p:cNvPr id="8207" name="Line 16"/>
          <p:cNvSpPr>
            <a:spLocks noChangeShapeType="1"/>
          </p:cNvSpPr>
          <p:nvPr/>
        </p:nvSpPr>
        <p:spPr bwMode="auto">
          <a:xfrm flipH="1">
            <a:off x="5562600" y="3124200"/>
            <a:ext cx="533400" cy="5334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08" name="Text Box 17"/>
          <p:cNvSpPr txBox="1">
            <a:spLocks noChangeArrowheads="1"/>
          </p:cNvSpPr>
          <p:nvPr/>
        </p:nvSpPr>
        <p:spPr bwMode="auto">
          <a:xfrm>
            <a:off x="4800600" y="2590800"/>
            <a:ext cx="463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B.</a:t>
            </a:r>
          </a:p>
        </p:txBody>
      </p:sp>
      <p:sp>
        <p:nvSpPr>
          <p:cNvPr id="8209" name="Text Box 18"/>
          <p:cNvSpPr txBox="1">
            <a:spLocks noChangeArrowheads="1"/>
          </p:cNvSpPr>
          <p:nvPr/>
        </p:nvSpPr>
        <p:spPr bwMode="auto">
          <a:xfrm>
            <a:off x="3505200" y="4419600"/>
            <a:ext cx="22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50000"/>
              </a:spcBef>
              <a:buClrTx/>
              <a:buSzTx/>
              <a:buFontTx/>
              <a:buNone/>
            </a:pPr>
            <a:r>
              <a:rPr lang="en-US" altLang="x-none" sz="2400">
                <a:latin typeface="Times New Roman" charset="0"/>
              </a:rPr>
              <a:t>x</a:t>
            </a:r>
          </a:p>
        </p:txBody>
      </p:sp>
      <p:sp>
        <p:nvSpPr>
          <p:cNvPr id="8210" name="Text Box 19"/>
          <p:cNvSpPr txBox="1">
            <a:spLocks noChangeArrowheads="1"/>
          </p:cNvSpPr>
          <p:nvPr/>
        </p:nvSpPr>
        <p:spPr bwMode="auto">
          <a:xfrm>
            <a:off x="1828800" y="3124200"/>
            <a:ext cx="22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50000"/>
              </a:spcBef>
              <a:buClrTx/>
              <a:buSzTx/>
              <a:buFontTx/>
              <a:buNone/>
            </a:pPr>
            <a:r>
              <a:rPr lang="en-US" altLang="x-none" sz="2400">
                <a:latin typeface="Times New Roman" charset="0"/>
              </a:rPr>
              <a:t>y</a:t>
            </a:r>
          </a:p>
        </p:txBody>
      </p:sp>
      <p:sp>
        <p:nvSpPr>
          <p:cNvPr id="8211" name="Text Box 20"/>
          <p:cNvSpPr txBox="1">
            <a:spLocks noChangeArrowheads="1"/>
          </p:cNvSpPr>
          <p:nvPr/>
        </p:nvSpPr>
        <p:spPr bwMode="auto">
          <a:xfrm>
            <a:off x="6172200" y="3048000"/>
            <a:ext cx="22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50000"/>
              </a:spcBef>
              <a:buClrTx/>
              <a:buSzTx/>
              <a:buFontTx/>
              <a:buNone/>
            </a:pPr>
            <a:r>
              <a:rPr lang="en-US" altLang="x-none" sz="2400">
                <a:latin typeface="Times New Roman" charset="0"/>
              </a:rPr>
              <a:t>y</a:t>
            </a:r>
          </a:p>
        </p:txBody>
      </p:sp>
      <p:sp>
        <p:nvSpPr>
          <p:cNvPr id="8212" name="Text Box 21"/>
          <p:cNvSpPr txBox="1">
            <a:spLocks noChangeArrowheads="1"/>
          </p:cNvSpPr>
          <p:nvPr/>
        </p:nvSpPr>
        <p:spPr bwMode="auto">
          <a:xfrm>
            <a:off x="7467600" y="4419600"/>
            <a:ext cx="22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50000"/>
              </a:spcBef>
              <a:buClrTx/>
              <a:buSzTx/>
              <a:buFontTx/>
              <a:buNone/>
            </a:pPr>
            <a:r>
              <a:rPr lang="en-US" altLang="x-none" sz="2400">
                <a:latin typeface="Times New Roman" charset="0"/>
              </a:rPr>
              <a:t>x</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ChangeArrowheads="1"/>
          </p:cNvSpPr>
          <p:nvPr>
            <p:ph type="title"/>
          </p:nvPr>
        </p:nvSpPr>
        <p:spPr/>
        <p:txBody>
          <a:bodyPr/>
          <a:lstStyle/>
          <a:p>
            <a:r>
              <a:rPr lang="en-US" altLang="x-none"/>
              <a:t>Problem 2</a:t>
            </a:r>
          </a:p>
        </p:txBody>
      </p:sp>
      <p:sp>
        <p:nvSpPr>
          <p:cNvPr id="9218" name="Text Box 3"/>
          <p:cNvSpPr txBox="1">
            <a:spLocks noChangeArrowheads="1"/>
          </p:cNvSpPr>
          <p:nvPr/>
        </p:nvSpPr>
        <p:spPr bwMode="auto">
          <a:xfrm>
            <a:off x="441325" y="1641475"/>
            <a:ext cx="81692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2.  What will be the result of applying the Rotation Matrix, Rz(90), to the rectangle diagrammed below?</a:t>
            </a:r>
          </a:p>
        </p:txBody>
      </p:sp>
      <p:sp>
        <p:nvSpPr>
          <p:cNvPr id="9219" name="Line 4"/>
          <p:cNvSpPr>
            <a:spLocks noChangeShapeType="1"/>
          </p:cNvSpPr>
          <p:nvPr/>
        </p:nvSpPr>
        <p:spPr bwMode="auto">
          <a:xfrm>
            <a:off x="3505200" y="3048000"/>
            <a:ext cx="0" cy="2895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20" name="Line 5"/>
          <p:cNvSpPr>
            <a:spLocks noChangeShapeType="1"/>
          </p:cNvSpPr>
          <p:nvPr/>
        </p:nvSpPr>
        <p:spPr bwMode="auto">
          <a:xfrm>
            <a:off x="2209800" y="4267200"/>
            <a:ext cx="29718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21" name="Text Box 6"/>
          <p:cNvSpPr txBox="1">
            <a:spLocks noChangeArrowheads="1"/>
          </p:cNvSpPr>
          <p:nvPr/>
        </p:nvSpPr>
        <p:spPr bwMode="auto">
          <a:xfrm>
            <a:off x="3124200" y="2895600"/>
            <a:ext cx="22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50000"/>
              </a:spcBef>
              <a:buClrTx/>
              <a:buSzTx/>
              <a:buFontTx/>
              <a:buNone/>
            </a:pPr>
            <a:r>
              <a:rPr lang="en-US" altLang="x-none" sz="2400">
                <a:latin typeface="Times New Roman" charset="0"/>
              </a:rPr>
              <a:t>y</a:t>
            </a:r>
          </a:p>
        </p:txBody>
      </p:sp>
      <p:sp>
        <p:nvSpPr>
          <p:cNvPr id="9222" name="Text Box 7"/>
          <p:cNvSpPr txBox="1">
            <a:spLocks noChangeArrowheads="1"/>
          </p:cNvSpPr>
          <p:nvPr/>
        </p:nvSpPr>
        <p:spPr bwMode="auto">
          <a:xfrm>
            <a:off x="5029200" y="4179888"/>
            <a:ext cx="22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50000"/>
              </a:spcBef>
              <a:buClrTx/>
              <a:buSzTx/>
              <a:buFontTx/>
              <a:buNone/>
            </a:pPr>
            <a:r>
              <a:rPr lang="en-US" altLang="x-none" sz="2400">
                <a:latin typeface="Times New Roman" charset="0"/>
              </a:rPr>
              <a:t>x</a:t>
            </a:r>
          </a:p>
        </p:txBody>
      </p:sp>
      <p:grpSp>
        <p:nvGrpSpPr>
          <p:cNvPr id="9223" name="Group 8"/>
          <p:cNvGrpSpPr>
            <a:grpSpLocks/>
          </p:cNvGrpSpPr>
          <p:nvPr/>
        </p:nvGrpSpPr>
        <p:grpSpPr bwMode="auto">
          <a:xfrm>
            <a:off x="3571875" y="2390775"/>
            <a:ext cx="2722563" cy="1912938"/>
            <a:chOff x="2159" y="1625"/>
            <a:chExt cx="1715" cy="1205"/>
          </a:xfrm>
        </p:grpSpPr>
        <p:sp>
          <p:nvSpPr>
            <p:cNvPr id="9224" name="Rectangle 9"/>
            <p:cNvSpPr>
              <a:spLocks noChangeArrowheads="1"/>
            </p:cNvSpPr>
            <p:nvPr/>
          </p:nvSpPr>
          <p:spPr bwMode="auto">
            <a:xfrm>
              <a:off x="2544" y="1961"/>
              <a:ext cx="240" cy="576"/>
            </a:xfrm>
            <a:prstGeom prst="rect">
              <a:avLst/>
            </a:prstGeom>
            <a:solidFill>
              <a:schemeClr val="accent1"/>
            </a:solidFill>
            <a:ln w="12700">
              <a:solidFill>
                <a:schemeClr val="tx1"/>
              </a:solidFill>
              <a:miter lim="800000"/>
              <a:headEnd/>
              <a:tailEnd/>
            </a:ln>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9225" name="Oval 10"/>
            <p:cNvSpPr>
              <a:spLocks noChangeArrowheads="1"/>
            </p:cNvSpPr>
            <p:nvPr/>
          </p:nvSpPr>
          <p:spPr bwMode="auto">
            <a:xfrm>
              <a:off x="2647" y="2249"/>
              <a:ext cx="48" cy="48"/>
            </a:xfrm>
            <a:prstGeom prst="ellipse">
              <a:avLst/>
            </a:prstGeom>
            <a:solidFill>
              <a:schemeClr val="tx1"/>
            </a:solidFill>
            <a:ln w="12700">
              <a:solidFill>
                <a:schemeClr val="tx1"/>
              </a:solidFill>
              <a:round/>
              <a:headEnd/>
              <a:tailEnd/>
            </a:ln>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9226" name="Text Box 11"/>
            <p:cNvSpPr txBox="1">
              <a:spLocks noChangeArrowheads="1"/>
            </p:cNvSpPr>
            <p:nvPr/>
          </p:nvSpPr>
          <p:spPr bwMode="auto">
            <a:xfrm>
              <a:off x="2688" y="1625"/>
              <a:ext cx="118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50000"/>
                </a:spcBef>
                <a:buClrTx/>
                <a:buSzTx/>
                <a:buFontTx/>
                <a:buNone/>
              </a:pPr>
              <a:r>
                <a:rPr lang="en-US" altLang="x-none" sz="2000">
                  <a:latin typeface="Times New Roman" charset="0"/>
                </a:rPr>
                <a:t>(100, 100)</a:t>
              </a:r>
            </a:p>
          </p:txBody>
        </p:sp>
        <p:sp>
          <p:nvSpPr>
            <p:cNvPr id="9227" name="Line 12"/>
            <p:cNvSpPr>
              <a:spLocks noChangeShapeType="1"/>
            </p:cNvSpPr>
            <p:nvPr/>
          </p:nvSpPr>
          <p:spPr bwMode="auto">
            <a:xfrm flipH="1">
              <a:off x="2736" y="1865"/>
              <a:ext cx="336" cy="33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228" name="Line 13"/>
            <p:cNvSpPr>
              <a:spLocks noChangeShapeType="1"/>
            </p:cNvSpPr>
            <p:nvPr/>
          </p:nvSpPr>
          <p:spPr bwMode="auto">
            <a:xfrm>
              <a:off x="2489" y="1961"/>
              <a:ext cx="0" cy="576"/>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229" name="Text Box 14"/>
            <p:cNvSpPr txBox="1">
              <a:spLocks noChangeArrowheads="1"/>
            </p:cNvSpPr>
            <p:nvPr/>
          </p:nvSpPr>
          <p:spPr bwMode="auto">
            <a:xfrm>
              <a:off x="2159" y="2057"/>
              <a:ext cx="35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000">
                  <a:latin typeface="Times New Roman" charset="0"/>
                </a:rPr>
                <a:t>100</a:t>
              </a:r>
            </a:p>
          </p:txBody>
        </p:sp>
        <p:sp>
          <p:nvSpPr>
            <p:cNvPr id="9230" name="Line 15"/>
            <p:cNvSpPr>
              <a:spLocks noChangeShapeType="1"/>
            </p:cNvSpPr>
            <p:nvPr/>
          </p:nvSpPr>
          <p:spPr bwMode="auto">
            <a:xfrm>
              <a:off x="2547" y="2593"/>
              <a:ext cx="220" cy="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231" name="Text Box 16"/>
            <p:cNvSpPr txBox="1">
              <a:spLocks noChangeArrowheads="1"/>
            </p:cNvSpPr>
            <p:nvPr/>
          </p:nvSpPr>
          <p:spPr bwMode="auto">
            <a:xfrm>
              <a:off x="2510" y="2580"/>
              <a:ext cx="2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000">
                  <a:latin typeface="Times New Roman" charset="0"/>
                </a:rPr>
                <a:t>50</a:t>
              </a: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p:nvPr>
        </p:nvSpPr>
        <p:spPr/>
        <p:txBody>
          <a:bodyPr/>
          <a:lstStyle/>
          <a:p>
            <a:r>
              <a:rPr lang="en-US" altLang="x-none"/>
              <a:t>Problem 3</a:t>
            </a:r>
          </a:p>
        </p:txBody>
      </p:sp>
      <p:sp>
        <p:nvSpPr>
          <p:cNvPr id="10242" name="Text Box 3"/>
          <p:cNvSpPr txBox="1">
            <a:spLocks noChangeArrowheads="1"/>
          </p:cNvSpPr>
          <p:nvPr/>
        </p:nvSpPr>
        <p:spPr bwMode="auto">
          <a:xfrm>
            <a:off x="441325" y="1717675"/>
            <a:ext cx="84740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3.  What transformations are performed by multiplying a point by the following matrices?</a:t>
            </a:r>
          </a:p>
        </p:txBody>
      </p:sp>
      <p:sp>
        <p:nvSpPr>
          <p:cNvPr id="10243" name="Text Box 4"/>
          <p:cNvSpPr txBox="1">
            <a:spLocks noChangeArrowheads="1"/>
          </p:cNvSpPr>
          <p:nvPr/>
        </p:nvSpPr>
        <p:spPr bwMode="auto">
          <a:xfrm>
            <a:off x="441325" y="2632075"/>
            <a:ext cx="395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a.</a:t>
            </a:r>
          </a:p>
        </p:txBody>
      </p:sp>
      <p:graphicFrame>
        <p:nvGraphicFramePr>
          <p:cNvPr id="10244" name="Object 2"/>
          <p:cNvGraphicFramePr>
            <a:graphicFrameLocks noChangeAspect="1"/>
          </p:cNvGraphicFramePr>
          <p:nvPr/>
        </p:nvGraphicFramePr>
        <p:xfrm>
          <a:off x="1143000" y="3124200"/>
          <a:ext cx="2489200" cy="2400300"/>
        </p:xfrm>
        <a:graphic>
          <a:graphicData uri="http://schemas.openxmlformats.org/presentationml/2006/ole">
            <mc:AlternateContent xmlns:mc="http://schemas.openxmlformats.org/markup-compatibility/2006">
              <mc:Choice xmlns:v="urn:schemas-microsoft-com:vml" Requires="v">
                <p:oleObj name="Equation" r:id="rId2" imgW="2489200" imgH="2400300" progId="Equation.3">
                  <p:embed/>
                </p:oleObj>
              </mc:Choice>
              <mc:Fallback>
                <p:oleObj name="Equation" r:id="rId2" imgW="2489200" imgH="24003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3124200"/>
                        <a:ext cx="2489200" cy="240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10245" name="Text Box 6"/>
          <p:cNvSpPr txBox="1">
            <a:spLocks noChangeArrowheads="1"/>
          </p:cNvSpPr>
          <p:nvPr/>
        </p:nvSpPr>
        <p:spPr bwMode="auto">
          <a:xfrm>
            <a:off x="4495800" y="2590800"/>
            <a:ext cx="41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b.</a:t>
            </a:r>
          </a:p>
        </p:txBody>
      </p:sp>
      <p:graphicFrame>
        <p:nvGraphicFramePr>
          <p:cNvPr id="10246" name="Object 3"/>
          <p:cNvGraphicFramePr>
            <a:graphicFrameLocks noChangeAspect="1"/>
          </p:cNvGraphicFramePr>
          <p:nvPr/>
        </p:nvGraphicFramePr>
        <p:xfrm>
          <a:off x="5213350" y="3314700"/>
          <a:ext cx="2120900" cy="2019300"/>
        </p:xfrm>
        <a:graphic>
          <a:graphicData uri="http://schemas.openxmlformats.org/presentationml/2006/ole">
            <mc:AlternateContent xmlns:mc="http://schemas.openxmlformats.org/markup-compatibility/2006">
              <mc:Choice xmlns:v="urn:schemas-microsoft-com:vml" Requires="v">
                <p:oleObj name="Equation" r:id="rId4" imgW="2120900" imgH="2019300" progId="Equation.3">
                  <p:embed/>
                </p:oleObj>
              </mc:Choice>
              <mc:Fallback>
                <p:oleObj name="Equation" r:id="rId4" imgW="2120900" imgH="20193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13350" y="3314700"/>
                        <a:ext cx="2120900"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p:nvPr>
        </p:nvSpPr>
        <p:spPr/>
        <p:txBody>
          <a:bodyPr/>
          <a:lstStyle/>
          <a:p>
            <a:r>
              <a:rPr lang="en-US" altLang="x-none"/>
              <a:t>Problem 4</a:t>
            </a:r>
          </a:p>
        </p:txBody>
      </p:sp>
      <p:sp>
        <p:nvSpPr>
          <p:cNvPr id="11266" name="Text Box 3"/>
          <p:cNvSpPr txBox="1">
            <a:spLocks noChangeArrowheads="1"/>
          </p:cNvSpPr>
          <p:nvPr/>
        </p:nvSpPr>
        <p:spPr bwMode="auto">
          <a:xfrm>
            <a:off x="441325" y="1641475"/>
            <a:ext cx="816927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57200" indent="-457200">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 typeface="Times" charset="0"/>
              <a:buAutoNum type="arabicPeriod" startAt="4"/>
            </a:pPr>
            <a:r>
              <a:rPr lang="en-US" altLang="x-none" sz="2400">
                <a:latin typeface="Times New Roman" charset="0"/>
              </a:rPr>
              <a:t>A transformation matrix, M, is defined as follows:</a:t>
            </a:r>
          </a:p>
          <a:p>
            <a:pPr>
              <a:spcBef>
                <a:spcPct val="0"/>
              </a:spcBef>
              <a:buClrTx/>
              <a:buSzTx/>
              <a:buFont typeface="Times" charset="0"/>
              <a:buNone/>
            </a:pPr>
            <a:r>
              <a:rPr lang="en-US" altLang="x-none" sz="2400">
                <a:latin typeface="Times New Roman" charset="0"/>
              </a:rPr>
              <a:t>	M = T(50, 0, 0)*Rz(90)*S(1, -1, 1)</a:t>
            </a:r>
          </a:p>
          <a:p>
            <a:pPr>
              <a:spcBef>
                <a:spcPct val="0"/>
              </a:spcBef>
              <a:buClrTx/>
              <a:buSzTx/>
              <a:buFont typeface="Times" charset="0"/>
              <a:buNone/>
            </a:pPr>
            <a:r>
              <a:rPr lang="en-US" altLang="x-none" sz="2400">
                <a:latin typeface="Times New Roman" charset="0"/>
              </a:rPr>
              <a:t>Sketch the result of applying M to the following figure (show the intermediate steps):</a:t>
            </a:r>
          </a:p>
        </p:txBody>
      </p:sp>
      <p:sp>
        <p:nvSpPr>
          <p:cNvPr id="11267" name="Line 4"/>
          <p:cNvSpPr>
            <a:spLocks noChangeShapeType="1"/>
          </p:cNvSpPr>
          <p:nvPr/>
        </p:nvSpPr>
        <p:spPr bwMode="auto">
          <a:xfrm>
            <a:off x="1981200" y="3352800"/>
            <a:ext cx="0" cy="30480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68" name="Line 5"/>
          <p:cNvSpPr>
            <a:spLocks noChangeShapeType="1"/>
          </p:cNvSpPr>
          <p:nvPr/>
        </p:nvSpPr>
        <p:spPr bwMode="auto">
          <a:xfrm>
            <a:off x="609600" y="4800600"/>
            <a:ext cx="29718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69" name="AutoShape 6"/>
          <p:cNvSpPr>
            <a:spLocks noChangeArrowheads="1"/>
          </p:cNvSpPr>
          <p:nvPr/>
        </p:nvSpPr>
        <p:spPr bwMode="auto">
          <a:xfrm>
            <a:off x="2743200" y="3505200"/>
            <a:ext cx="533400" cy="990600"/>
          </a:xfrm>
          <a:prstGeom prst="triangle">
            <a:avLst>
              <a:gd name="adj" fmla="val 50000"/>
            </a:avLst>
          </a:prstGeom>
          <a:solidFill>
            <a:schemeClr val="accent1"/>
          </a:solidFill>
          <a:ln w="12700">
            <a:solidFill>
              <a:schemeClr val="tx1"/>
            </a:solidFill>
            <a:miter lim="800000"/>
            <a:headEnd/>
            <a:tailEnd/>
          </a:ln>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11270" name="Oval 7"/>
          <p:cNvSpPr>
            <a:spLocks noChangeArrowheads="1"/>
          </p:cNvSpPr>
          <p:nvPr/>
        </p:nvSpPr>
        <p:spPr bwMode="auto">
          <a:xfrm>
            <a:off x="2689225" y="4495800"/>
            <a:ext cx="76200" cy="76200"/>
          </a:xfrm>
          <a:prstGeom prst="ellipse">
            <a:avLst/>
          </a:prstGeom>
          <a:solidFill>
            <a:schemeClr val="tx1"/>
          </a:solidFill>
          <a:ln w="12700">
            <a:solidFill>
              <a:schemeClr val="tx1"/>
            </a:solidFill>
            <a:round/>
            <a:headEnd/>
            <a:tailEnd/>
          </a:ln>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11271" name="Text Box 8"/>
          <p:cNvSpPr txBox="1">
            <a:spLocks noChangeArrowheads="1"/>
          </p:cNvSpPr>
          <p:nvPr/>
        </p:nvSpPr>
        <p:spPr bwMode="auto">
          <a:xfrm>
            <a:off x="1905000" y="4495800"/>
            <a:ext cx="121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50000"/>
              </a:spcBef>
              <a:buClrTx/>
              <a:buSzTx/>
              <a:buFontTx/>
              <a:buNone/>
            </a:pPr>
            <a:r>
              <a:rPr lang="en-US" altLang="x-none" sz="2000">
                <a:latin typeface="Times New Roman" charset="0"/>
              </a:rPr>
              <a:t>(100, 50)</a:t>
            </a:r>
          </a:p>
        </p:txBody>
      </p:sp>
      <p:sp>
        <p:nvSpPr>
          <p:cNvPr id="11272" name="Text Box 10"/>
          <p:cNvSpPr txBox="1">
            <a:spLocks noChangeArrowheads="1"/>
          </p:cNvSpPr>
          <p:nvPr/>
        </p:nvSpPr>
        <p:spPr bwMode="auto">
          <a:xfrm>
            <a:off x="1676400" y="3200400"/>
            <a:ext cx="22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50000"/>
              </a:spcBef>
              <a:buClrTx/>
              <a:buSzTx/>
              <a:buFontTx/>
              <a:buNone/>
            </a:pPr>
            <a:r>
              <a:rPr lang="en-US" altLang="x-none" sz="2400">
                <a:latin typeface="Times New Roman" charset="0"/>
              </a:rPr>
              <a:t>y</a:t>
            </a:r>
          </a:p>
        </p:txBody>
      </p:sp>
      <p:sp>
        <p:nvSpPr>
          <p:cNvPr id="11273" name="Text Box 11"/>
          <p:cNvSpPr txBox="1">
            <a:spLocks noChangeArrowheads="1"/>
          </p:cNvSpPr>
          <p:nvPr/>
        </p:nvSpPr>
        <p:spPr bwMode="auto">
          <a:xfrm>
            <a:off x="3352800" y="4724400"/>
            <a:ext cx="22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50000"/>
              </a:spcBef>
              <a:buClrTx/>
              <a:buSzTx/>
              <a:buFontTx/>
              <a:buNone/>
            </a:pPr>
            <a:r>
              <a:rPr lang="en-US" altLang="x-none" sz="2400">
                <a:latin typeface="Times New Roman" charset="0"/>
              </a:rPr>
              <a:t>x</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p:nvPr>
        </p:nvSpPr>
        <p:spPr/>
        <p:txBody>
          <a:bodyPr/>
          <a:lstStyle/>
          <a:p>
            <a:r>
              <a:rPr lang="en-US" altLang="x-none"/>
              <a:t>Problem 5</a:t>
            </a:r>
          </a:p>
        </p:txBody>
      </p:sp>
      <p:sp>
        <p:nvSpPr>
          <p:cNvPr id="12290" name="Text Box 3"/>
          <p:cNvSpPr txBox="1">
            <a:spLocks noChangeArrowheads="1"/>
          </p:cNvSpPr>
          <p:nvPr/>
        </p:nvSpPr>
        <p:spPr bwMode="auto">
          <a:xfrm>
            <a:off x="669925" y="1793875"/>
            <a:ext cx="7635875"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5. Consider a square defined by the following 4 vertices:</a:t>
            </a:r>
          </a:p>
          <a:p>
            <a:pPr>
              <a:spcBef>
                <a:spcPct val="0"/>
              </a:spcBef>
              <a:buClrTx/>
              <a:buSzTx/>
              <a:buFontTx/>
              <a:buNone/>
            </a:pPr>
            <a:r>
              <a:rPr lang="en-US" altLang="x-none" sz="2400">
                <a:latin typeface="Times New Roman" charset="0"/>
              </a:rPr>
              <a:t>	P1 = (200, 200, 4)</a:t>
            </a:r>
          </a:p>
          <a:p>
            <a:pPr>
              <a:spcBef>
                <a:spcPct val="0"/>
              </a:spcBef>
              <a:buClrTx/>
              <a:buSzTx/>
              <a:buFontTx/>
              <a:buNone/>
            </a:pPr>
            <a:r>
              <a:rPr lang="en-US" altLang="x-none" sz="2400">
                <a:latin typeface="Times New Roman" charset="0"/>
              </a:rPr>
              <a:t>	P2 = (400, 200, 4)</a:t>
            </a:r>
          </a:p>
          <a:p>
            <a:pPr>
              <a:spcBef>
                <a:spcPct val="0"/>
              </a:spcBef>
              <a:buClrTx/>
              <a:buSzTx/>
              <a:buFontTx/>
              <a:buNone/>
            </a:pPr>
            <a:r>
              <a:rPr lang="en-US" altLang="x-none" sz="2400">
                <a:latin typeface="Times New Roman" charset="0"/>
              </a:rPr>
              <a:t>	P3 = (400, 400, 4)</a:t>
            </a:r>
          </a:p>
          <a:p>
            <a:pPr>
              <a:spcBef>
                <a:spcPct val="0"/>
              </a:spcBef>
              <a:buClrTx/>
              <a:buSzTx/>
              <a:buFontTx/>
              <a:buNone/>
            </a:pPr>
            <a:r>
              <a:rPr lang="en-US" altLang="x-none" sz="2400">
                <a:latin typeface="Times New Roman" charset="0"/>
              </a:rPr>
              <a:t>	P4 = (200, 400, 4)</a:t>
            </a:r>
          </a:p>
          <a:p>
            <a:pPr>
              <a:spcBef>
                <a:spcPct val="0"/>
              </a:spcBef>
              <a:buClrTx/>
              <a:buSzTx/>
              <a:buFontTx/>
              <a:buNone/>
            </a:pPr>
            <a:r>
              <a:rPr lang="en-US" altLang="x-none" sz="2400">
                <a:latin typeface="Times New Roman" charset="0"/>
              </a:rPr>
              <a:t>What will be the positions of the points on the image plane in a system that uses Perspective Projection, with a focal length of 1?  What if the focal length = 2?</a:t>
            </a:r>
          </a:p>
          <a:p>
            <a:pPr>
              <a:spcBef>
                <a:spcPct val="0"/>
              </a:spcBef>
              <a:buClrTx/>
              <a:buSzTx/>
              <a:buFontTx/>
              <a:buNone/>
            </a:pPr>
            <a:endParaRPr lang="en-US" altLang="x-none" sz="2400">
              <a:latin typeface="Times New Roman" charset="0"/>
            </a:endParaRPr>
          </a:p>
          <a:p>
            <a:pPr>
              <a:spcBef>
                <a:spcPct val="0"/>
              </a:spcBef>
              <a:buClrTx/>
              <a:buSzTx/>
              <a:buFontTx/>
              <a:buNone/>
            </a:pPr>
            <a:r>
              <a:rPr lang="en-US" altLang="x-none" sz="2400">
                <a:latin typeface="Times New Roman" charset="0"/>
              </a:rPr>
              <a:t>Assume the image plane is in front of the center of projection.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lstStyle/>
          <a:p>
            <a:r>
              <a:rPr lang="en-US" altLang="x-none"/>
              <a:t>Problem 6</a:t>
            </a:r>
          </a:p>
        </p:txBody>
      </p:sp>
      <p:sp>
        <p:nvSpPr>
          <p:cNvPr id="13314" name="Text Box 3"/>
          <p:cNvSpPr txBox="1">
            <a:spLocks noChangeArrowheads="1"/>
          </p:cNvSpPr>
          <p:nvPr/>
        </p:nvSpPr>
        <p:spPr bwMode="auto">
          <a:xfrm>
            <a:off x="517525" y="1641475"/>
            <a:ext cx="7940675"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dirty="0">
                <a:latin typeface="Times New Roman" charset="0"/>
              </a:rPr>
              <a:t>a) Write </a:t>
            </a:r>
            <a:r>
              <a:rPr lang="en-US" altLang="x-none" sz="2400" dirty="0" err="1">
                <a:latin typeface="Times New Roman" charset="0"/>
              </a:rPr>
              <a:t>javaScript</a:t>
            </a:r>
            <a:r>
              <a:rPr lang="en-US" altLang="x-none" sz="2400" dirty="0">
                <a:latin typeface="Times New Roman" charset="0"/>
              </a:rPr>
              <a:t> code to create an array of vertices to draw the following figure using </a:t>
            </a:r>
            <a:r>
              <a:rPr lang="en-US" altLang="x-none" sz="2400" dirty="0" err="1">
                <a:latin typeface="Times New Roman" charset="0"/>
              </a:rPr>
              <a:t>gl.TRIANGLES</a:t>
            </a:r>
            <a:r>
              <a:rPr lang="en-US" altLang="x-none" sz="2400" dirty="0">
                <a:latin typeface="Times New Roman" charset="0"/>
              </a:rPr>
              <a:t>.  Make sure your triangles are non-overlapping.</a:t>
            </a:r>
          </a:p>
          <a:p>
            <a:pPr>
              <a:spcBef>
                <a:spcPct val="0"/>
              </a:spcBef>
              <a:buClrTx/>
              <a:buSzTx/>
              <a:buFontTx/>
              <a:buNone/>
            </a:pPr>
            <a:endParaRPr lang="en-US" altLang="x-none" sz="2400" dirty="0">
              <a:latin typeface="Times New Roman" charset="0"/>
            </a:endParaRPr>
          </a:p>
          <a:p>
            <a:pPr>
              <a:spcBef>
                <a:spcPct val="0"/>
              </a:spcBef>
              <a:buClrTx/>
              <a:buSzTx/>
              <a:buFontTx/>
              <a:buNone/>
            </a:pPr>
            <a:r>
              <a:rPr lang="en-US" altLang="x-none" sz="2400" dirty="0">
                <a:latin typeface="Times New Roman" charset="0"/>
              </a:rPr>
              <a:t>You may assume p1 </a:t>
            </a:r>
            <a:r>
              <a:rPr lang="en-US" altLang="x-none" sz="2400">
                <a:latin typeface="Times New Roman" charset="0"/>
              </a:rPr>
              <a:t>through p8 </a:t>
            </a:r>
            <a:r>
              <a:rPr lang="en-US" altLang="x-none" sz="2400" dirty="0">
                <a:latin typeface="Times New Roman" charset="0"/>
              </a:rPr>
              <a:t>are variables containing a vec3( ) that has been assigned x, y and z coordinates.</a:t>
            </a:r>
          </a:p>
          <a:p>
            <a:pPr>
              <a:spcBef>
                <a:spcPct val="0"/>
              </a:spcBef>
              <a:buClrTx/>
              <a:buSzTx/>
              <a:buFontTx/>
              <a:buNone/>
            </a:pPr>
            <a:endParaRPr lang="en-US" altLang="x-none" sz="2400" dirty="0">
              <a:latin typeface="Times New Roman" charset="0"/>
            </a:endParaRPr>
          </a:p>
          <a:p>
            <a:pPr>
              <a:spcBef>
                <a:spcPct val="0"/>
              </a:spcBef>
              <a:buClrTx/>
              <a:buSzTx/>
              <a:buFontTx/>
              <a:buNone/>
            </a:pPr>
            <a:endParaRPr lang="en-US" altLang="x-none" sz="2400" dirty="0">
              <a:latin typeface="Times New Roman" charset="0"/>
            </a:endParaRPr>
          </a:p>
          <a:p>
            <a:pPr>
              <a:spcBef>
                <a:spcPct val="0"/>
              </a:spcBef>
              <a:buClrTx/>
              <a:buSzTx/>
              <a:buFontTx/>
              <a:buNone/>
            </a:pPr>
            <a:endParaRPr lang="en-US" altLang="x-none" sz="2400" dirty="0">
              <a:latin typeface="Times New Roman" charset="0"/>
            </a:endParaRPr>
          </a:p>
          <a:p>
            <a:pPr>
              <a:spcBef>
                <a:spcPct val="0"/>
              </a:spcBef>
              <a:buClrTx/>
              <a:buSzTx/>
              <a:buFontTx/>
              <a:buNone/>
            </a:pPr>
            <a:endParaRPr lang="en-US" altLang="x-none" sz="2400" dirty="0">
              <a:latin typeface="Times New Roman" charset="0"/>
            </a:endParaRPr>
          </a:p>
          <a:p>
            <a:pPr>
              <a:spcBef>
                <a:spcPct val="0"/>
              </a:spcBef>
              <a:buClrTx/>
              <a:buSzTx/>
              <a:buFontTx/>
              <a:buNone/>
            </a:pPr>
            <a:endParaRPr lang="en-US" altLang="x-none" sz="2400" dirty="0">
              <a:latin typeface="Times New Roman" charset="0"/>
            </a:endParaRPr>
          </a:p>
          <a:p>
            <a:pPr>
              <a:spcBef>
                <a:spcPct val="0"/>
              </a:spcBef>
              <a:buClrTx/>
              <a:buSzTx/>
              <a:buFontTx/>
              <a:buNone/>
            </a:pPr>
            <a:endParaRPr lang="en-US" altLang="x-none" sz="2400" dirty="0">
              <a:latin typeface="Times New Roman" charset="0"/>
            </a:endParaRPr>
          </a:p>
          <a:p>
            <a:pPr>
              <a:spcBef>
                <a:spcPct val="0"/>
              </a:spcBef>
              <a:buClrTx/>
              <a:buSzTx/>
              <a:buFontTx/>
              <a:buNone/>
            </a:pPr>
            <a:endParaRPr lang="en-US" altLang="x-none" sz="2400" dirty="0">
              <a:latin typeface="Times New Roman" charset="0"/>
            </a:endParaRPr>
          </a:p>
          <a:p>
            <a:pPr>
              <a:spcBef>
                <a:spcPct val="0"/>
              </a:spcBef>
              <a:buClrTx/>
              <a:buSzTx/>
              <a:buFontTx/>
              <a:buNone/>
            </a:pPr>
            <a:r>
              <a:rPr lang="en-US" altLang="x-none" sz="2400" dirty="0">
                <a:latin typeface="Times New Roman" charset="0"/>
              </a:rPr>
              <a:t>b) Write the render( ) function to draw the above figure.</a:t>
            </a:r>
          </a:p>
        </p:txBody>
      </p:sp>
      <p:sp>
        <p:nvSpPr>
          <p:cNvPr id="13315" name="AutoShape 4"/>
          <p:cNvSpPr>
            <a:spLocks noChangeArrowheads="1"/>
          </p:cNvSpPr>
          <p:nvPr/>
        </p:nvSpPr>
        <p:spPr bwMode="auto">
          <a:xfrm flipV="1">
            <a:off x="2895600" y="5056188"/>
            <a:ext cx="1371600" cy="762000"/>
          </a:xfrm>
          <a:prstGeom prst="triangle">
            <a:avLst>
              <a:gd name="adj" fmla="val 50000"/>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13316" name="AutoShape 5"/>
          <p:cNvSpPr>
            <a:spLocks noChangeArrowheads="1"/>
          </p:cNvSpPr>
          <p:nvPr/>
        </p:nvSpPr>
        <p:spPr bwMode="auto">
          <a:xfrm flipV="1">
            <a:off x="3581400" y="5056188"/>
            <a:ext cx="1371600" cy="762000"/>
          </a:xfrm>
          <a:prstGeom prst="triangle">
            <a:avLst>
              <a:gd name="adj" fmla="val 50000"/>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13317" name="AutoShape 6"/>
          <p:cNvSpPr>
            <a:spLocks noChangeArrowheads="1"/>
          </p:cNvSpPr>
          <p:nvPr/>
        </p:nvSpPr>
        <p:spPr bwMode="auto">
          <a:xfrm>
            <a:off x="3581400" y="4522788"/>
            <a:ext cx="685800" cy="533400"/>
          </a:xfrm>
          <a:prstGeom prst="triangle">
            <a:avLst>
              <a:gd name="adj" fmla="val 50000"/>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13318" name="Text Box 7"/>
          <p:cNvSpPr txBox="1">
            <a:spLocks noChangeArrowheads="1"/>
          </p:cNvSpPr>
          <p:nvPr/>
        </p:nvSpPr>
        <p:spPr bwMode="auto">
          <a:xfrm>
            <a:off x="3298825" y="5741988"/>
            <a:ext cx="5111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50000"/>
              </a:spcBef>
              <a:buClrTx/>
              <a:buSzTx/>
              <a:buFontTx/>
              <a:buNone/>
            </a:pPr>
            <a:r>
              <a:rPr lang="en-US" altLang="x-none" sz="2000">
                <a:latin typeface="Times New Roman" charset="0"/>
              </a:rPr>
              <a:t>p1</a:t>
            </a:r>
            <a:endParaRPr lang="en-US" altLang="x-none" sz="2400">
              <a:latin typeface="Times New Roman" charset="0"/>
            </a:endParaRPr>
          </a:p>
        </p:txBody>
      </p:sp>
      <p:sp>
        <p:nvSpPr>
          <p:cNvPr id="13319" name="Text Box 8"/>
          <p:cNvSpPr txBox="1">
            <a:spLocks noChangeArrowheads="1"/>
          </p:cNvSpPr>
          <p:nvPr/>
        </p:nvSpPr>
        <p:spPr bwMode="auto">
          <a:xfrm>
            <a:off x="3733800" y="5437188"/>
            <a:ext cx="5111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50000"/>
              </a:spcBef>
              <a:buClrTx/>
              <a:buSzTx/>
              <a:buFontTx/>
              <a:buNone/>
            </a:pPr>
            <a:r>
              <a:rPr lang="en-US" altLang="x-none" sz="2000">
                <a:latin typeface="Times New Roman" charset="0"/>
              </a:rPr>
              <a:t>p2</a:t>
            </a:r>
            <a:endParaRPr lang="en-US" altLang="x-none" sz="2400">
              <a:latin typeface="Times New Roman" charset="0"/>
            </a:endParaRPr>
          </a:p>
        </p:txBody>
      </p:sp>
      <p:sp>
        <p:nvSpPr>
          <p:cNvPr id="13320" name="Text Box 9"/>
          <p:cNvSpPr txBox="1">
            <a:spLocks noChangeArrowheads="1"/>
          </p:cNvSpPr>
          <p:nvPr/>
        </p:nvSpPr>
        <p:spPr bwMode="auto">
          <a:xfrm>
            <a:off x="4191000" y="5741988"/>
            <a:ext cx="5111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50000"/>
              </a:spcBef>
              <a:buClrTx/>
              <a:buSzTx/>
              <a:buFontTx/>
              <a:buNone/>
            </a:pPr>
            <a:r>
              <a:rPr lang="en-US" altLang="x-none" sz="2000">
                <a:latin typeface="Times New Roman" charset="0"/>
              </a:rPr>
              <a:t>p3</a:t>
            </a:r>
            <a:endParaRPr lang="en-US" altLang="x-none" sz="2400">
              <a:latin typeface="Times New Roman" charset="0"/>
            </a:endParaRPr>
          </a:p>
        </p:txBody>
      </p:sp>
      <p:sp>
        <p:nvSpPr>
          <p:cNvPr id="13321" name="Text Box 10"/>
          <p:cNvSpPr txBox="1">
            <a:spLocks noChangeArrowheads="1"/>
          </p:cNvSpPr>
          <p:nvPr/>
        </p:nvSpPr>
        <p:spPr bwMode="auto">
          <a:xfrm>
            <a:off x="4876800" y="4827588"/>
            <a:ext cx="5111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50000"/>
              </a:spcBef>
              <a:buClrTx/>
              <a:buSzTx/>
              <a:buFontTx/>
              <a:buNone/>
            </a:pPr>
            <a:r>
              <a:rPr lang="en-US" altLang="x-none" sz="2000">
                <a:latin typeface="Times New Roman" charset="0"/>
              </a:rPr>
              <a:t>p4</a:t>
            </a:r>
            <a:endParaRPr lang="en-US" altLang="x-none" sz="2400">
              <a:latin typeface="Times New Roman" charset="0"/>
            </a:endParaRPr>
          </a:p>
        </p:txBody>
      </p:sp>
      <p:sp>
        <p:nvSpPr>
          <p:cNvPr id="13322" name="Text Box 11"/>
          <p:cNvSpPr txBox="1">
            <a:spLocks noChangeArrowheads="1"/>
          </p:cNvSpPr>
          <p:nvPr/>
        </p:nvSpPr>
        <p:spPr bwMode="auto">
          <a:xfrm>
            <a:off x="4267200" y="4675188"/>
            <a:ext cx="5111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50000"/>
              </a:spcBef>
              <a:buClrTx/>
              <a:buSzTx/>
              <a:buFontTx/>
              <a:buNone/>
            </a:pPr>
            <a:r>
              <a:rPr lang="en-US" altLang="x-none" sz="2000">
                <a:latin typeface="Times New Roman" charset="0"/>
              </a:rPr>
              <a:t>p5</a:t>
            </a:r>
            <a:endParaRPr lang="en-US" altLang="x-none" sz="2400">
              <a:latin typeface="Times New Roman" charset="0"/>
            </a:endParaRPr>
          </a:p>
        </p:txBody>
      </p:sp>
      <p:sp>
        <p:nvSpPr>
          <p:cNvPr id="13323" name="Text Box 12"/>
          <p:cNvSpPr txBox="1">
            <a:spLocks noChangeArrowheads="1"/>
          </p:cNvSpPr>
          <p:nvPr/>
        </p:nvSpPr>
        <p:spPr bwMode="auto">
          <a:xfrm>
            <a:off x="3733800" y="4141788"/>
            <a:ext cx="5111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50000"/>
              </a:spcBef>
              <a:buClrTx/>
              <a:buSzTx/>
              <a:buFontTx/>
              <a:buNone/>
            </a:pPr>
            <a:r>
              <a:rPr lang="en-US" altLang="x-none" sz="2000">
                <a:latin typeface="Times New Roman" charset="0"/>
              </a:rPr>
              <a:t>p6</a:t>
            </a:r>
            <a:endParaRPr lang="en-US" altLang="x-none" sz="2400">
              <a:latin typeface="Times New Roman" charset="0"/>
            </a:endParaRPr>
          </a:p>
        </p:txBody>
      </p:sp>
      <p:sp>
        <p:nvSpPr>
          <p:cNvPr id="13324" name="Text Box 13"/>
          <p:cNvSpPr txBox="1">
            <a:spLocks noChangeArrowheads="1"/>
          </p:cNvSpPr>
          <p:nvPr/>
        </p:nvSpPr>
        <p:spPr bwMode="auto">
          <a:xfrm>
            <a:off x="3276600" y="4675188"/>
            <a:ext cx="5111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50000"/>
              </a:spcBef>
              <a:buClrTx/>
              <a:buSzTx/>
              <a:buFontTx/>
              <a:buNone/>
            </a:pPr>
            <a:r>
              <a:rPr lang="en-US" altLang="x-none" sz="2000">
                <a:latin typeface="Times New Roman" charset="0"/>
              </a:rPr>
              <a:t>p7</a:t>
            </a:r>
            <a:endParaRPr lang="en-US" altLang="x-none" sz="2400">
              <a:latin typeface="Times New Roman" charset="0"/>
            </a:endParaRPr>
          </a:p>
        </p:txBody>
      </p:sp>
      <p:sp>
        <p:nvSpPr>
          <p:cNvPr id="13325" name="Text Box 14"/>
          <p:cNvSpPr txBox="1">
            <a:spLocks noChangeArrowheads="1"/>
          </p:cNvSpPr>
          <p:nvPr/>
        </p:nvSpPr>
        <p:spPr bwMode="auto">
          <a:xfrm>
            <a:off x="2514600" y="4751388"/>
            <a:ext cx="5111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50000"/>
              </a:spcBef>
              <a:buClrTx/>
              <a:buSzTx/>
              <a:buFontTx/>
              <a:buNone/>
            </a:pPr>
            <a:r>
              <a:rPr lang="en-US" altLang="x-none" sz="2000">
                <a:latin typeface="Times New Roman" charset="0"/>
              </a:rPr>
              <a:t>p8</a:t>
            </a:r>
            <a:endParaRPr lang="en-US" altLang="x-none" sz="2400">
              <a:latin typeface="Times New Roman" charset="0"/>
            </a:endParaRPr>
          </a:p>
        </p:txBody>
      </p:sp>
    </p:spTree>
  </p:cSld>
  <p:clrMapOvr>
    <a:masterClrMapping/>
  </p:clrMapOvr>
</p:sld>
</file>

<file path=ppt/theme/theme1.xml><?xml version="1.0" encoding="utf-8"?>
<a:theme xmlns:a="http://schemas.openxmlformats.org/drawingml/2006/main" name="Microsoft Office 98">
  <a:themeElements>
    <a:clrScheme name="">
      <a:dk1>
        <a:srgbClr val="000000"/>
      </a:dk1>
      <a:lt1>
        <a:srgbClr val="CCECFF"/>
      </a:lt1>
      <a:dk2>
        <a:srgbClr val="006666"/>
      </a:dk2>
      <a:lt2>
        <a:srgbClr val="FFFFCC"/>
      </a:lt2>
      <a:accent1>
        <a:srgbClr val="FFCC00"/>
      </a:accent1>
      <a:accent2>
        <a:srgbClr val="CC3399"/>
      </a:accent2>
      <a:accent3>
        <a:srgbClr val="E2F4FF"/>
      </a:accent3>
      <a:accent4>
        <a:srgbClr val="000000"/>
      </a:accent4>
      <a:accent5>
        <a:srgbClr val="FFE2AA"/>
      </a:accent5>
      <a:accent6>
        <a:srgbClr val="B92D8A"/>
      </a:accent6>
      <a:hlink>
        <a:srgbClr val="FFCC00"/>
      </a:hlink>
      <a:folHlink>
        <a:srgbClr val="006699"/>
      </a:folHlink>
    </a:clrScheme>
    <a:fontScheme name="Microsoft Office 98">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Microsoft Office 98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crosoft Office 98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crosoft Office 98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crosoft Office 98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crosoft Office 9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crosoft Office 9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crosoft Office 9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1820</TotalTime>
  <Pages>35</Pages>
  <Words>596</Words>
  <Application>Microsoft Macintosh PowerPoint</Application>
  <PresentationFormat>On-screen Show (4:3)</PresentationFormat>
  <Paragraphs>85</Paragraphs>
  <Slides>11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Arial</vt:lpstr>
      <vt:lpstr>Palatino</vt:lpstr>
      <vt:lpstr>Symbol</vt:lpstr>
      <vt:lpstr>Times</vt:lpstr>
      <vt:lpstr>Times New Roman</vt:lpstr>
      <vt:lpstr>Microsoft Office 98</vt:lpstr>
      <vt:lpstr>Equation</vt:lpstr>
      <vt:lpstr>Graphics   CSCI 343, Fall 2023 Lecture 10 Exam 1 Review</vt:lpstr>
      <vt:lpstr>Basic Trigonometric Identities</vt:lpstr>
      <vt:lpstr>More Trigonometric Facts</vt:lpstr>
      <vt:lpstr>Problem 1</vt:lpstr>
      <vt:lpstr>Problem 2</vt:lpstr>
      <vt:lpstr>Problem 3</vt:lpstr>
      <vt:lpstr>Problem 4</vt:lpstr>
      <vt:lpstr>Problem 5</vt:lpstr>
      <vt:lpstr>Problem 6</vt:lpstr>
      <vt:lpstr>Problem 7</vt:lpstr>
      <vt:lpstr>General Geometric Facts to know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Structures   CSCI 262, Spring 2002 Lecture 2 Classes and Abstract Data Types</dc:title>
  <dc:subject/>
  <dc:creator/>
  <cp:keywords/>
  <dc:description/>
  <cp:lastModifiedBy>Constance S. Royden</cp:lastModifiedBy>
  <cp:revision>315</cp:revision>
  <cp:lastPrinted>2003-09-21T21:51:19Z</cp:lastPrinted>
  <dcterms:created xsi:type="dcterms:W3CDTF">2009-04-22T19:24:48Z</dcterms:created>
  <dcterms:modified xsi:type="dcterms:W3CDTF">2023-09-28T00:16:54Z</dcterms:modified>
</cp:coreProperties>
</file>