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7" r:id="rId4"/>
    <p:sldId id="260" r:id="rId5"/>
    <p:sldId id="267" r:id="rId6"/>
    <p:sldId id="263" r:id="rId7"/>
    <p:sldId id="268" r:id="rId8"/>
    <p:sldId id="269" r:id="rId9"/>
    <p:sldId id="270" r:id="rId10"/>
    <p:sldId id="271" r:id="rId11"/>
    <p:sldId id="272" r:id="rId12"/>
    <p:sldId id="290" r:id="rId13"/>
    <p:sldId id="292" r:id="rId14"/>
    <p:sldId id="291" r:id="rId15"/>
    <p:sldId id="304" r:id="rId16"/>
    <p:sldId id="296" r:id="rId17"/>
    <p:sldId id="298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8"/>
    <p:restoredTop sz="93619"/>
  </p:normalViewPr>
  <p:slideViewPr>
    <p:cSldViewPr>
      <p:cViewPr varScale="1">
        <p:scale>
          <a:sx n="75" d="100"/>
          <a:sy n="75" d="100"/>
        </p:scale>
        <p:origin x="16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5186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831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41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658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34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261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368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112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21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7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00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99C5D8B5-2C4D-CC4B-BC7E-E8C0692C5481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thcs.holycross.edu/~csci343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1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Introduction to Graphics</a:t>
            </a:r>
            <a:br>
              <a:rPr lang="en-US" altLang="x-none" sz="2400" i="1" dirty="0">
                <a:solidFill>
                  <a:schemeClr val="tx1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Read:  Chapter 1 of textbook</a:t>
            </a:r>
            <a:br>
              <a:rPr lang="en-US" altLang="x-none" sz="2400" i="1" dirty="0">
                <a:solidFill>
                  <a:schemeClr val="tx1"/>
                </a:solidFill>
                <a:latin typeface="Arial" charset="0"/>
              </a:rPr>
            </a:b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Computing the Field of View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83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also compute the field of view for a given image size (we will do this in class).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Problem: inverted image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93725" y="1717675"/>
            <a:ext cx="8016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One problem with the pinhole camera model is that the image is upside down.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Solution:</a:t>
            </a:r>
            <a:r>
              <a:rPr lang="en-US" altLang="x-none" sz="2400">
                <a:latin typeface="Times New Roman" charset="0"/>
              </a:rPr>
              <a:t>  (we will talk about this in class).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Hypertext Markup Language</a:t>
            </a:r>
          </a:p>
        </p:txBody>
      </p:sp>
      <p:sp>
        <p:nvSpPr>
          <p:cNvPr id="6146" name="Picture 3"/>
          <p:cNvSpPr>
            <a:spLocks noChangeAspect="1" noChangeArrowheads="1"/>
          </p:cNvSpPr>
          <p:nvPr/>
        </p:nvSpPr>
        <p:spPr bwMode="auto">
          <a:xfrm>
            <a:off x="1143000" y="1828800"/>
            <a:ext cx="70993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pic>
        <p:nvPicPr>
          <p:cNvPr id="614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803400"/>
            <a:ext cx="713740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Introduction to HTML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x-none" sz="2400">
                <a:latin typeface="Times New Roman" charset="0"/>
              </a:rPr>
              <a:t>HTML uses "tags" to specify how the browser should display the page.</a:t>
            </a:r>
          </a:p>
          <a:p>
            <a:pPr>
              <a:buFontTx/>
              <a:buNone/>
            </a:pPr>
            <a:r>
              <a:rPr lang="en-US" altLang="x-none" sz="2400">
                <a:latin typeface="Times New Roman" charset="0"/>
              </a:rPr>
              <a:t>The tags are contained in angle brackets, for example:</a:t>
            </a:r>
          </a:p>
          <a:p>
            <a:pPr>
              <a:buFontTx/>
              <a:buNone/>
            </a:pPr>
            <a:r>
              <a:rPr lang="en-US" altLang="x-none" sz="2400">
                <a:latin typeface="Times New Roman" charset="0"/>
              </a:rPr>
              <a:t>	&lt;B&gt; indicates the text will be displayed as bold face</a:t>
            </a:r>
          </a:p>
          <a:p>
            <a:pPr>
              <a:buFontTx/>
              <a:buNone/>
            </a:pPr>
            <a:r>
              <a:rPr lang="en-US" altLang="x-none" sz="2400">
                <a:latin typeface="Times New Roman" charset="0"/>
              </a:rPr>
              <a:t>	&lt;/B&gt; indicates the end of the bold face text.</a:t>
            </a:r>
          </a:p>
          <a:p>
            <a:pPr>
              <a:buFontTx/>
              <a:buNone/>
            </a:pPr>
            <a:r>
              <a:rPr lang="en-US" altLang="x-none" sz="2400">
                <a:latin typeface="Times New Roman" charset="0"/>
              </a:rPr>
              <a:t>Comment tags allow us to place text in the file that is not displayed on the webpage.  For example:</a:t>
            </a:r>
          </a:p>
          <a:p>
            <a:pPr>
              <a:buFontTx/>
              <a:buNone/>
            </a:pPr>
            <a:r>
              <a:rPr lang="en-US" altLang="x-none" sz="2400">
                <a:latin typeface="Times New Roman" charset="0"/>
              </a:rPr>
              <a:t>	&lt;!-- This is an HTML comment --&gt;</a:t>
            </a:r>
          </a:p>
          <a:p>
            <a:pPr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Boiler plate</a:t>
            </a:r>
          </a:p>
        </p:txBody>
      </p:sp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712787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&lt;HTML&gt;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&lt;HEAD&gt;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&lt;TITLE&gt;My Home Page&lt;/TITLE&gt;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&lt;/HEAD&gt;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&lt;BODY&gt;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&lt;H1&gt;Welcome to my homepage!&lt;/H1&gt;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&lt;P&gt;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Hi there!  This is my very first web page!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&lt;/BODY&gt;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&lt;/HTML&gt;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			index.html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Use a plain text editor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09600" y="1981200"/>
            <a:ext cx="82296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HTML and JavaScript files are written in plain text, so you must use a </a:t>
            </a:r>
            <a:r>
              <a:rPr lang="en-US" altLang="x-none" sz="2400" b="1">
                <a:latin typeface="Times New Roman" charset="0"/>
              </a:rPr>
              <a:t>plain text</a:t>
            </a:r>
            <a:r>
              <a:rPr lang="en-US" altLang="x-none" sz="2400">
                <a:latin typeface="Times New Roman" charset="0"/>
              </a:rPr>
              <a:t> editor.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Windows: Notepad works well.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Macs: 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TextWrangler (BBEdit) works well, is free and is easy to use.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TextEdit needs to have the correct settings to work.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DEMO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JavaScript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304800" y="1752600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JavaScript is an interpreted language.  It is not compiled.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browser interprets each line sequentially.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browser will not generate error messages.  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You must use debugging tools or print statements to find errors.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JavaScript is inserted into a webpage using a &lt;script&gt; tag.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JavaScript variables are untyped.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JavaScript syntax is similar to C++.  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Loops, conditionals and functions will all look very familiar.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52400" y="1600200"/>
            <a:ext cx="8763000" cy="3276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Hello World!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199438" cy="3416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+mn-ea"/>
                <a:cs typeface="Courier"/>
              </a:rPr>
              <a:t>&lt;html&gt;</a:t>
            </a:r>
          </a:p>
          <a:p>
            <a:pPr lvl="1">
              <a:defRPr/>
            </a:pPr>
            <a:r>
              <a:rPr lang="en-US">
                <a:latin typeface="+mn-lt"/>
                <a:ea typeface="+mn-ea"/>
                <a:cs typeface="Courier"/>
              </a:rPr>
              <a:t>&lt;body&gt;</a:t>
            </a:r>
          </a:p>
          <a:p>
            <a:pPr lvl="2">
              <a:defRPr/>
            </a:pPr>
            <a:r>
              <a:rPr lang="en-US">
                <a:latin typeface="+mn-lt"/>
                <a:ea typeface="+mn-ea"/>
                <a:cs typeface="Courier"/>
              </a:rPr>
              <a:t>&lt;script language="javascript" type="text/javascript"&gt;        </a:t>
            </a:r>
          </a:p>
          <a:p>
            <a:pPr lvl="2">
              <a:defRPr/>
            </a:pPr>
            <a:r>
              <a:rPr lang="en-US">
                <a:latin typeface="+mn-lt"/>
                <a:ea typeface="+mn-ea"/>
                <a:cs typeface="Courier"/>
              </a:rPr>
              <a:t>&lt;!--            </a:t>
            </a:r>
          </a:p>
          <a:p>
            <a:pPr lvl="3">
              <a:defRPr/>
            </a:pPr>
            <a:r>
              <a:rPr lang="en-US">
                <a:latin typeface="+mn-lt"/>
                <a:ea typeface="+mn-ea"/>
                <a:cs typeface="Courier"/>
              </a:rPr>
              <a:t>document.write("Hello World!");        </a:t>
            </a:r>
          </a:p>
          <a:p>
            <a:pPr lvl="2">
              <a:defRPr/>
            </a:pPr>
            <a:r>
              <a:rPr lang="en-US">
                <a:latin typeface="+mn-lt"/>
                <a:ea typeface="+mn-ea"/>
                <a:cs typeface="Courier"/>
              </a:rPr>
              <a:t> //--&gt;     </a:t>
            </a:r>
          </a:p>
          <a:p>
            <a:pPr lvl="2">
              <a:defRPr/>
            </a:pPr>
            <a:r>
              <a:rPr lang="en-US">
                <a:latin typeface="+mn-lt"/>
                <a:ea typeface="+mn-ea"/>
                <a:cs typeface="Courier"/>
              </a:rPr>
              <a:t> &lt;/script&gt;</a:t>
            </a:r>
          </a:p>
          <a:p>
            <a:pPr lvl="1">
              <a:defRPr/>
            </a:pPr>
            <a:r>
              <a:rPr lang="en-US">
                <a:latin typeface="+mn-lt"/>
                <a:ea typeface="+mn-ea"/>
                <a:cs typeface="Courier"/>
              </a:rPr>
              <a:t>&lt;/body&gt;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  <a:cs typeface="Courier"/>
              </a:rPr>
              <a:t>&lt;/html&gt;</a:t>
            </a:r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304800" y="4953000"/>
            <a:ext cx="815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Notes: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The JavaScript code is inside an HTML comment.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Semicolons are optional (except when they aren't)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document.write( ) writes onto the browser window.  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It's useful for  debugging.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3" grpId="0" build="p" bldLvl="3"/>
      <p:bldP spid="2355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Computer Graphics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593725" y="1717675"/>
            <a:ext cx="809307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This course is about the theory underlying computer graphics: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Projection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Lighting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Transformation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Shading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etc.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This course is </a:t>
            </a:r>
            <a:r>
              <a:rPr lang="en-US" altLang="x-none" sz="2400" b="1">
                <a:latin typeface="Times New Roman" charset="0"/>
              </a:rPr>
              <a:t>not</a:t>
            </a:r>
            <a:r>
              <a:rPr lang="en-US" altLang="x-none" sz="2400">
                <a:latin typeface="Times New Roman" charset="0"/>
              </a:rPr>
              <a:t> about using applications (e.g. Photoshop)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use WebGL to implement and learn the theory.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course is </a:t>
            </a:r>
            <a:r>
              <a:rPr lang="en-US" altLang="x-none" sz="2400" b="1">
                <a:latin typeface="Times New Roman" charset="0"/>
              </a:rPr>
              <a:t>not</a:t>
            </a:r>
            <a:r>
              <a:rPr lang="en-US" altLang="x-none" sz="2400">
                <a:latin typeface="Times New Roman" charset="0"/>
              </a:rPr>
              <a:t> about WebGL.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At the end of the course you should be able to write your own WebGL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Administrivia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3058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Most of the information about the course may be found at the course website: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  <a:hlinkClick r:id="rId2"/>
              </a:rPr>
              <a:t>http://mathcs.holycross.edu/~csci343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This site contains the course information, course schedule, assignments, lecture notes and some links to other helpful sites.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3B63379-91D0-FD4D-8E1A-343011D78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" y="5334000"/>
            <a:ext cx="827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At the end of the course you will write a short animation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Uses of Computer Graphics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593725" y="1641475"/>
            <a:ext cx="809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discuss this in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Graphics Systems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762000" y="4438650"/>
            <a:ext cx="76358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Monitor (pixelated image)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</a:t>
            </a:r>
            <a:r>
              <a:rPr lang="en-US" altLang="x-none" sz="2400" b="1">
                <a:latin typeface="Times New Roman" charset="0"/>
              </a:rPr>
              <a:t>frame buffer</a:t>
            </a:r>
            <a:r>
              <a:rPr lang="en-US" altLang="x-none" sz="2400">
                <a:latin typeface="Times New Roman" charset="0"/>
              </a:rPr>
              <a:t> stores the value for each pixel in the display.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</a:t>
            </a:r>
            <a:r>
              <a:rPr lang="en-US" altLang="x-none" sz="2400" b="1">
                <a:latin typeface="Times New Roman" charset="0"/>
              </a:rPr>
              <a:t>bit depth</a:t>
            </a:r>
            <a:r>
              <a:rPr lang="en-US" altLang="x-none" sz="2400">
                <a:latin typeface="Times New Roman" charset="0"/>
              </a:rPr>
              <a:t> is the number of bits used to specify the color of each pixel.  8 bits =&gt; 256 colors.</a:t>
            </a:r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2133600" y="2133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2133600" y="2819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2133600" y="419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822325" y="1676400"/>
            <a:ext cx="3509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Input (Keyboard or mouse)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822325" y="2403475"/>
            <a:ext cx="3808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Central Processor (computer)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822325" y="3733800"/>
            <a:ext cx="4351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Frame Buffer (VRAM or DRAM)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39788" y="3048000"/>
            <a:ext cx="4500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Graphics Processor (graphics card)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1336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  <p:bldP spid="110596" grpId="0" animBg="1"/>
      <p:bldP spid="110597" grpId="0" animBg="1"/>
      <p:bldP spid="110598" grpId="0" animBg="1"/>
      <p:bldP spid="110599" grpId="0" autoUpdateAnimBg="0"/>
      <p:bldP spid="110600" grpId="0" autoUpdateAnimBg="0"/>
      <p:bldP spid="110601" grpId="0" autoUpdateAnimBg="0"/>
      <p:bldP spid="10" grpId="0" autoUpdateAnimBg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API's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77882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Classic Computer Graphics Course: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First learn to draw lines, polygons, other 2D shapes.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Takes a long time to get to 3D images.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Using Advanced API's </a:t>
            </a:r>
            <a:r>
              <a:rPr lang="en-US" altLang="x-none" sz="2400">
                <a:latin typeface="Times New Roman" charset="0"/>
              </a:rPr>
              <a:t>(application programming interface):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Make use of drawing routines that are already implemented.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Concentrate on modeling objects and scenes.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use the WebGL library of functions.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Based on OpenGL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Used by many computer graphics programmers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Relatively platform independent.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Don't have to recompile for different systems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Drawback: Not all systems will run it.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b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Light and Images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6962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Light emanates from a light source, bounces off objects and eventually some of it reaches the viewer (or camera).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diagram this in class.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You can use </a:t>
            </a:r>
            <a:r>
              <a:rPr lang="en-US" altLang="x-none" sz="2400" b="1">
                <a:latin typeface="Times New Roman" charset="0"/>
              </a:rPr>
              <a:t>ray tracing</a:t>
            </a:r>
            <a:r>
              <a:rPr lang="en-US" altLang="x-none" sz="2400">
                <a:latin typeface="Times New Roman" charset="0"/>
              </a:rPr>
              <a:t> to build up the image, but this is computationally expensive.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assume uniform brightness of images for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Synthetic Camera Model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835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OpenGL uses a synthetic camera model to form images.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diagram this as a pinhole camera. (We will draw this in class).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Computing Image Coordinates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83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Given the coordinates of a point in space, we can compute its location on the image (we will do this in class).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CA2B46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Pages>35</Pages>
  <Words>873</Words>
  <Application>Microsoft Macintosh PowerPoint</Application>
  <PresentationFormat>On-screen Show (4:3)</PresentationFormat>
  <Paragraphs>130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Palatino</vt:lpstr>
      <vt:lpstr>Times New Roman</vt:lpstr>
      <vt:lpstr>Microsoft Office 98</vt:lpstr>
      <vt:lpstr>Graphics   CSCI 343, Fall 2023 Lecture 1 Introduction to Graphics Read:  Chapter 1 of textbook </vt:lpstr>
      <vt:lpstr>Computer Graphics</vt:lpstr>
      <vt:lpstr>Administrivia</vt:lpstr>
      <vt:lpstr>Uses of Computer Graphics</vt:lpstr>
      <vt:lpstr>Graphics Systems</vt:lpstr>
      <vt:lpstr>Using API's</vt:lpstr>
      <vt:lpstr>Light and Images</vt:lpstr>
      <vt:lpstr>The Synthetic Camera Model</vt:lpstr>
      <vt:lpstr>Computing Image Coordinates</vt:lpstr>
      <vt:lpstr>Computing the Field of View</vt:lpstr>
      <vt:lpstr>Problem: inverted image</vt:lpstr>
      <vt:lpstr>Hypertext Markup Language</vt:lpstr>
      <vt:lpstr>Introduction to HTML</vt:lpstr>
      <vt:lpstr>Boiler plate</vt:lpstr>
      <vt:lpstr>Use a plain text editor</vt:lpstr>
      <vt:lpstr>JavaScript</vt:lpstr>
      <vt:lpstr>Hello World!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109</cp:revision>
  <cp:lastPrinted>2021-08-30T18:16:34Z</cp:lastPrinted>
  <dcterms:created xsi:type="dcterms:W3CDTF">2015-08-30T23:13:21Z</dcterms:created>
  <dcterms:modified xsi:type="dcterms:W3CDTF">2023-08-29T02:35:59Z</dcterms:modified>
</cp:coreProperties>
</file>