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01" r:id="rId3"/>
    <p:sldId id="299" r:id="rId4"/>
    <p:sldId id="302" r:id="rId5"/>
    <p:sldId id="300" r:id="rId6"/>
    <p:sldId id="303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67" r:id="rId15"/>
    <p:sldId id="285" r:id="rId16"/>
    <p:sldId id="283" r:id="rId17"/>
    <p:sldId id="284" r:id="rId18"/>
    <p:sldId id="286" r:id="rId19"/>
    <p:sldId id="287" r:id="rId20"/>
    <p:sldId id="271" r:id="rId21"/>
    <p:sldId id="279" r:id="rId22"/>
    <p:sldId id="280" r:id="rId23"/>
    <p:sldId id="298" r:id="rId24"/>
    <p:sldId id="295" r:id="rId25"/>
    <p:sldId id="296" r:id="rId26"/>
    <p:sldId id="297" r:id="rId27"/>
    <p:sldId id="305" r:id="rId28"/>
    <p:sldId id="304" r:id="rId29"/>
    <p:sldId id="306" r:id="rId30"/>
    <p:sldId id="307" r:id="rId31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CC00CC"/>
    <a:srgbClr val="990099"/>
    <a:srgbClr val="990066"/>
    <a:srgbClr val="006666"/>
    <a:srgbClr val="990000"/>
    <a:srgbClr val="1F0000"/>
    <a:srgbClr val="76F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0"/>
    <p:restoredTop sz="93568"/>
  </p:normalViewPr>
  <p:slideViewPr>
    <p:cSldViewPr>
      <p:cViewPr varScale="1">
        <p:scale>
          <a:sx n="76" d="100"/>
          <a:sy n="76" d="100"/>
        </p:scale>
        <p:origin x="14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>
            <a:prstTxWarp prst="textNoShape">
              <a:avLst/>
            </a:prstTxWarp>
          </a:bodyPr>
          <a:lstStyle/>
          <a:p>
            <a:pPr algn="r"/>
            <a:r>
              <a:rPr lang="en-US" sz="1000" i="1">
                <a:latin typeface="Arial" charset="0"/>
              </a:rPr>
              <a:t>1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16391" name="Rectangle 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 defTabSz="955675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 defTabSz="955675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 defTabSz="955675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 defTabSz="955675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fld id="{B3C28B1C-6BC6-444B-AFC5-B421643088D0}" type="slidenum">
              <a:rPr lang="en-US" sz="1200">
                <a:latin typeface="Times" charset="0"/>
              </a:rPr>
              <a:pPr/>
              <a:t>2</a:t>
            </a:fld>
            <a:endParaRPr lang="en-US" sz="1200">
              <a:latin typeface="Times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88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/>
          <p:cNvGrpSpPr>
            <a:grpSpLocks/>
          </p:cNvGrpSpPr>
          <p:nvPr/>
        </p:nvGrpSpPr>
        <p:grpSpPr bwMode="auto">
          <a:xfrm>
            <a:off x="0" y="1428750"/>
            <a:ext cx="9142413" cy="152400"/>
            <a:chOff x="0" y="900"/>
            <a:chExt cx="5759" cy="96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0" y="900"/>
              <a:ext cx="5759" cy="47"/>
            </a:xfrm>
            <a:prstGeom prst="rect">
              <a:avLst/>
            </a:prstGeom>
            <a:gradFill rotWithShape="0">
              <a:gsLst>
                <a:gs pos="0">
                  <a:srgbClr val="006666">
                    <a:gamma/>
                    <a:tint val="0"/>
                    <a:invGamma/>
                  </a:srgbClr>
                </a:gs>
                <a:gs pos="50000">
                  <a:srgbClr val="006666"/>
                </a:gs>
                <a:gs pos="100000">
                  <a:srgbClr val="006666">
                    <a:gamma/>
                    <a:tint val="0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972"/>
              <a:ext cx="5759" cy="24"/>
            </a:xfrm>
            <a:prstGeom prst="rect">
              <a:avLst/>
            </a:prstGeom>
            <a:gradFill rotWithShape="0">
              <a:gsLst>
                <a:gs pos="0">
                  <a:srgbClr val="006699">
                    <a:gamma/>
                    <a:tint val="0"/>
                    <a:invGamma/>
                  </a:srgbClr>
                </a:gs>
                <a:gs pos="50000">
                  <a:srgbClr val="006699"/>
                </a:gs>
                <a:gs pos="100000">
                  <a:srgbClr val="006699">
                    <a:gamma/>
                    <a:tint val="0"/>
                    <a:invGamma/>
                  </a:srgbClr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848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78486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382000" y="6248400"/>
            <a:ext cx="396875" cy="301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72854BDF-2898-BC41-95BC-EE36AC6CCF44}" type="slidenum">
              <a:rPr lang="en-US" sz="1400">
                <a:latin typeface="Arial" charset="0"/>
              </a:rPr>
              <a:pPr algn="r">
                <a:defRPr/>
              </a:pPr>
              <a:t>‹#›</a:t>
            </a:fld>
            <a:endParaRPr lang="en-US" sz="14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Char char="_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4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9000"/>
        <a:buChar char="_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mathcs.holycross.edu/~croyden/croyden.gi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holycross.edu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gif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decembe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6019800" y="6248400"/>
            <a:ext cx="16002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057400"/>
            <a:ext cx="7924800" cy="4191000"/>
          </a:xfrm>
          <a:noFill/>
        </p:spPr>
        <p:txBody>
          <a:bodyPr/>
          <a:lstStyle/>
          <a:p>
            <a:r>
              <a:rPr lang="en-US" dirty="0" smtClean="0">
                <a:latin typeface="Palatino" charset="0"/>
              </a:rPr>
              <a:t>Computers and Society</a:t>
            </a:r>
            <a:r>
              <a:rPr lang="en-US" b="0" dirty="0">
                <a:latin typeface="Palatino" charset="0"/>
              </a:rPr>
              <a:t/>
            </a:r>
            <a:br>
              <a:rPr lang="en-US" b="0" dirty="0">
                <a:latin typeface="Palatino" charset="0"/>
              </a:rPr>
            </a:br>
            <a:r>
              <a:rPr lang="en-US" b="0" dirty="0">
                <a:latin typeface="Palatino" charset="0"/>
              </a:rPr>
              <a:t/>
            </a:r>
            <a:br>
              <a:rPr lang="en-US" b="0" dirty="0">
                <a:latin typeface="Palatino" charset="0"/>
              </a:rPr>
            </a:br>
            <a:r>
              <a:rPr lang="en-US" b="0" dirty="0">
                <a:latin typeface="Palatino" charset="0"/>
              </a:rPr>
              <a:t> </a:t>
            </a:r>
            <a:r>
              <a:rPr lang="en-US" sz="3200" b="0" dirty="0" smtClean="0">
                <a:solidFill>
                  <a:srgbClr val="CC0000"/>
                </a:solidFill>
                <a:latin typeface="Arial" charset="0"/>
              </a:rPr>
              <a:t>HNRS 299, </a:t>
            </a:r>
            <a:r>
              <a:rPr lang="en-US" sz="3200" b="0" dirty="0">
                <a:solidFill>
                  <a:srgbClr val="CC0000"/>
                </a:solidFill>
                <a:latin typeface="Arial" charset="0"/>
              </a:rPr>
              <a:t>Spring </a:t>
            </a:r>
            <a:r>
              <a:rPr lang="en-US" sz="3200" b="0" dirty="0" smtClean="0">
                <a:solidFill>
                  <a:srgbClr val="CC0000"/>
                </a:solidFill>
                <a:latin typeface="Arial" charset="0"/>
              </a:rPr>
              <a:t>2017</a:t>
            </a:r>
            <a:r>
              <a:rPr lang="en-US" sz="3200" b="0">
                <a:solidFill>
                  <a:srgbClr val="CC0000"/>
                </a:solidFill>
                <a:latin typeface="Arial" charset="0"/>
              </a:rPr>
              <a:t/>
            </a:r>
            <a:br>
              <a:rPr lang="en-US" sz="3200" b="0">
                <a:solidFill>
                  <a:srgbClr val="CC0000"/>
                </a:solidFill>
                <a:latin typeface="Arial" charset="0"/>
              </a:rPr>
            </a:br>
            <a:r>
              <a:rPr lang="en-US" sz="3200" b="0" smtClean="0">
                <a:solidFill>
                  <a:srgbClr val="CC0000"/>
                </a:solidFill>
                <a:latin typeface="Arial" charset="0"/>
              </a:rPr>
              <a:t>Session </a:t>
            </a:r>
            <a:r>
              <a:rPr lang="en-US" sz="3200" b="0" dirty="0" smtClean="0">
                <a:solidFill>
                  <a:srgbClr val="CC0000"/>
                </a:solidFill>
                <a:latin typeface="Arial" charset="0"/>
              </a:rPr>
              <a:t>19</a:t>
            </a:r>
            <a:r>
              <a:rPr lang="en-US" sz="3200" dirty="0">
                <a:solidFill>
                  <a:srgbClr val="CC0000"/>
                </a:solidFill>
                <a:latin typeface="Arial" charset="0"/>
              </a:rPr>
              <a:t/>
            </a:r>
            <a:br>
              <a:rPr lang="en-US" sz="3200" dirty="0">
                <a:solidFill>
                  <a:srgbClr val="CC0000"/>
                </a:solidFill>
                <a:latin typeface="Arial" charset="0"/>
              </a:rPr>
            </a:br>
            <a:r>
              <a:rPr lang="en-US" sz="2400" i="1" dirty="0">
                <a:solidFill>
                  <a:schemeClr val="tx1"/>
                </a:solidFill>
                <a:latin typeface="Arial" charset="0"/>
              </a:rPr>
              <a:t>HTML</a:t>
            </a:r>
            <a:endParaRPr lang="en-US" sz="32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request goes out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981200"/>
            <a:ext cx="7099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May I Help You?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276600"/>
            <a:ext cx="55753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00200"/>
            <a:ext cx="42545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Browsers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752600"/>
            <a:ext cx="70993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Hypertext Markup Language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70993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Boiler plate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7065963" cy="4778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&lt;HTML&gt;</a:t>
            </a:r>
          </a:p>
          <a:p>
            <a:r>
              <a:rPr lang="en-US"/>
              <a:t>	&lt;HEAD&gt;</a:t>
            </a:r>
          </a:p>
          <a:p>
            <a:r>
              <a:rPr lang="en-US"/>
              <a:t>		&lt;TITLE&gt;My Home Page&lt;/TITLE&gt;</a:t>
            </a:r>
          </a:p>
          <a:p>
            <a:r>
              <a:rPr lang="en-US"/>
              <a:t>	&lt;/HEAD&gt;</a:t>
            </a:r>
          </a:p>
          <a:p>
            <a:r>
              <a:rPr lang="en-US"/>
              <a:t>	&lt;BODY&gt;</a:t>
            </a:r>
          </a:p>
          <a:p>
            <a:r>
              <a:rPr lang="en-US"/>
              <a:t>		&lt;H1&gt;Welcome to my homepage!&lt;/H1&gt;</a:t>
            </a:r>
          </a:p>
          <a:p>
            <a:endParaRPr lang="en-US"/>
          </a:p>
          <a:p>
            <a:r>
              <a:rPr lang="en-US"/>
              <a:t>		&lt;P&gt;</a:t>
            </a:r>
          </a:p>
          <a:p>
            <a:r>
              <a:rPr lang="en-US"/>
              <a:t>		Hi there!  This is my very first web page!</a:t>
            </a:r>
          </a:p>
          <a:p>
            <a:endParaRPr lang="en-US"/>
          </a:p>
          <a:p>
            <a:r>
              <a:rPr lang="en-US"/>
              <a:t>	&lt;/BODY&gt;</a:t>
            </a:r>
          </a:p>
          <a:p>
            <a:r>
              <a:rPr lang="en-US"/>
              <a:t>&lt;/HTML&gt;</a:t>
            </a:r>
          </a:p>
          <a:p>
            <a:r>
              <a:rPr lang="en-US" sz="2000"/>
              <a:t>			index.html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HTML Blocks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4978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Graphics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80264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Hyperlinks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28800"/>
            <a:ext cx="81661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Relative addressing</a:t>
            </a:r>
          </a:p>
        </p:txBody>
      </p:sp>
      <p:sp>
        <p:nvSpPr>
          <p:cNvPr id="726019" name="Text Box 3"/>
          <p:cNvSpPr txBox="1">
            <a:spLocks noChangeArrowheads="1"/>
          </p:cNvSpPr>
          <p:nvPr/>
        </p:nvSpPr>
        <p:spPr bwMode="auto">
          <a:xfrm>
            <a:off x="533400" y="1524000"/>
            <a:ext cx="7673975" cy="3743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Relative addressing</a:t>
            </a:r>
            <a:r>
              <a:rPr lang="en-US"/>
              <a:t> specifies a location relative to the location of the html file.  Slashes indicate directory locations:</a:t>
            </a:r>
          </a:p>
          <a:p>
            <a:pPr>
              <a:spcBef>
                <a:spcPct val="50000"/>
              </a:spcBef>
            </a:pPr>
            <a:r>
              <a:rPr lang="en-US"/>
              <a:t>	&lt;IMG SRC = "moon.gif"&gt;</a:t>
            </a:r>
          </a:p>
          <a:p>
            <a:r>
              <a:rPr lang="en-US"/>
              <a:t>(moon.gif is in the same directory (folder) as the html file that contains this tag).</a:t>
            </a:r>
          </a:p>
          <a:p>
            <a:pPr>
              <a:spcBef>
                <a:spcPct val="50000"/>
              </a:spcBef>
            </a:pPr>
            <a:r>
              <a:rPr lang="en-US"/>
              <a:t>	&lt;IMG SRC = "pictures/cookie.gif"&gt;</a:t>
            </a:r>
          </a:p>
          <a:p>
            <a:r>
              <a:rPr lang="en-US"/>
              <a:t>(cookie.gif is in a directory named pictures that is in the same directory as the html file that contains this tag)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33400" y="5257800"/>
            <a:ext cx="5486400" cy="1447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762000" y="5410200"/>
            <a:ext cx="609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2057400" y="5410200"/>
            <a:ext cx="609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800600" y="5486400"/>
            <a:ext cx="609600" cy="685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57200" y="6096000"/>
            <a:ext cx="11684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index.html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1828800" y="6096000"/>
            <a:ext cx="10160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moon.gif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572000" y="6096000"/>
            <a:ext cx="11049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cookie.gif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114800" y="5410200"/>
            <a:ext cx="1600200" cy="99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4349750" y="6338888"/>
            <a:ext cx="908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pictures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Absolute Addressing</a:t>
            </a:r>
          </a:p>
        </p:txBody>
      </p:sp>
      <p:sp>
        <p:nvSpPr>
          <p:cNvPr id="727043" name="Text Box 3"/>
          <p:cNvSpPr txBox="1">
            <a:spLocks noChangeArrowheads="1"/>
          </p:cNvSpPr>
          <p:nvPr/>
        </p:nvSpPr>
        <p:spPr bwMode="auto">
          <a:xfrm>
            <a:off x="365125" y="2286000"/>
            <a:ext cx="8474075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Absolute addressing</a:t>
            </a:r>
            <a:r>
              <a:rPr lang="en-US"/>
              <a:t> gives the complete web address of a file:</a:t>
            </a:r>
          </a:p>
          <a:p>
            <a:endParaRPr lang="en-US"/>
          </a:p>
          <a:p>
            <a:r>
              <a:rPr lang="en-US"/>
              <a:t>&lt;IMG SRC = "</a:t>
            </a:r>
            <a:r>
              <a:rPr lang="en-US">
                <a:hlinkClick r:id="rId2"/>
              </a:rPr>
              <a:t>http://mathcs.holycross.edu/~croyden/croyden.gif</a:t>
            </a:r>
            <a:r>
              <a:rPr lang="en-US"/>
              <a:t>"&gt;</a:t>
            </a:r>
          </a:p>
          <a:p>
            <a:endParaRPr lang="en-US"/>
          </a:p>
          <a:p>
            <a:r>
              <a:rPr lang="en-US"/>
              <a:t>The browser will download the image from the address given in the img tag.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5"/>
          <p:cNvSpPr>
            <a:spLocks noGrp="1"/>
          </p:cNvSpPr>
          <p:nvPr>
            <p:ph type="sldNum" sz="quarter" idx="4294967295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 dirty="0" smtClean="0"/>
              <a:t>19-</a:t>
            </a:r>
            <a:fld id="{92AE5A63-70F9-2C4A-A2A3-44D5CF02C5C4}" type="slidenum">
              <a:rPr lang="en-US" sz="1400"/>
              <a:pPr/>
              <a:t>2</a:t>
            </a:fld>
            <a:endParaRPr lang="en-US" sz="14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534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 charset="0"/>
                <a:ea typeface="MS PGothic" charset="0"/>
              </a:rPr>
              <a:t/>
            </a:r>
            <a:br>
              <a:rPr lang="en-US" dirty="0" smtClean="0">
                <a:latin typeface="Comic Sans MS" charset="0"/>
                <a:ea typeface="MS PGothic" charset="0"/>
              </a:rPr>
            </a:br>
            <a:r>
              <a:rPr lang="en-US" sz="4900" dirty="0"/>
              <a:t>What is the Internet?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806476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system of </a:t>
            </a:r>
            <a:r>
              <a:rPr lang="en-US" b="1" dirty="0" smtClean="0">
                <a:solidFill>
                  <a:srgbClr val="0000FF"/>
                </a:solidFill>
              </a:rPr>
              <a:t>inter</a:t>
            </a:r>
            <a:r>
              <a:rPr lang="en-US" dirty="0" smtClean="0"/>
              <a:t>connected computer </a:t>
            </a:r>
            <a:r>
              <a:rPr lang="en-US" b="1" dirty="0" smtClean="0">
                <a:solidFill>
                  <a:srgbClr val="0000FF"/>
                </a:solidFill>
              </a:rPr>
              <a:t>net</a:t>
            </a:r>
            <a:r>
              <a:rPr lang="en-US" dirty="0" smtClean="0"/>
              <a:t>works that link together billion of devices using the TCP/IP communication protocols. </a:t>
            </a:r>
            <a:endParaRPr lang="en-US" dirty="0"/>
          </a:p>
        </p:txBody>
      </p:sp>
      <p:pic>
        <p:nvPicPr>
          <p:cNvPr id="3" name="Picture 2" descr="Screen Shot 2015-11-10 at 4.33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00200"/>
            <a:ext cx="4090190" cy="52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2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Common Tags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7704138" cy="453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Start a paragraph:	&lt;P&gt;</a:t>
            </a:r>
          </a:p>
          <a:p>
            <a:r>
              <a:rPr lang="en-US"/>
              <a:t>Force a new line:	&lt;BR&gt;</a:t>
            </a:r>
          </a:p>
          <a:p>
            <a:r>
              <a:rPr lang="en-US"/>
              <a:t>Bold Text:		&lt;B&gt;</a:t>
            </a:r>
            <a:r>
              <a:rPr lang="en-US" b="1"/>
              <a:t>bold text</a:t>
            </a:r>
            <a:r>
              <a:rPr lang="en-US"/>
              <a:t>&lt;/B&gt;</a:t>
            </a:r>
          </a:p>
          <a:p>
            <a:r>
              <a:rPr lang="en-US"/>
              <a:t>Italics:			&lt;I&gt;</a:t>
            </a:r>
            <a:r>
              <a:rPr lang="en-US" i="1"/>
              <a:t>Italics</a:t>
            </a:r>
            <a:r>
              <a:rPr lang="en-US"/>
              <a:t>&lt;/I&gt;</a:t>
            </a:r>
          </a:p>
          <a:p>
            <a:r>
              <a:rPr lang="en-US"/>
              <a:t>Centered Text:		&lt;CENTER&gt;Centered text&lt;/CENTER&gt;</a:t>
            </a:r>
          </a:p>
          <a:p>
            <a:r>
              <a:rPr lang="en-US"/>
              <a:t>Headlines:		&lt;H1&gt;</a:t>
            </a:r>
            <a:r>
              <a:rPr lang="en-US" sz="2800"/>
              <a:t>Big Headline</a:t>
            </a:r>
            <a:r>
              <a:rPr lang="en-US"/>
              <a:t>&lt;/H1&gt;</a:t>
            </a:r>
          </a:p>
          <a:p>
            <a:r>
              <a:rPr lang="en-US"/>
              <a:t>				...</a:t>
            </a:r>
          </a:p>
          <a:p>
            <a:r>
              <a:rPr lang="en-US"/>
              <a:t>			&lt;H6&gt;</a:t>
            </a:r>
            <a:r>
              <a:rPr lang="en-US" sz="1800"/>
              <a:t>Little headline</a:t>
            </a:r>
            <a:r>
              <a:rPr lang="en-US"/>
              <a:t>&lt;/H6&gt;</a:t>
            </a:r>
          </a:p>
          <a:p>
            <a:r>
              <a:rPr lang="en-US"/>
              <a:t>Unordered List:	&lt;UL&gt;</a:t>
            </a:r>
          </a:p>
          <a:p>
            <a:r>
              <a:rPr lang="en-US"/>
              <a:t>				&lt;LI&gt; Item 1</a:t>
            </a:r>
          </a:p>
          <a:p>
            <a:r>
              <a:rPr lang="en-US"/>
              <a:t>				&lt;LI&gt; Item 2</a:t>
            </a:r>
          </a:p>
          <a:p>
            <a:r>
              <a:rPr lang="en-US"/>
              <a:t>			&lt;/UL&gt;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FONT Tag</a:t>
            </a:r>
          </a:p>
        </p:txBody>
      </p:sp>
      <p:sp>
        <p:nvSpPr>
          <p:cNvPr id="715779" name="Text Box 3"/>
          <p:cNvSpPr txBox="1">
            <a:spLocks noChangeArrowheads="1"/>
          </p:cNvSpPr>
          <p:nvPr/>
        </p:nvSpPr>
        <p:spPr bwMode="auto">
          <a:xfrm>
            <a:off x="365125" y="1565275"/>
            <a:ext cx="8451850" cy="4535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&lt;FONT&gt; tag allows you to specify font types, sizes and colors:</a:t>
            </a:r>
          </a:p>
          <a:p>
            <a:endParaRPr lang="en-US"/>
          </a:p>
          <a:p>
            <a:r>
              <a:rPr lang="en-US"/>
              <a:t>Specifying font type:</a:t>
            </a:r>
          </a:p>
          <a:p>
            <a:r>
              <a:rPr lang="en-US"/>
              <a:t>	&lt;FONT FACE = "Arial"&gt;</a:t>
            </a:r>
            <a:r>
              <a:rPr lang="en-US">
                <a:latin typeface="Arial" charset="0"/>
              </a:rPr>
              <a:t>Arial font</a:t>
            </a:r>
            <a:r>
              <a:rPr lang="en-US"/>
              <a:t>&lt;/FONT&gt;</a:t>
            </a:r>
          </a:p>
          <a:p>
            <a:endParaRPr lang="en-US"/>
          </a:p>
          <a:p>
            <a:r>
              <a:rPr lang="en-US"/>
              <a:t>Specifying font size:</a:t>
            </a:r>
          </a:p>
          <a:p>
            <a:r>
              <a:rPr lang="en-US"/>
              <a:t>	&lt;FONT SIZE = 6&gt;</a:t>
            </a:r>
            <a:r>
              <a:rPr lang="en-US" sz="2800"/>
              <a:t>A big font</a:t>
            </a:r>
            <a:r>
              <a:rPr lang="en-US"/>
              <a:t>&lt;/FONT&gt;</a:t>
            </a:r>
          </a:p>
          <a:p>
            <a:r>
              <a:rPr lang="en-US"/>
              <a:t>or:</a:t>
            </a:r>
          </a:p>
          <a:p>
            <a:r>
              <a:rPr lang="en-US"/>
              <a:t>	&lt;FONT SIZE = +2&gt;Increase the size a little&lt;/FONT&gt;</a:t>
            </a:r>
          </a:p>
          <a:p>
            <a:endParaRPr lang="en-US"/>
          </a:p>
          <a:p>
            <a:r>
              <a:rPr lang="en-US"/>
              <a:t>Specifying font color:</a:t>
            </a:r>
          </a:p>
          <a:p>
            <a:r>
              <a:rPr lang="en-US"/>
              <a:t>	&lt;FONT COLOR = "red"&gt;</a:t>
            </a:r>
            <a:r>
              <a:rPr lang="en-US">
                <a:solidFill>
                  <a:srgbClr val="990000"/>
                </a:solidFill>
              </a:rPr>
              <a:t>Red text</a:t>
            </a:r>
            <a:r>
              <a:rPr lang="en-US"/>
              <a:t> &lt;/FONT&gt;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57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79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Dealing with White Space</a:t>
            </a:r>
          </a:p>
        </p:txBody>
      </p:sp>
      <p:sp>
        <p:nvSpPr>
          <p:cNvPr id="716803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7848600" cy="4108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/>
              <a:t>Browsers ignore white space (spaces, tabs, new lines, etc.)</a:t>
            </a:r>
          </a:p>
          <a:p>
            <a:endParaRPr lang="en-US"/>
          </a:p>
          <a:p>
            <a:r>
              <a:rPr lang="en-US"/>
              <a:t>Text fills in to the right edge of the browser window, and then the browser wraps the text to the next line.</a:t>
            </a:r>
          </a:p>
          <a:p>
            <a:endParaRPr lang="en-US"/>
          </a:p>
          <a:p>
            <a:r>
              <a:rPr lang="en-US"/>
              <a:t>What if you want white space?</a:t>
            </a:r>
          </a:p>
          <a:p>
            <a:r>
              <a:rPr lang="en-US"/>
              <a:t>Option 1:</a:t>
            </a:r>
          </a:p>
          <a:p>
            <a:r>
              <a:rPr lang="en-US"/>
              <a:t>	Use &amp;nbsp; to indicate a space</a:t>
            </a:r>
          </a:p>
          <a:p>
            <a:endParaRPr lang="en-US"/>
          </a:p>
          <a:p>
            <a:r>
              <a:rPr lang="en-US"/>
              <a:t>Option 2:</a:t>
            </a:r>
          </a:p>
          <a:p>
            <a:r>
              <a:rPr lang="en-US"/>
              <a:t>	Use &lt;PRE&gt; ...&lt;/PRE&gt; (preformatted text)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8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Inserting Links and Graphics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1905000"/>
            <a:ext cx="6989763" cy="2282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Inserting a link:</a:t>
            </a:r>
          </a:p>
          <a:p>
            <a:r>
              <a:rPr lang="en-US"/>
              <a:t>	&lt;TD&gt;&lt;A HREF = "</a:t>
            </a:r>
            <a:r>
              <a:rPr lang="en-US">
                <a:hlinkClick r:id="rId2"/>
              </a:rPr>
              <a:t>http://www.holycross.edu"</a:t>
            </a:r>
            <a:r>
              <a:rPr lang="en-US"/>
              <a:t>&gt;</a:t>
            </a:r>
          </a:p>
          <a:p>
            <a:r>
              <a:rPr lang="en-US"/>
              <a:t>		Holy Cross&lt;/A&gt;&lt;/TD&gt;</a:t>
            </a:r>
          </a:p>
          <a:p>
            <a:endParaRPr lang="en-US"/>
          </a:p>
          <a:p>
            <a:r>
              <a:rPr lang="en-US"/>
              <a:t>Adding an image:</a:t>
            </a:r>
          </a:p>
          <a:p>
            <a:r>
              <a:rPr lang="en-US"/>
              <a:t>	&lt;TD&gt;&lt;IMG SRC = "gdome.gif"&gt;&lt;/TD&gt;</a:t>
            </a:r>
          </a:p>
        </p:txBody>
      </p:sp>
    </p:spTree>
    <p:extLst>
      <p:ext uri="{BB962C8B-B14F-4D97-AF65-F5344CB8AC3E}">
        <p14:creationId xmlns:p14="http://schemas.microsoft.com/office/powerpoint/2010/main" val="59562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Simple Table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4970463" cy="3749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&lt;TABLE&gt;</a:t>
            </a:r>
          </a:p>
          <a:p>
            <a:r>
              <a:rPr lang="en-US" sz="2000"/>
              <a:t>	&lt;TR&gt;</a:t>
            </a:r>
          </a:p>
          <a:p>
            <a:r>
              <a:rPr lang="en-US" sz="2000"/>
              <a:t>		&lt;TD&gt; Holy Cross &lt;/TD&gt;</a:t>
            </a:r>
          </a:p>
          <a:p>
            <a:r>
              <a:rPr lang="en-US" sz="2000"/>
              <a:t>		&lt;TD&gt; Boston College&lt;/TD&gt;</a:t>
            </a:r>
          </a:p>
          <a:p>
            <a:r>
              <a:rPr lang="en-US" sz="2000"/>
              <a:t>		&lt;TD&gt; WPI &lt;/TD&gt;</a:t>
            </a:r>
          </a:p>
          <a:p>
            <a:r>
              <a:rPr lang="en-US" sz="2000"/>
              <a:t>	&lt;/TR&gt;</a:t>
            </a:r>
          </a:p>
          <a:p>
            <a:r>
              <a:rPr lang="en-US" sz="2000"/>
              <a:t>	&lt;TR&gt;</a:t>
            </a:r>
          </a:p>
          <a:p>
            <a:r>
              <a:rPr lang="en-US" sz="2000"/>
              <a:t>		&lt;TD&gt; 75% &lt;/TD&gt;</a:t>
            </a:r>
          </a:p>
          <a:p>
            <a:r>
              <a:rPr lang="en-US" sz="2000"/>
              <a:t>		&lt;TD&gt; 07%&lt;/TD&gt;</a:t>
            </a:r>
          </a:p>
          <a:p>
            <a:r>
              <a:rPr lang="en-US" sz="2000"/>
              <a:t>		&lt;TD&gt; 17% &lt;/TD&gt;</a:t>
            </a:r>
          </a:p>
          <a:p>
            <a:r>
              <a:rPr lang="en-US" sz="2000"/>
              <a:t>	&lt;/TR&gt;</a:t>
            </a:r>
          </a:p>
          <a:p>
            <a:r>
              <a:rPr lang="en-US" sz="2000"/>
              <a:t>&lt;/TABLE&gt;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600200" y="5715000"/>
            <a:ext cx="43751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Holy Cross  Boston College  WPI</a:t>
            </a:r>
          </a:p>
          <a:p>
            <a:r>
              <a:rPr lang="en-US"/>
              <a:t>75%             07%                    17%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1600200" y="5715000"/>
            <a:ext cx="4419600" cy="838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a Border</a:t>
            </a:r>
            <a:br>
              <a:rPr lang="en-US"/>
            </a:br>
            <a:r>
              <a:rPr lang="en-US"/>
              <a:t>Changing Cell Size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7146925" cy="3749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/>
              <a:t>&lt;TABLE BORDER = 2&gt;</a:t>
            </a:r>
          </a:p>
          <a:p>
            <a:r>
              <a:rPr lang="en-US" sz="2000"/>
              <a:t>	&lt;TR&gt;</a:t>
            </a:r>
          </a:p>
          <a:p>
            <a:r>
              <a:rPr lang="en-US" sz="2000"/>
              <a:t>		&lt;TD&gt; Holy Cross &lt;/TD&gt;</a:t>
            </a:r>
          </a:p>
          <a:p>
            <a:r>
              <a:rPr lang="en-US" sz="2000"/>
              <a:t>		&lt;TD&gt; Boston College&lt;/TD&gt;</a:t>
            </a:r>
          </a:p>
          <a:p>
            <a:r>
              <a:rPr lang="en-US" sz="2000"/>
              <a:t>		&lt;TD&gt; WPI &lt;/TD&gt;</a:t>
            </a:r>
          </a:p>
          <a:p>
            <a:r>
              <a:rPr lang="en-US" sz="2000"/>
              <a:t>	&lt;/TR&gt;</a:t>
            </a:r>
          </a:p>
          <a:p>
            <a:r>
              <a:rPr lang="en-US" sz="2000"/>
              <a:t>	&lt;TR&gt;</a:t>
            </a:r>
          </a:p>
          <a:p>
            <a:r>
              <a:rPr lang="en-US" sz="2000"/>
              <a:t>		&lt;TD WIDTH = 120 HEIGHT = 100&gt; 75% &lt;/TD&gt;</a:t>
            </a:r>
          </a:p>
          <a:p>
            <a:r>
              <a:rPr lang="en-US" sz="2000"/>
              <a:t>		&lt;TD&gt; 07%&lt;/TD&gt;</a:t>
            </a:r>
          </a:p>
          <a:p>
            <a:r>
              <a:rPr lang="en-US" sz="2000"/>
              <a:t>		&lt;TD&gt; 17% &lt;/TD&gt;</a:t>
            </a:r>
          </a:p>
          <a:p>
            <a:r>
              <a:rPr lang="en-US" sz="2000"/>
              <a:t>	&lt;/TR&gt;</a:t>
            </a:r>
          </a:p>
          <a:p>
            <a:r>
              <a:rPr lang="en-US" sz="2000"/>
              <a:t>&lt;/TABLE&gt;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19400" y="5105400"/>
            <a:ext cx="4724400" cy="1524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819400" y="5105400"/>
            <a:ext cx="475615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Holy Cross       Boston College  WPI</a:t>
            </a:r>
          </a:p>
          <a:p>
            <a:endParaRPr lang="en-US"/>
          </a:p>
          <a:p>
            <a:r>
              <a:rPr lang="en-US"/>
              <a:t>75%                  07%                    17%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819400" y="55626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4724400" y="51054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6781800" y="51054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Changing Alignment</a:t>
            </a:r>
            <a:br>
              <a:rPr lang="en-US"/>
            </a:br>
            <a:r>
              <a:rPr lang="en-US"/>
              <a:t>Coloring a Cell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93725" y="1717675"/>
            <a:ext cx="4703763" cy="4473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Changing Horizontal Alignment:</a:t>
            </a:r>
          </a:p>
          <a:p>
            <a:r>
              <a:rPr lang="en-US"/>
              <a:t>	&lt;TD ALIGN = LEFT&gt;</a:t>
            </a:r>
          </a:p>
          <a:p>
            <a:r>
              <a:rPr lang="en-US"/>
              <a:t>	&lt;TD ALIGN = CENTER&gt;</a:t>
            </a:r>
          </a:p>
          <a:p>
            <a:r>
              <a:rPr lang="en-US"/>
              <a:t>	&lt;TD ALIGN = RIGHT&gt;</a:t>
            </a:r>
          </a:p>
          <a:p>
            <a:endParaRPr lang="en-US"/>
          </a:p>
          <a:p>
            <a:r>
              <a:rPr lang="en-US"/>
              <a:t>Changing Vertical Alignment:</a:t>
            </a:r>
          </a:p>
          <a:p>
            <a:r>
              <a:rPr lang="en-US"/>
              <a:t>	&lt;TD VALIGN = TOP&gt;</a:t>
            </a:r>
          </a:p>
          <a:p>
            <a:r>
              <a:rPr lang="en-US"/>
              <a:t>	&lt;TD VALIGN = MIDDLE&gt;</a:t>
            </a:r>
          </a:p>
          <a:p>
            <a:r>
              <a:rPr lang="en-US"/>
              <a:t>	&lt;TD VALIGN = BOTTOM&gt;</a:t>
            </a:r>
          </a:p>
          <a:p>
            <a:endParaRPr lang="en-US"/>
          </a:p>
          <a:p>
            <a:r>
              <a:rPr lang="en-US"/>
              <a:t>Coloring a cell:</a:t>
            </a:r>
          </a:p>
          <a:p>
            <a:r>
              <a:rPr lang="en-US"/>
              <a:t>	&lt;TD BGCOLOR = BLUE&gt;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WebCrawler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932" y="2163901"/>
            <a:ext cx="87714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def</a:t>
            </a:r>
            <a:r>
              <a:rPr lang="en-US" sz="2000" dirty="0" smtClean="0"/>
              <a:t> </a:t>
            </a:r>
            <a:r>
              <a:rPr lang="en-US" sz="2000" dirty="0"/>
              <a:t>spider(</a:t>
            </a:r>
            <a:r>
              <a:rPr lang="en-US" sz="2000" dirty="0" err="1"/>
              <a:t>url</a:t>
            </a:r>
            <a:r>
              <a:rPr lang="en-US" sz="2000" dirty="0"/>
              <a:t>, word, </a:t>
            </a:r>
            <a:r>
              <a:rPr lang="en-US" sz="2000" dirty="0" err="1"/>
              <a:t>maxPages</a:t>
            </a:r>
            <a:r>
              <a:rPr lang="en-US" sz="2000" dirty="0"/>
              <a:t>):  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pagesToVisit</a:t>
            </a:r>
            <a:r>
              <a:rPr lang="en-US" sz="2000" dirty="0"/>
              <a:t> = [</a:t>
            </a:r>
            <a:r>
              <a:rPr lang="en-US" sz="2000" dirty="0" err="1"/>
              <a:t>url</a:t>
            </a:r>
            <a:r>
              <a:rPr lang="en-US" sz="2000" dirty="0"/>
              <a:t>]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numberVisited</a:t>
            </a:r>
            <a:r>
              <a:rPr lang="en-US" sz="2000" dirty="0"/>
              <a:t> = 0</a:t>
            </a:r>
          </a:p>
          <a:p>
            <a:r>
              <a:rPr lang="en-US" sz="2000" dirty="0"/>
              <a:t>    </a:t>
            </a:r>
            <a:r>
              <a:rPr lang="en-US" sz="2000" dirty="0" err="1"/>
              <a:t>foundWord</a:t>
            </a:r>
            <a:r>
              <a:rPr lang="en-US" sz="2000" dirty="0"/>
              <a:t> = False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while </a:t>
            </a:r>
            <a:r>
              <a:rPr lang="en-US" sz="2000" dirty="0" err="1"/>
              <a:t>numberVisited</a:t>
            </a:r>
            <a:r>
              <a:rPr lang="en-US" sz="2000" dirty="0"/>
              <a:t> &lt; </a:t>
            </a:r>
            <a:r>
              <a:rPr lang="en-US" sz="2000" dirty="0" err="1"/>
              <a:t>maxPages</a:t>
            </a:r>
            <a:r>
              <a:rPr lang="en-US" sz="2000" dirty="0"/>
              <a:t> and </a:t>
            </a:r>
            <a:r>
              <a:rPr lang="en-US" sz="2000" dirty="0" err="1"/>
              <a:t>pagesToVisit</a:t>
            </a:r>
            <a:r>
              <a:rPr lang="en-US" sz="2000" dirty="0"/>
              <a:t> != [] </a:t>
            </a:r>
            <a:r>
              <a:rPr lang="en-US" sz="2000" dirty="0" smtClean="0"/>
              <a:t>and </a:t>
            </a:r>
            <a:r>
              <a:rPr lang="en-US" sz="2000" dirty="0"/>
              <a:t>not </a:t>
            </a:r>
            <a:r>
              <a:rPr lang="en-US" sz="2000" dirty="0" err="1"/>
              <a:t>foundWord</a:t>
            </a:r>
            <a:r>
              <a:rPr lang="en-US" sz="2000" dirty="0"/>
              <a:t>: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numberVisited</a:t>
            </a:r>
            <a:r>
              <a:rPr lang="en-US" sz="2000" dirty="0"/>
              <a:t> = </a:t>
            </a:r>
            <a:r>
              <a:rPr lang="en-US" sz="2000" dirty="0" err="1"/>
              <a:t>numberVisited</a:t>
            </a:r>
            <a:r>
              <a:rPr lang="en-US" sz="2000" dirty="0"/>
              <a:t> +1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foundWord</a:t>
            </a:r>
            <a:r>
              <a:rPr lang="en-US" sz="2000" dirty="0"/>
              <a:t> = False</a:t>
            </a:r>
          </a:p>
          <a:p>
            <a:r>
              <a:rPr lang="en-US" sz="2000" dirty="0"/>
              <a:t>        # Start from the beginning of our collection of pages to visit: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url</a:t>
            </a:r>
            <a:r>
              <a:rPr lang="en-US" sz="2000" dirty="0"/>
              <a:t> = </a:t>
            </a:r>
            <a:r>
              <a:rPr lang="en-US" sz="2000" dirty="0" err="1"/>
              <a:t>pagesToVisit</a:t>
            </a:r>
            <a:r>
              <a:rPr lang="en-US" sz="2000" dirty="0"/>
              <a:t>[0]</a:t>
            </a:r>
          </a:p>
          <a:p>
            <a:r>
              <a:rPr lang="en-US" sz="2000" dirty="0"/>
              <a:t>        </a:t>
            </a:r>
            <a:r>
              <a:rPr lang="en-US" sz="2000" dirty="0" err="1"/>
              <a:t>pagesToVisit</a:t>
            </a:r>
            <a:r>
              <a:rPr lang="en-US" sz="2000" dirty="0"/>
              <a:t> = </a:t>
            </a:r>
            <a:r>
              <a:rPr lang="en-US" sz="2000" dirty="0" err="1"/>
              <a:t>pagesToVisit</a:t>
            </a:r>
            <a:r>
              <a:rPr lang="en-US" sz="2000" dirty="0"/>
              <a:t>[1</a:t>
            </a:r>
            <a:r>
              <a:rPr lang="en-US" sz="2000" dirty="0" smtClean="0"/>
              <a:t>:]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90036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WebCrawler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627287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sz="2000" dirty="0" smtClean="0"/>
              <a:t>try</a:t>
            </a:r>
            <a:r>
              <a:rPr lang="en-US" sz="2000" dirty="0"/>
              <a:t>:</a:t>
            </a:r>
          </a:p>
          <a:p>
            <a:r>
              <a:rPr lang="en-US" sz="2000" dirty="0"/>
              <a:t>            print </a:t>
            </a:r>
            <a:r>
              <a:rPr lang="en-US" sz="2000" dirty="0" err="1"/>
              <a:t>numberVisited</a:t>
            </a:r>
            <a:r>
              <a:rPr lang="en-US" sz="2000" dirty="0"/>
              <a:t>, "Visiting: " + </a:t>
            </a:r>
            <a:r>
              <a:rPr lang="en-US" sz="2000" dirty="0" err="1"/>
              <a:t>url</a:t>
            </a:r>
            <a:endParaRPr lang="en-US" sz="2000" dirty="0"/>
          </a:p>
          <a:p>
            <a:r>
              <a:rPr lang="en-US" sz="2000" dirty="0"/>
              <a:t>            parser = </a:t>
            </a:r>
            <a:r>
              <a:rPr lang="en-US" sz="2000" dirty="0" err="1"/>
              <a:t>LinkParser</a:t>
            </a:r>
            <a:r>
              <a:rPr lang="en-US" sz="2000" dirty="0"/>
              <a:t>()</a:t>
            </a:r>
          </a:p>
          <a:p>
            <a:r>
              <a:rPr lang="en-US" sz="2000" dirty="0"/>
              <a:t>            data, links = </a:t>
            </a:r>
            <a:r>
              <a:rPr lang="en-US" sz="2000" dirty="0" err="1"/>
              <a:t>parser.getLinks</a:t>
            </a:r>
            <a:r>
              <a:rPr lang="en-US" sz="2000" dirty="0"/>
              <a:t>(</a:t>
            </a:r>
            <a:r>
              <a:rPr lang="en-US" sz="2000" dirty="0" err="1"/>
              <a:t>url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            </a:t>
            </a:r>
            <a:r>
              <a:rPr lang="en-US" sz="2000" dirty="0" err="1" smtClean="0"/>
              <a:t>pagesToVisit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dirty="0" err="1"/>
              <a:t>pagesToVisit</a:t>
            </a:r>
            <a:r>
              <a:rPr lang="en-US" sz="2000" dirty="0"/>
              <a:t> + links</a:t>
            </a:r>
          </a:p>
          <a:p>
            <a:r>
              <a:rPr lang="en-US" sz="2000" dirty="0"/>
              <a:t>            if </a:t>
            </a:r>
            <a:r>
              <a:rPr lang="en-US" sz="2000" dirty="0" err="1"/>
              <a:t>data.find</a:t>
            </a:r>
            <a:r>
              <a:rPr lang="en-US" sz="2000" dirty="0"/>
              <a:t>(word)&gt;-1:</a:t>
            </a:r>
          </a:p>
          <a:p>
            <a:r>
              <a:rPr lang="en-US" sz="2000" dirty="0"/>
              <a:t>                </a:t>
            </a:r>
            <a:r>
              <a:rPr lang="en-US" sz="2000" dirty="0" err="1"/>
              <a:t>foundWord</a:t>
            </a:r>
            <a:r>
              <a:rPr lang="en-US" sz="2000" dirty="0"/>
              <a:t> = True</a:t>
            </a:r>
          </a:p>
          <a:p>
            <a:r>
              <a:rPr lang="en-US" sz="2000" dirty="0"/>
              <a:t>                print " **Success!**"</a:t>
            </a:r>
          </a:p>
          <a:p>
            <a:r>
              <a:rPr lang="en-US" sz="2000" dirty="0"/>
              <a:t>        except:</a:t>
            </a:r>
          </a:p>
          <a:p>
            <a:r>
              <a:rPr lang="en-US" sz="2000" dirty="0"/>
              <a:t>            print " **Failed!**"</a:t>
            </a:r>
          </a:p>
          <a:p>
            <a:r>
              <a:rPr lang="en-US" sz="2000" dirty="0"/>
              <a:t>        if </a:t>
            </a:r>
            <a:r>
              <a:rPr lang="en-US" sz="2000" dirty="0" err="1"/>
              <a:t>foundWord</a:t>
            </a:r>
            <a:r>
              <a:rPr lang="en-US" sz="2000" dirty="0"/>
              <a:t>:</a:t>
            </a:r>
          </a:p>
          <a:p>
            <a:r>
              <a:rPr lang="en-US" sz="2000" dirty="0"/>
              <a:t>            print "The word " + word + " was found at " + </a:t>
            </a:r>
            <a:r>
              <a:rPr lang="en-US" sz="2000" dirty="0" err="1"/>
              <a:t>url</a:t>
            </a:r>
            <a:endParaRPr lang="en-US" sz="2000" dirty="0"/>
          </a:p>
          <a:p>
            <a:r>
              <a:rPr lang="en-US" sz="2000" dirty="0"/>
              <a:t>        else:</a:t>
            </a:r>
          </a:p>
          <a:p>
            <a:r>
              <a:rPr lang="en-US" sz="2000" dirty="0"/>
              <a:t>            print "Word not found"</a:t>
            </a:r>
          </a:p>
          <a:p>
            <a:endParaRPr lang="en-US" sz="2000" dirty="0"/>
          </a:p>
          <a:p>
            <a:r>
              <a:rPr lang="en-US" sz="2000" dirty="0"/>
              <a:t>spider("http://</a:t>
            </a:r>
            <a:r>
              <a:rPr lang="en-US" sz="2000" dirty="0" err="1"/>
              <a:t>mathcs.holycross.edu</a:t>
            </a:r>
            <a:r>
              <a:rPr lang="en-US" sz="2000" dirty="0"/>
              <a:t>/~csci343", "computer", 20)</a:t>
            </a:r>
          </a:p>
        </p:txBody>
      </p:sp>
    </p:spTree>
    <p:extLst>
      <p:ext uri="{BB962C8B-B14F-4D97-AF65-F5344CB8AC3E}">
        <p14:creationId xmlns:p14="http://schemas.microsoft.com/office/powerpoint/2010/main" val="48871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Parser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</a:t>
            </a:r>
            <a:r>
              <a:rPr lang="en-US" dirty="0" err="1"/>
              <a:t>HTMLParser</a:t>
            </a:r>
            <a:r>
              <a:rPr lang="en-US" dirty="0"/>
              <a:t> import </a:t>
            </a:r>
            <a:r>
              <a:rPr lang="en-US" dirty="0" err="1"/>
              <a:t>HTMLParser</a:t>
            </a:r>
            <a:r>
              <a:rPr lang="en-US" dirty="0"/>
              <a:t>  </a:t>
            </a:r>
          </a:p>
          <a:p>
            <a:r>
              <a:rPr lang="en-US" dirty="0"/>
              <a:t>from urllib2 import </a:t>
            </a:r>
            <a:r>
              <a:rPr lang="en-US" dirty="0" err="1"/>
              <a:t>urlopen</a:t>
            </a:r>
            <a:r>
              <a:rPr lang="en-US" dirty="0"/>
              <a:t>  </a:t>
            </a:r>
          </a:p>
          <a:p>
            <a:r>
              <a:rPr lang="en-US" dirty="0"/>
              <a:t>from urllib2 import </a:t>
            </a:r>
            <a:r>
              <a:rPr lang="en-US" dirty="0" err="1" smtClean="0"/>
              <a:t>urlparse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class </a:t>
            </a:r>
            <a:r>
              <a:rPr lang="en-US" dirty="0" err="1"/>
              <a:t>LinkParser</a:t>
            </a:r>
            <a:r>
              <a:rPr lang="en-US" dirty="0"/>
              <a:t>(</a:t>
            </a:r>
            <a:r>
              <a:rPr lang="en-US" dirty="0" err="1"/>
              <a:t>HTMLParser</a:t>
            </a:r>
            <a:r>
              <a:rPr lang="en-US" dirty="0"/>
              <a:t>):</a:t>
            </a:r>
          </a:p>
          <a:p>
            <a:r>
              <a:rPr lang="en-US" dirty="0"/>
              <a:t>    </a:t>
            </a:r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handle_starttag</a:t>
            </a:r>
            <a:r>
              <a:rPr lang="en-US" dirty="0"/>
              <a:t>(self, tag, </a:t>
            </a:r>
            <a:r>
              <a:rPr lang="en-US" dirty="0" err="1"/>
              <a:t>attrs</a:t>
            </a:r>
            <a:r>
              <a:rPr lang="en-US" dirty="0"/>
              <a:t>):</a:t>
            </a:r>
          </a:p>
          <a:p>
            <a:r>
              <a:rPr lang="en-US" dirty="0"/>
              <a:t>        if </a:t>
            </a:r>
            <a:r>
              <a:rPr lang="en-US" dirty="0" err="1"/>
              <a:t>tag.lower</a:t>
            </a:r>
            <a:r>
              <a:rPr lang="en-US" dirty="0"/>
              <a:t>( ) =='a' or </a:t>
            </a:r>
            <a:r>
              <a:rPr lang="en-US" dirty="0" err="1"/>
              <a:t>tag.lower</a:t>
            </a:r>
            <a:r>
              <a:rPr lang="en-US" dirty="0"/>
              <a:t>( ) == 'link':</a:t>
            </a:r>
          </a:p>
          <a:p>
            <a:r>
              <a:rPr lang="en-US" dirty="0"/>
              <a:t>            for (key, value) in </a:t>
            </a:r>
            <a:r>
              <a:rPr lang="en-US" dirty="0" err="1"/>
              <a:t>attrs</a:t>
            </a:r>
            <a:r>
              <a:rPr lang="en-US" dirty="0"/>
              <a:t>:</a:t>
            </a:r>
          </a:p>
          <a:p>
            <a:r>
              <a:rPr lang="en-US" dirty="0"/>
              <a:t>                if </a:t>
            </a:r>
            <a:r>
              <a:rPr lang="en-US" dirty="0" err="1"/>
              <a:t>key.lower</a:t>
            </a:r>
            <a:r>
              <a:rPr lang="en-US" dirty="0"/>
              <a:t>( )=='</a:t>
            </a:r>
            <a:r>
              <a:rPr lang="en-US" dirty="0" err="1"/>
              <a:t>href</a:t>
            </a:r>
            <a:r>
              <a:rPr lang="en-US" dirty="0"/>
              <a:t>':</a:t>
            </a:r>
          </a:p>
          <a:p>
            <a:r>
              <a:rPr lang="en-US" dirty="0"/>
              <a:t>                    </a:t>
            </a:r>
            <a:r>
              <a:rPr lang="en-US" dirty="0" err="1"/>
              <a:t>newUrl</a:t>
            </a:r>
            <a:r>
              <a:rPr lang="en-US" dirty="0"/>
              <a:t> = </a:t>
            </a:r>
            <a:r>
              <a:rPr lang="en-US" dirty="0" err="1"/>
              <a:t>urlparse.urljoin</a:t>
            </a:r>
            <a:r>
              <a:rPr lang="en-US" dirty="0"/>
              <a:t>(</a:t>
            </a:r>
            <a:r>
              <a:rPr lang="en-US" dirty="0" err="1"/>
              <a:t>self.baseUrl</a:t>
            </a:r>
            <a:r>
              <a:rPr lang="en-US" dirty="0"/>
              <a:t>, value)</a:t>
            </a:r>
          </a:p>
          <a:p>
            <a:r>
              <a:rPr lang="en-US" dirty="0"/>
              <a:t>                    </a:t>
            </a:r>
            <a:r>
              <a:rPr lang="en-US" dirty="0" err="1"/>
              <a:t>self.links</a:t>
            </a:r>
            <a:r>
              <a:rPr lang="en-US" dirty="0"/>
              <a:t> = </a:t>
            </a:r>
            <a:r>
              <a:rPr lang="en-US" dirty="0" err="1"/>
              <a:t>self.links</a:t>
            </a:r>
            <a:r>
              <a:rPr lang="en-US" dirty="0"/>
              <a:t> + [</a:t>
            </a:r>
            <a:r>
              <a:rPr lang="en-US" dirty="0" err="1"/>
              <a:t>newUrl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550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History of the Internet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1654175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1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.  The internet started as </a:t>
            </a:r>
            <a:r>
              <a:rPr lang="en-US" altLang="x-none" dirty="0" err="1">
                <a:solidFill>
                  <a:srgbClr val="000000"/>
                </a:solidFill>
                <a:latin typeface="Times" charset="0"/>
              </a:rPr>
              <a:t>ARPAnet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 (Advanced Research Projects Agency</a:t>
            </a: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).</a:t>
            </a:r>
            <a:endParaRPr lang="en-US" altLang="x-none" dirty="0">
              <a:solidFill>
                <a:srgbClr val="000000"/>
              </a:solidFill>
              <a:latin typeface="Time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67747"/>
            <a:ext cx="3175000" cy="3086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676640"/>
            <a:ext cx="5029200" cy="32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5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links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6002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def</a:t>
            </a:r>
            <a:r>
              <a:rPr lang="en-US" dirty="0"/>
              <a:t> </a:t>
            </a:r>
            <a:r>
              <a:rPr lang="en-US" dirty="0" err="1"/>
              <a:t>getLinks</a:t>
            </a:r>
            <a:r>
              <a:rPr lang="en-US" dirty="0"/>
              <a:t>(self, </a:t>
            </a:r>
            <a:r>
              <a:rPr lang="en-US" dirty="0" err="1"/>
              <a:t>url</a:t>
            </a:r>
            <a:r>
              <a:rPr lang="en-US" dirty="0"/>
              <a:t>):</a:t>
            </a:r>
          </a:p>
          <a:p>
            <a:r>
              <a:rPr lang="en-US" dirty="0"/>
              <a:t>        </a:t>
            </a:r>
            <a:r>
              <a:rPr lang="en-US" dirty="0" err="1"/>
              <a:t>self.links</a:t>
            </a:r>
            <a:r>
              <a:rPr lang="en-US" dirty="0"/>
              <a:t> = []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self.baseUrl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 smtClean="0"/>
              <a:t>url</a:t>
            </a:r>
            <a:endParaRPr lang="en-US" dirty="0"/>
          </a:p>
          <a:p>
            <a:r>
              <a:rPr lang="en-US" dirty="0"/>
              <a:t>        response = </a:t>
            </a:r>
            <a:r>
              <a:rPr lang="en-US" dirty="0" err="1"/>
              <a:t>urlopen</a:t>
            </a:r>
            <a:r>
              <a:rPr lang="en-US" dirty="0"/>
              <a:t>(</a:t>
            </a:r>
            <a:r>
              <a:rPr lang="en-US" dirty="0" err="1"/>
              <a:t>url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      </a:t>
            </a:r>
            <a:r>
              <a:rPr lang="en-US" dirty="0" err="1" smtClean="0"/>
              <a:t>contentType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response.info</a:t>
            </a:r>
            <a:r>
              <a:rPr lang="en-US" dirty="0"/>
              <a:t>().</a:t>
            </a:r>
            <a:r>
              <a:rPr lang="en-US" dirty="0" err="1"/>
              <a:t>getheader</a:t>
            </a:r>
            <a:r>
              <a:rPr lang="en-US" dirty="0"/>
              <a:t>('Content-Type')</a:t>
            </a:r>
          </a:p>
          <a:p>
            <a:r>
              <a:rPr lang="en-US" dirty="0"/>
              <a:t>        if </a:t>
            </a:r>
            <a:r>
              <a:rPr lang="en-US" dirty="0" err="1"/>
              <a:t>contentType</a:t>
            </a:r>
            <a:r>
              <a:rPr lang="en-US" dirty="0"/>
              <a:t>[0:9] =='text/html':</a:t>
            </a:r>
          </a:p>
          <a:p>
            <a:r>
              <a:rPr lang="en-US" dirty="0"/>
              <a:t>            </a:t>
            </a:r>
            <a:r>
              <a:rPr lang="en-US" dirty="0" err="1"/>
              <a:t>htmlBytes</a:t>
            </a:r>
            <a:r>
              <a:rPr lang="en-US" dirty="0"/>
              <a:t> = </a:t>
            </a:r>
            <a:r>
              <a:rPr lang="en-US" dirty="0" err="1"/>
              <a:t>response.read</a:t>
            </a:r>
            <a:r>
              <a:rPr lang="en-US" dirty="0"/>
              <a:t>()</a:t>
            </a:r>
          </a:p>
          <a:p>
            <a:r>
              <a:rPr lang="en-US" dirty="0"/>
              <a:t>            # Note that feed() handles Strings well, but not bytes</a:t>
            </a:r>
          </a:p>
          <a:p>
            <a:r>
              <a:rPr lang="en-US" dirty="0"/>
              <a:t>            # (A change from Python 2.x to Python 3.x)</a:t>
            </a:r>
          </a:p>
          <a:p>
            <a:r>
              <a:rPr lang="en-US" dirty="0"/>
              <a:t>            </a:t>
            </a:r>
            <a:r>
              <a:rPr lang="en-US" dirty="0" err="1"/>
              <a:t>htmlString</a:t>
            </a:r>
            <a:r>
              <a:rPr lang="en-US" dirty="0"/>
              <a:t> = </a:t>
            </a:r>
            <a:r>
              <a:rPr lang="en-US" dirty="0" err="1"/>
              <a:t>htmlBytes.decode</a:t>
            </a:r>
            <a:r>
              <a:rPr lang="en-US" dirty="0"/>
              <a:t>("utf-8")</a:t>
            </a:r>
          </a:p>
          <a:p>
            <a:r>
              <a:rPr lang="en-US" dirty="0"/>
              <a:t>            </a:t>
            </a:r>
            <a:r>
              <a:rPr lang="en-US" dirty="0" err="1"/>
              <a:t>self.feed</a:t>
            </a:r>
            <a:r>
              <a:rPr lang="en-US" dirty="0"/>
              <a:t>(</a:t>
            </a:r>
            <a:r>
              <a:rPr lang="en-US" dirty="0" err="1"/>
              <a:t>htmlString</a:t>
            </a:r>
            <a:r>
              <a:rPr lang="en-US" dirty="0"/>
              <a:t>[0:4000])</a:t>
            </a:r>
          </a:p>
          <a:p>
            <a:r>
              <a:rPr lang="en-US" dirty="0"/>
              <a:t>            return </a:t>
            </a:r>
            <a:r>
              <a:rPr lang="en-US" dirty="0" err="1"/>
              <a:t>htmlString</a:t>
            </a:r>
            <a:r>
              <a:rPr lang="en-US" dirty="0"/>
              <a:t>, </a:t>
            </a:r>
            <a:r>
              <a:rPr lang="en-US" dirty="0" err="1"/>
              <a:t>self.links</a:t>
            </a:r>
            <a:endParaRPr lang="en-US" dirty="0"/>
          </a:p>
          <a:p>
            <a:r>
              <a:rPr lang="en-US" dirty="0"/>
              <a:t>        else:</a:t>
            </a:r>
          </a:p>
          <a:p>
            <a:r>
              <a:rPr lang="en-US" dirty="0"/>
              <a:t>            return "",[]</a:t>
            </a:r>
          </a:p>
        </p:txBody>
      </p:sp>
    </p:spTree>
    <p:extLst>
      <p:ext uri="{BB962C8B-B14F-4D97-AF65-F5344CB8AC3E}">
        <p14:creationId xmlns:p14="http://schemas.microsoft.com/office/powerpoint/2010/main" val="832054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/>
              <a:t>History of the Internet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1829812"/>
            <a:ext cx="8839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2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.  </a:t>
            </a:r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Other networks started forming: </a:t>
            </a:r>
            <a:r>
              <a:rPr lang="en-US" altLang="x-none" sz="2800" dirty="0" err="1">
                <a:solidFill>
                  <a:srgbClr val="000000"/>
                </a:solidFill>
                <a:latin typeface="Times" charset="0"/>
              </a:rPr>
              <a:t>bitnet</a:t>
            </a:r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, </a:t>
            </a:r>
            <a:r>
              <a:rPr lang="en-US" altLang="x-none" sz="2800" dirty="0" err="1">
                <a:solidFill>
                  <a:srgbClr val="000000"/>
                </a:solidFill>
                <a:latin typeface="Times" charset="0"/>
              </a:rPr>
              <a:t>CSnet</a:t>
            </a:r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, </a:t>
            </a:r>
            <a:r>
              <a:rPr lang="en-US" altLang="x-none" sz="2800" dirty="0" err="1">
                <a:solidFill>
                  <a:srgbClr val="000000"/>
                </a:solidFill>
                <a:latin typeface="Times" charset="0"/>
              </a:rPr>
              <a:t>NSFnet</a:t>
            </a:r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, etc.</a:t>
            </a:r>
          </a:p>
          <a:p>
            <a:pPr>
              <a:spcBef>
                <a:spcPct val="50000"/>
              </a:spcBef>
            </a:pPr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3.  These networks became interconnected to form the internet.</a:t>
            </a:r>
          </a:p>
          <a:p>
            <a:pPr>
              <a:spcBef>
                <a:spcPct val="50000"/>
              </a:spcBef>
            </a:pPr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4.  Several organizations oversee the internet:</a:t>
            </a:r>
          </a:p>
          <a:p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	Internet Society</a:t>
            </a:r>
          </a:p>
          <a:p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	Internet Corporation for </a:t>
            </a:r>
            <a:endParaRPr lang="en-US" altLang="x-none" sz="2800" dirty="0" smtClean="0">
              <a:solidFill>
                <a:srgbClr val="000000"/>
              </a:solidFill>
              <a:latin typeface="Times" charset="0"/>
            </a:endParaRPr>
          </a:p>
          <a:p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	</a:t>
            </a:r>
            <a:r>
              <a:rPr lang="en-US" altLang="x-none" sz="2800" dirty="0" smtClean="0">
                <a:solidFill>
                  <a:srgbClr val="000000"/>
                </a:solidFill>
                <a:latin typeface="Times" charset="0"/>
              </a:rPr>
              <a:t>	Assigned </a:t>
            </a:r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Names </a:t>
            </a:r>
            <a:r>
              <a:rPr lang="en-US" altLang="x-none" sz="2800" dirty="0" smtClean="0">
                <a:solidFill>
                  <a:srgbClr val="000000"/>
                </a:solidFill>
                <a:latin typeface="Times" charset="0"/>
              </a:rPr>
              <a:t>and Numbers </a:t>
            </a:r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	</a:t>
            </a:r>
            <a:r>
              <a:rPr lang="en-US" altLang="x-none" sz="2800" dirty="0" smtClean="0">
                <a:solidFill>
                  <a:srgbClr val="000000"/>
                </a:solidFill>
                <a:latin typeface="Times" charset="0"/>
              </a:rPr>
              <a:t>(</a:t>
            </a:r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ICANN)</a:t>
            </a:r>
          </a:p>
          <a:p>
            <a:r>
              <a:rPr lang="en-US" altLang="x-none" sz="2800" dirty="0">
                <a:solidFill>
                  <a:srgbClr val="000000"/>
                </a:solidFill>
                <a:latin typeface="Times" charset="0"/>
              </a:rPr>
              <a:t>	Network Information Services</a:t>
            </a:r>
            <a:endParaRPr lang="en-US" altLang="x-none" sz="28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16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TCP/IP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89916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The Internet is a </a:t>
            </a:r>
            <a:r>
              <a:rPr lang="en-US" altLang="x-none" dirty="0">
                <a:solidFill>
                  <a:srgbClr val="990000"/>
                </a:solidFill>
                <a:latin typeface="Times" charset="0"/>
              </a:rPr>
              <a:t>Packet Switched Network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--messages are </a:t>
            </a: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sent as 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packets.</a:t>
            </a:r>
          </a:p>
          <a:p>
            <a:pPr>
              <a:spcAft>
                <a:spcPts val="1200"/>
              </a:spcAft>
            </a:pP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Messages 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are sent across the web using the </a:t>
            </a:r>
            <a:r>
              <a:rPr lang="en-US" altLang="x-none" dirty="0">
                <a:solidFill>
                  <a:srgbClr val="990000"/>
                </a:solidFill>
                <a:latin typeface="Times" charset="0"/>
              </a:rPr>
              <a:t>TCP/IP protocols</a:t>
            </a:r>
          </a:p>
          <a:p>
            <a:pPr>
              <a:spcAft>
                <a:spcPts val="1200"/>
              </a:spcAft>
            </a:pPr>
            <a:r>
              <a:rPr lang="en-US" altLang="x-none" dirty="0" smtClean="0">
                <a:solidFill>
                  <a:srgbClr val="990000"/>
                </a:solidFill>
                <a:latin typeface="Times" charset="0"/>
              </a:rPr>
              <a:t>Transmission </a:t>
            </a:r>
            <a:r>
              <a:rPr lang="en-US" altLang="x-none" dirty="0">
                <a:solidFill>
                  <a:srgbClr val="990000"/>
                </a:solidFill>
                <a:latin typeface="Times" charset="0"/>
              </a:rPr>
              <a:t>Control Protocol (TCP)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 breaks up the messages </a:t>
            </a: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and 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puts on header information regarding the order of </a:t>
            </a: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packets and 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for </a:t>
            </a: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error checking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x-none" dirty="0" smtClean="0">
                <a:solidFill>
                  <a:srgbClr val="990000"/>
                </a:solidFill>
                <a:latin typeface="Times" charset="0"/>
              </a:rPr>
              <a:t>Internet </a:t>
            </a:r>
            <a:r>
              <a:rPr lang="en-US" altLang="x-none" dirty="0">
                <a:solidFill>
                  <a:srgbClr val="990000"/>
                </a:solidFill>
                <a:latin typeface="Times" charset="0"/>
              </a:rPr>
              <a:t>Protocol (IP)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 addresses the packets and sends </a:t>
            </a: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them across 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the internet.  The packets don’t all necessarily follow </a:t>
            </a: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the 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same route or arrive in the correct order.  </a:t>
            </a:r>
            <a:endParaRPr lang="en-US" altLang="x-none" dirty="0" smtClean="0">
              <a:solidFill>
                <a:srgbClr val="000000"/>
              </a:solidFill>
              <a:latin typeface="Times" charset="0"/>
            </a:endParaRPr>
          </a:p>
          <a:p>
            <a:pPr>
              <a:spcAft>
                <a:spcPts val="1200"/>
              </a:spcAft>
            </a:pP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IP 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unpacks the </a:t>
            </a: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packets 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at their </a:t>
            </a: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destination.</a:t>
            </a:r>
          </a:p>
          <a:p>
            <a:pPr>
              <a:spcAft>
                <a:spcPts val="1200"/>
              </a:spcAft>
            </a:pPr>
            <a:r>
              <a:rPr lang="en-US" altLang="x-none" dirty="0" smtClean="0">
                <a:solidFill>
                  <a:srgbClr val="000000"/>
                </a:solidFill>
                <a:latin typeface="Times" charset="0"/>
              </a:rPr>
              <a:t>TCP </a:t>
            </a:r>
            <a:r>
              <a:rPr lang="en-US" altLang="x-none" dirty="0">
                <a:solidFill>
                  <a:srgbClr val="000000"/>
                </a:solidFill>
                <a:latin typeface="Times" charset="0"/>
              </a:rPr>
              <a:t>puts the packets in their proper order at the end.</a:t>
            </a:r>
          </a:p>
        </p:txBody>
      </p:sp>
    </p:spTree>
    <p:extLst>
      <p:ext uri="{BB962C8B-B14F-4D97-AF65-F5344CB8AC3E}">
        <p14:creationId xmlns:p14="http://schemas.microsoft.com/office/powerpoint/2010/main" val="2265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" y="1676400"/>
            <a:ext cx="8443278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World Wide Web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9175" y="2528888"/>
            <a:ext cx="70993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Client/Server Model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14600"/>
            <a:ext cx="4902200" cy="2730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Universal Resource Locators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1905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user specifies a URL either by typing it into the location box or by clicking on a link.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600" y="4262735"/>
            <a:ext cx="5976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www.december.com</a:t>
            </a:r>
            <a:r>
              <a:rPr lang="en-US" dirty="0" smtClean="0"/>
              <a:t>/web/text/</a:t>
            </a:r>
            <a:r>
              <a:rPr lang="en-US" dirty="0" err="1" smtClean="0"/>
              <a:t>index.html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5385137"/>
            <a:ext cx="198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http://</a:t>
            </a:r>
          </a:p>
          <a:p>
            <a:r>
              <a:rPr lang="en-US" sz="2000" dirty="0" smtClean="0"/>
              <a:t>What internet protocol to use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600343" y="2873514"/>
            <a:ext cx="23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hlinkClick r:id="rId2"/>
              </a:rPr>
              <a:t>www.december.com</a:t>
            </a:r>
            <a:endParaRPr lang="en-US" sz="2000" dirty="0" smtClean="0"/>
          </a:p>
          <a:p>
            <a:r>
              <a:rPr lang="en-US" sz="2000" dirty="0" smtClean="0"/>
              <a:t>Identifies Web server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147848" y="2873514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index.html</a:t>
            </a:r>
            <a:endParaRPr lang="en-US" sz="2000" dirty="0" smtClean="0"/>
          </a:p>
          <a:p>
            <a:r>
              <a:rPr lang="en-US" sz="2000" dirty="0" smtClean="0"/>
              <a:t>Specific file requested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5540514"/>
            <a:ext cx="22252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/web/text</a:t>
            </a:r>
          </a:p>
          <a:p>
            <a:r>
              <a:rPr lang="en-US" sz="2000" dirty="0" smtClean="0"/>
              <a:t>Directory pathname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371600" y="4186535"/>
            <a:ext cx="6172200" cy="61406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>
            <a:off x="2781372" y="3581400"/>
            <a:ext cx="342828" cy="5289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6168675" y="3581399"/>
            <a:ext cx="342828" cy="5289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1371600" y="4876800"/>
            <a:ext cx="228743" cy="38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724400" y="4876800"/>
            <a:ext cx="228600" cy="50833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B4D1FF"/>
      </a:lt1>
      <a:dk2>
        <a:srgbClr val="040966"/>
      </a:dk2>
      <a:lt2>
        <a:srgbClr val="FFFFCC"/>
      </a:lt2>
      <a:accent1>
        <a:srgbClr val="FFCC00"/>
      </a:accent1>
      <a:accent2>
        <a:srgbClr val="CC3399"/>
      </a:accent2>
      <a:accent3>
        <a:srgbClr val="D6E5FF"/>
      </a:accent3>
      <a:accent4>
        <a:srgbClr val="000000"/>
      </a:accent4>
      <a:accent5>
        <a:srgbClr val="FFE2AA"/>
      </a:accent5>
      <a:accent6>
        <a:srgbClr val="B92D8A"/>
      </a:accent6>
      <a:hlink>
        <a:srgbClr val="C61821"/>
      </a:hlink>
      <a:folHlink>
        <a:srgbClr val="090599"/>
      </a:folHlink>
    </a:clrScheme>
    <a:fontScheme name="Microsoft Office 98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8">
        <a:dk1>
          <a:srgbClr val="000000"/>
        </a:dk1>
        <a:lt1>
          <a:srgbClr val="B4D1FF"/>
        </a:lt1>
        <a:dk2>
          <a:srgbClr val="040966"/>
        </a:dk2>
        <a:lt2>
          <a:srgbClr val="FFFFCC"/>
        </a:lt2>
        <a:accent1>
          <a:srgbClr val="FFCC00"/>
        </a:accent1>
        <a:accent2>
          <a:srgbClr val="CC3399"/>
        </a:accent2>
        <a:accent3>
          <a:srgbClr val="D6E5FF"/>
        </a:accent3>
        <a:accent4>
          <a:srgbClr val="000000"/>
        </a:accent4>
        <a:accent5>
          <a:srgbClr val="FFE2AA"/>
        </a:accent5>
        <a:accent6>
          <a:srgbClr val="B92D8A"/>
        </a:accent6>
        <a:hlink>
          <a:srgbClr val="FFCC00"/>
        </a:hlink>
        <a:folHlink>
          <a:srgbClr val="0905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7555</TotalTime>
  <Pages>35</Pages>
  <Words>784</Words>
  <Application>Microsoft Macintosh PowerPoint</Application>
  <PresentationFormat>On-screen Show (4:3)</PresentationFormat>
  <Paragraphs>217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Comic Sans MS</vt:lpstr>
      <vt:lpstr>MS PGothic</vt:lpstr>
      <vt:lpstr>ＭＳ Ｐゴシック</vt:lpstr>
      <vt:lpstr>Palatino</vt:lpstr>
      <vt:lpstr>Times</vt:lpstr>
      <vt:lpstr>Times New Roman</vt:lpstr>
      <vt:lpstr>Arial</vt:lpstr>
      <vt:lpstr>Microsoft Office 98</vt:lpstr>
      <vt:lpstr>Computers and Society   HNRS 299, Spring 2017 Session 19 HTML</vt:lpstr>
      <vt:lpstr> What is the Internet?</vt:lpstr>
      <vt:lpstr>History of the Internet</vt:lpstr>
      <vt:lpstr>History of the Internet</vt:lpstr>
      <vt:lpstr>TCP/IP</vt:lpstr>
      <vt:lpstr>TCP/IP</vt:lpstr>
      <vt:lpstr>The World Wide Web</vt:lpstr>
      <vt:lpstr>The Client/Server Model</vt:lpstr>
      <vt:lpstr>Universal Resource Locators</vt:lpstr>
      <vt:lpstr>The request goes out</vt:lpstr>
      <vt:lpstr>May I Help You?</vt:lpstr>
      <vt:lpstr>Browsers</vt:lpstr>
      <vt:lpstr>Hypertext Markup Language</vt:lpstr>
      <vt:lpstr>Boiler plate</vt:lpstr>
      <vt:lpstr>HTML Blocks</vt:lpstr>
      <vt:lpstr>Adding Graphics</vt:lpstr>
      <vt:lpstr>Creating Hyperlinks</vt:lpstr>
      <vt:lpstr>Relative addressing</vt:lpstr>
      <vt:lpstr>Absolute Addressing</vt:lpstr>
      <vt:lpstr>Some Common Tags</vt:lpstr>
      <vt:lpstr>The FONT Tag</vt:lpstr>
      <vt:lpstr>Dealing with White Space</vt:lpstr>
      <vt:lpstr>Inserting Links and Graphics</vt:lpstr>
      <vt:lpstr>A Simple Table</vt:lpstr>
      <vt:lpstr>Adding a Border Changing Cell Size</vt:lpstr>
      <vt:lpstr>Changing Alignment Coloring a Cell</vt:lpstr>
      <vt:lpstr>The WebCrawler</vt:lpstr>
      <vt:lpstr>The WebCrawler</vt:lpstr>
      <vt:lpstr>The Parser</vt:lpstr>
      <vt:lpstr>Getting links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  CSCI 262, Spring 2002 Lecture 2 Classes and Abstract Data Types</dc:title>
  <dc:subject/>
  <dc:creator/>
  <cp:keywords/>
  <dc:description/>
  <cp:lastModifiedBy>Microsoft Office User</cp:lastModifiedBy>
  <cp:revision>1031</cp:revision>
  <cp:lastPrinted>2004-11-15T15:21:23Z</cp:lastPrinted>
  <dcterms:created xsi:type="dcterms:W3CDTF">2017-03-31T15:34:00Z</dcterms:created>
  <dcterms:modified xsi:type="dcterms:W3CDTF">2017-04-03T01:25:10Z</dcterms:modified>
</cp:coreProperties>
</file>